
<file path=[Content_Types].xml><?xml version="1.0" encoding="utf-8"?>
<Types xmlns="http://schemas.openxmlformats.org/package/2006/content-types">
  <Default Extension="png" ContentType="image/png"/>
  <Default Extension="wmf" ContentType="image/x-wmf"/>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9" r:id="rId4"/>
  </p:sldMasterIdLst>
  <p:notesMasterIdLst>
    <p:notesMasterId r:id="rId87"/>
  </p:notesMasterIdLst>
  <p:handoutMasterIdLst>
    <p:handoutMasterId r:id="rId88"/>
  </p:handoutMasterIdLst>
  <p:sldIdLst>
    <p:sldId id="721" r:id="rId5"/>
    <p:sldId id="719" r:id="rId6"/>
    <p:sldId id="720" r:id="rId7"/>
    <p:sldId id="803" r:id="rId8"/>
    <p:sldId id="813" r:id="rId9"/>
    <p:sldId id="778" r:id="rId10"/>
    <p:sldId id="779" r:id="rId11"/>
    <p:sldId id="780" r:id="rId12"/>
    <p:sldId id="798" r:id="rId13"/>
    <p:sldId id="781" r:id="rId14"/>
    <p:sldId id="799" r:id="rId15"/>
    <p:sldId id="800" r:id="rId16"/>
    <p:sldId id="783" r:id="rId17"/>
    <p:sldId id="784" r:id="rId18"/>
    <p:sldId id="790" r:id="rId19"/>
    <p:sldId id="791" r:id="rId20"/>
    <p:sldId id="792" r:id="rId21"/>
    <p:sldId id="793" r:id="rId22"/>
    <p:sldId id="794" r:id="rId23"/>
    <p:sldId id="795" r:id="rId24"/>
    <p:sldId id="801" r:id="rId25"/>
    <p:sldId id="785" r:id="rId26"/>
    <p:sldId id="788" r:id="rId27"/>
    <p:sldId id="806" r:id="rId28"/>
    <p:sldId id="807" r:id="rId29"/>
    <p:sldId id="808" r:id="rId30"/>
    <p:sldId id="809" r:id="rId31"/>
    <p:sldId id="810" r:id="rId32"/>
    <p:sldId id="811" r:id="rId33"/>
    <p:sldId id="797" r:id="rId34"/>
    <p:sldId id="684" r:id="rId35"/>
    <p:sldId id="637" r:id="rId36"/>
    <p:sldId id="639" r:id="rId37"/>
    <p:sldId id="640" r:id="rId38"/>
    <p:sldId id="641" r:id="rId39"/>
    <p:sldId id="776" r:id="rId40"/>
    <p:sldId id="642" r:id="rId41"/>
    <p:sldId id="644" r:id="rId42"/>
    <p:sldId id="657" r:id="rId43"/>
    <p:sldId id="645" r:id="rId44"/>
    <p:sldId id="646" r:id="rId45"/>
    <p:sldId id="656" r:id="rId46"/>
    <p:sldId id="655" r:id="rId47"/>
    <p:sldId id="649" r:id="rId48"/>
    <p:sldId id="650" r:id="rId49"/>
    <p:sldId id="651" r:id="rId50"/>
    <p:sldId id="652" r:id="rId51"/>
    <p:sldId id="773" r:id="rId52"/>
    <p:sldId id="653" r:id="rId53"/>
    <p:sldId id="654" r:id="rId54"/>
    <p:sldId id="594" r:id="rId55"/>
    <p:sldId id="588" r:id="rId56"/>
    <p:sldId id="617" r:id="rId57"/>
    <p:sldId id="714" r:id="rId58"/>
    <p:sldId id="716" r:id="rId59"/>
    <p:sldId id="717" r:id="rId60"/>
    <p:sldId id="749" r:id="rId61"/>
    <p:sldId id="750" r:id="rId62"/>
    <p:sldId id="751" r:id="rId63"/>
    <p:sldId id="818" r:id="rId64"/>
    <p:sldId id="620" r:id="rId65"/>
    <p:sldId id="774" r:id="rId66"/>
    <p:sldId id="775" r:id="rId67"/>
    <p:sldId id="621" r:id="rId68"/>
    <p:sldId id="599" r:id="rId69"/>
    <p:sldId id="600" r:id="rId70"/>
    <p:sldId id="605" r:id="rId71"/>
    <p:sldId id="817" r:id="rId72"/>
    <p:sldId id="816" r:id="rId73"/>
    <p:sldId id="815" r:id="rId74"/>
    <p:sldId id="814" r:id="rId75"/>
    <p:sldId id="626" r:id="rId76"/>
    <p:sldId id="752" r:id="rId77"/>
    <p:sldId id="753" r:id="rId78"/>
    <p:sldId id="754" r:id="rId79"/>
    <p:sldId id="606" r:id="rId80"/>
    <p:sldId id="607" r:id="rId81"/>
    <p:sldId id="602" r:id="rId82"/>
    <p:sldId id="805" r:id="rId83"/>
    <p:sldId id="619" r:id="rId84"/>
    <p:sldId id="812" r:id="rId85"/>
    <p:sldId id="686" r:id="rId86"/>
  </p:sldIdLst>
  <p:sldSz cx="9144000" cy="6858000" type="screen4x3"/>
  <p:notesSz cx="7010400" cy="9296400"/>
  <p:defaultTextStyle>
    <a:defPPr>
      <a:defRPr lang="en-US"/>
    </a:defPPr>
    <a:lvl1pPr algn="ctr" rtl="0" eaLnBrk="0" fontAlgn="base" hangingPunct="0">
      <a:spcBef>
        <a:spcPct val="0"/>
      </a:spcBef>
      <a:spcAft>
        <a:spcPct val="0"/>
      </a:spcAft>
      <a:defRPr sz="1000" b="1" kern="1200">
        <a:solidFill>
          <a:schemeClr val="tx1"/>
        </a:solidFill>
        <a:latin typeface="Verdana" pitchFamily="34" charset="0"/>
        <a:ea typeface="+mn-ea"/>
        <a:cs typeface="+mn-cs"/>
      </a:defRPr>
    </a:lvl1pPr>
    <a:lvl2pPr marL="457200" algn="ctr" rtl="0" eaLnBrk="0" fontAlgn="base" hangingPunct="0">
      <a:spcBef>
        <a:spcPct val="0"/>
      </a:spcBef>
      <a:spcAft>
        <a:spcPct val="0"/>
      </a:spcAft>
      <a:defRPr sz="1000" b="1" kern="1200">
        <a:solidFill>
          <a:schemeClr val="tx1"/>
        </a:solidFill>
        <a:latin typeface="Verdana" pitchFamily="34" charset="0"/>
        <a:ea typeface="+mn-ea"/>
        <a:cs typeface="+mn-cs"/>
      </a:defRPr>
    </a:lvl2pPr>
    <a:lvl3pPr marL="914400" algn="ctr" rtl="0" eaLnBrk="0" fontAlgn="base" hangingPunct="0">
      <a:spcBef>
        <a:spcPct val="0"/>
      </a:spcBef>
      <a:spcAft>
        <a:spcPct val="0"/>
      </a:spcAft>
      <a:defRPr sz="1000" b="1" kern="1200">
        <a:solidFill>
          <a:schemeClr val="tx1"/>
        </a:solidFill>
        <a:latin typeface="Verdana" pitchFamily="34" charset="0"/>
        <a:ea typeface="+mn-ea"/>
        <a:cs typeface="+mn-cs"/>
      </a:defRPr>
    </a:lvl3pPr>
    <a:lvl4pPr marL="1371600" algn="ctr" rtl="0" eaLnBrk="0" fontAlgn="base" hangingPunct="0">
      <a:spcBef>
        <a:spcPct val="0"/>
      </a:spcBef>
      <a:spcAft>
        <a:spcPct val="0"/>
      </a:spcAft>
      <a:defRPr sz="1000" b="1" kern="1200">
        <a:solidFill>
          <a:schemeClr val="tx1"/>
        </a:solidFill>
        <a:latin typeface="Verdana" pitchFamily="34" charset="0"/>
        <a:ea typeface="+mn-ea"/>
        <a:cs typeface="+mn-cs"/>
      </a:defRPr>
    </a:lvl4pPr>
    <a:lvl5pPr marL="1828800" algn="ctr" rtl="0" eaLnBrk="0" fontAlgn="base" hangingPunct="0">
      <a:spcBef>
        <a:spcPct val="0"/>
      </a:spcBef>
      <a:spcAft>
        <a:spcPct val="0"/>
      </a:spcAft>
      <a:defRPr sz="1000" b="1" kern="1200">
        <a:solidFill>
          <a:schemeClr val="tx1"/>
        </a:solidFill>
        <a:latin typeface="Verdana" pitchFamily="34" charset="0"/>
        <a:ea typeface="+mn-ea"/>
        <a:cs typeface="+mn-cs"/>
      </a:defRPr>
    </a:lvl5pPr>
    <a:lvl6pPr marL="2286000" algn="l" defTabSz="914400" rtl="0" eaLnBrk="1" latinLnBrk="0" hangingPunct="1">
      <a:defRPr sz="1000" b="1" kern="1200">
        <a:solidFill>
          <a:schemeClr val="tx1"/>
        </a:solidFill>
        <a:latin typeface="Verdana" pitchFamily="34" charset="0"/>
        <a:ea typeface="+mn-ea"/>
        <a:cs typeface="+mn-cs"/>
      </a:defRPr>
    </a:lvl6pPr>
    <a:lvl7pPr marL="2743200" algn="l" defTabSz="914400" rtl="0" eaLnBrk="1" latinLnBrk="0" hangingPunct="1">
      <a:defRPr sz="1000" b="1" kern="1200">
        <a:solidFill>
          <a:schemeClr val="tx1"/>
        </a:solidFill>
        <a:latin typeface="Verdana" pitchFamily="34" charset="0"/>
        <a:ea typeface="+mn-ea"/>
        <a:cs typeface="+mn-cs"/>
      </a:defRPr>
    </a:lvl7pPr>
    <a:lvl8pPr marL="3200400" algn="l" defTabSz="914400" rtl="0" eaLnBrk="1" latinLnBrk="0" hangingPunct="1">
      <a:defRPr sz="1000" b="1" kern="1200">
        <a:solidFill>
          <a:schemeClr val="tx1"/>
        </a:solidFill>
        <a:latin typeface="Verdana" pitchFamily="34" charset="0"/>
        <a:ea typeface="+mn-ea"/>
        <a:cs typeface="+mn-cs"/>
      </a:defRPr>
    </a:lvl8pPr>
    <a:lvl9pPr marL="3657600" algn="l" defTabSz="914400" rtl="0" eaLnBrk="1" latinLnBrk="0" hangingPunct="1">
      <a:defRPr sz="1000" b="1" kern="1200">
        <a:solidFill>
          <a:schemeClr val="tx1"/>
        </a:solidFill>
        <a:latin typeface="Verdana"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1F1F"/>
    <a:srgbClr val="FF3300"/>
    <a:srgbClr val="009900"/>
    <a:srgbClr val="C9FFC9"/>
    <a:srgbClr val="FAFED0"/>
    <a:srgbClr val="FFCFFF"/>
    <a:srgbClr val="E7FFE7"/>
    <a:srgbClr val="EFFFEF"/>
    <a:srgbClr val="E7E7E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290" autoAdjust="0"/>
    <p:restoredTop sz="89771" autoAdjust="0"/>
  </p:normalViewPr>
  <p:slideViewPr>
    <p:cSldViewPr>
      <p:cViewPr varScale="1">
        <p:scale>
          <a:sx n="65" d="100"/>
          <a:sy n="65" d="100"/>
        </p:scale>
        <p:origin x="1704"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slide" Target="slides/slide72.xml"/><Relationship Id="rId84" Type="http://schemas.openxmlformats.org/officeDocument/2006/relationships/slide" Target="slides/slide80.xml"/><Relationship Id="rId89" Type="http://schemas.openxmlformats.org/officeDocument/2006/relationships/presProps" Target="presProps.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slide" Target="slides/slide75.xml"/><Relationship Id="rId87" Type="http://schemas.openxmlformats.org/officeDocument/2006/relationships/notesMaster" Target="notesMasters/notesMaster1.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slide" Target="slides/slide78.xml"/><Relationship Id="rId90" Type="http://schemas.openxmlformats.org/officeDocument/2006/relationships/viewProps" Target="viewProp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microsoft.com/office/2015/10/relationships/revisionInfo" Target="revisionInfo.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handoutMaster" Target="handoutMasters/handoutMaster1.xml"/><Relationship Id="rId9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4" Type="http://schemas.openxmlformats.org/officeDocument/2006/relationships/slideMaster" Target="slideMasters/slideMaster1.xml"/><Relationship Id="rId9" Type="http://schemas.openxmlformats.org/officeDocument/2006/relationships/slide" Target="slides/slide5.xml"/></Relationships>
</file>

<file path=ppt/charts/_rels/chart1.xml.rels><?xml version="1.0" encoding="UTF-8" standalone="yes"?>
<Relationships xmlns="http://schemas.openxmlformats.org/package/2006/relationships"><Relationship Id="rId1" Type="http://schemas.openxmlformats.org/officeDocument/2006/relationships/oleObject" Target="file:///C:\Users\pm404tj\AppData\Local\Microsoft\Windows\Temporary%20Internet%20Files\Content.Outlook\AAY03ZOQ\RiskModel_D4_2014.xlsm"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DOT\Personal\Risk\RiskModel_D4_2014%20-%20v97.xls"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1" i="0" u="none" strike="noStrike" kern="1200" cap="none" baseline="0">
                <a:solidFill>
                  <a:schemeClr val="lt1">
                    <a:lumMod val="85000"/>
                  </a:schemeClr>
                </a:solidFill>
                <a:latin typeface="+mn-lt"/>
                <a:ea typeface="+mn-ea"/>
                <a:cs typeface="+mn-cs"/>
              </a:defRPr>
            </a:pPr>
            <a:r>
              <a:rPr lang="en-US" sz="1100"/>
              <a:t>PROJECT CUMULATIVE CONFIDENCE vs. TOTAL COST</a:t>
            </a:r>
            <a:br>
              <a:rPr lang="en-US" sz="1100"/>
            </a:br>
            <a:r>
              <a:rPr lang="en-US" sz="1100"/>
              <a:t>PRE-MITIGATED</a:t>
            </a:r>
          </a:p>
        </c:rich>
      </c:tx>
      <c:layout>
        <c:manualLayout>
          <c:xMode val="edge"/>
          <c:yMode val="edge"/>
          <c:x val="0.12496569465184118"/>
          <c:y val="1.8608801807622432E-2"/>
        </c:manualLayout>
      </c:layout>
      <c:overlay val="0"/>
      <c:spPr>
        <a:noFill/>
        <a:ln>
          <a:noFill/>
        </a:ln>
        <a:effectLst/>
      </c:spPr>
    </c:title>
    <c:autoTitleDeleted val="0"/>
    <c:plotArea>
      <c:layout>
        <c:manualLayout>
          <c:layoutTarget val="inner"/>
          <c:xMode val="edge"/>
          <c:yMode val="edge"/>
          <c:x val="8.3067179041844547E-2"/>
          <c:y val="0.15102055865409625"/>
          <c:w val="0.90202436728772228"/>
          <c:h val="0.70000069754533822"/>
        </c:manualLayout>
      </c:layout>
      <c:barChart>
        <c:barDir val="col"/>
        <c:grouping val="clustered"/>
        <c:varyColors val="0"/>
        <c:ser>
          <c:idx val="0"/>
          <c:order val="1"/>
          <c:tx>
            <c:v>Deterministic</c:v>
          </c:tx>
          <c:spPr>
            <a:solidFill>
              <a:schemeClr val="bg1">
                <a:lumMod val="95000"/>
              </a:schemeClr>
            </a:solidFill>
            <a:ln w="9525" cap="flat" cmpd="sng" algn="ctr">
              <a:noFill/>
              <a:prstDash val="dash"/>
              <a:miter lim="800000"/>
            </a:ln>
            <a:effectLst>
              <a:glow rad="63500">
                <a:schemeClr val="accent1">
                  <a:satMod val="175000"/>
                  <a:alpha val="25000"/>
                </a:schemeClr>
              </a:glow>
            </a:effectLst>
          </c:spPr>
          <c:invertIfNegative val="0"/>
          <c:dLbls>
            <c:dLbl>
              <c:idx val="0"/>
              <c:layout>
                <c:manualLayout>
                  <c:x val="-3.674746949370699E-2"/>
                  <c:y val="0.15804559748988931"/>
                </c:manualLayout>
              </c:layout>
              <c:tx>
                <c:rich>
                  <a:bodyPr/>
                  <a:lstStyle/>
                  <a:p>
                    <a:fld id="{6205AAAD-5F9C-4366-B663-65BF4B2F1D38}"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8211-45AA-9E35-ED0A9E1D4EE1}"/>
                </c:ext>
              </c:extLst>
            </c:dLbl>
            <c:dLbl>
              <c:idx val="1"/>
              <c:layout>
                <c:manualLayout>
                  <c:x val="-5.4451276218873523E-2"/>
                  <c:y val="0.15804559748988931"/>
                </c:manualLayout>
              </c:layout>
              <c:tx>
                <c:rich>
                  <a:bodyPr/>
                  <a:lstStyle/>
                  <a:p>
                    <a:fld id="{B43C5323-0B28-4210-B7FA-4E4AFC1977AE}"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1-8211-45AA-9E35-ED0A9E1D4EE1}"/>
                </c:ext>
              </c:extLst>
            </c:dLbl>
            <c:dLbl>
              <c:idx val="2"/>
              <c:layout>
                <c:manualLayout>
                  <c:x val="-7.2155232749053833E-2"/>
                  <c:y val="0.15804559748988931"/>
                </c:manualLayout>
              </c:layout>
              <c:tx>
                <c:rich>
                  <a:bodyPr/>
                  <a:lstStyle/>
                  <a:p>
                    <a:fld id="{EC08399F-2DAD-42CD-BE9D-00292BC8B745}"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2-8211-45AA-9E35-ED0A9E1D4EE1}"/>
                </c:ext>
              </c:extLst>
            </c:dLbl>
            <c:dLbl>
              <c:idx val="3"/>
              <c:layout>
                <c:manualLayout>
                  <c:x val="-8.9859189279234183E-2"/>
                  <c:y val="0.15804559748988931"/>
                </c:manualLayout>
              </c:layout>
              <c:tx>
                <c:rich>
                  <a:bodyPr/>
                  <a:lstStyle/>
                  <a:p>
                    <a:fld id="{C1F7FCCC-8F3C-4E6E-B0DF-BBF21BE8381F}"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3-8211-45AA-9E35-ED0A9E1D4EE1}"/>
                </c:ext>
              </c:extLst>
            </c:dLbl>
            <c:dLbl>
              <c:idx val="4"/>
              <c:layout>
                <c:manualLayout>
                  <c:x val="-0.1046388021351409"/>
                  <c:y val="0.15804559748988931"/>
                </c:manualLayout>
              </c:layout>
              <c:tx>
                <c:rich>
                  <a:bodyPr/>
                  <a:lstStyle/>
                  <a:p>
                    <a:fld id="{D6B7EDBC-A735-4BAA-AC42-B4E6D8A38E54}"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4-8211-45AA-9E35-ED0A9E1D4EE1}"/>
                </c:ext>
              </c:extLst>
            </c:dLbl>
            <c:dLbl>
              <c:idx val="5"/>
              <c:layout>
                <c:manualLayout>
                  <c:x val="-0.1046388021351409"/>
                  <c:y val="0.15804559748988931"/>
                </c:manualLayout>
              </c:layout>
              <c:tx>
                <c:rich>
                  <a:bodyPr/>
                  <a:lstStyle/>
                  <a:p>
                    <a:fld id="{7D21B1E6-0B0D-482B-8E13-6E4B95555582}"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5-8211-45AA-9E35-ED0A9E1D4EE1}"/>
                </c:ext>
              </c:extLst>
            </c:dLbl>
            <c:dLbl>
              <c:idx val="6"/>
              <c:layout>
                <c:manualLayout>
                  <c:x val="-0.1046388021351409"/>
                  <c:y val="0.15804559748988931"/>
                </c:manualLayout>
              </c:layout>
              <c:tx>
                <c:rich>
                  <a:bodyPr/>
                  <a:lstStyle/>
                  <a:p>
                    <a:fld id="{C752D48C-C14D-4483-B19F-75F5EEC803F8}"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6-8211-45AA-9E35-ED0A9E1D4EE1}"/>
                </c:ext>
              </c:extLst>
            </c:dLbl>
            <c:dLbl>
              <c:idx val="7"/>
              <c:layout>
                <c:manualLayout>
                  <c:x val="-0.1046388021351409"/>
                  <c:y val="0.15804559748988931"/>
                </c:manualLayout>
              </c:layout>
              <c:tx>
                <c:rich>
                  <a:bodyPr/>
                  <a:lstStyle/>
                  <a:p>
                    <a:fld id="{570E5BDF-38C7-4ACF-AB0B-3B4C03BE9E80}"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7-8211-45AA-9E35-ED0A9E1D4EE1}"/>
                </c:ext>
              </c:extLst>
            </c:dLbl>
            <c:dLbl>
              <c:idx val="8"/>
              <c:layout>
                <c:manualLayout>
                  <c:x val="-0.1046388021351409"/>
                  <c:y val="0.15804559748988931"/>
                </c:manualLayout>
              </c:layout>
              <c:tx>
                <c:rich>
                  <a:bodyPr/>
                  <a:lstStyle/>
                  <a:p>
                    <a:fld id="{0508A0F1-F193-4DB2-8129-DEE70980DD21}"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8-8211-45AA-9E35-ED0A9E1D4EE1}"/>
                </c:ext>
              </c:extLst>
            </c:dLbl>
            <c:dLbl>
              <c:idx val="9"/>
              <c:layout>
                <c:manualLayout>
                  <c:x val="-0.10463880213514092"/>
                  <c:y val="0.15804559748988931"/>
                </c:manualLayout>
              </c:layout>
              <c:tx>
                <c:rich>
                  <a:bodyPr/>
                  <a:lstStyle/>
                  <a:p>
                    <a:fld id="{4B631F22-D5FE-4680-BAFA-40F92A259B21}"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9-8211-45AA-9E35-ED0A9E1D4EE1}"/>
                </c:ext>
              </c:extLst>
            </c:dLbl>
            <c:dLbl>
              <c:idx val="10"/>
              <c:layout>
                <c:manualLayout>
                  <c:x val="-0.1046388021351409"/>
                  <c:y val="0.15804559748988931"/>
                </c:manualLayout>
              </c:layout>
              <c:tx>
                <c:rich>
                  <a:bodyPr/>
                  <a:lstStyle/>
                  <a:p>
                    <a:fld id="{EC90C2C0-92B1-4F48-873B-2A59AA41AA3D}"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A-8211-45AA-9E35-ED0A9E1D4EE1}"/>
                </c:ext>
              </c:extLst>
            </c:dLbl>
            <c:dLbl>
              <c:idx val="11"/>
              <c:layout>
                <c:manualLayout>
                  <c:x val="-0.10463880213514092"/>
                  <c:y val="0.15804559748988931"/>
                </c:manualLayout>
              </c:layout>
              <c:tx>
                <c:rich>
                  <a:bodyPr/>
                  <a:lstStyle/>
                  <a:p>
                    <a:fld id="{678263DA-6FB5-4B88-B35A-174E264C2003}"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211-45AA-9E35-ED0A9E1D4EE1}"/>
                </c:ext>
              </c:extLst>
            </c:dLbl>
            <c:dLbl>
              <c:idx val="12"/>
              <c:layout>
                <c:manualLayout>
                  <c:x val="-0.10463880213514092"/>
                  <c:y val="0.15804559748988931"/>
                </c:manualLayout>
              </c:layout>
              <c:tx>
                <c:rich>
                  <a:bodyPr/>
                  <a:lstStyle/>
                  <a:p>
                    <a:fld id="{386492D2-866C-4D0E-B578-6EF5FB8AA6E3}"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8211-45AA-9E35-ED0A9E1D4EE1}"/>
                </c:ext>
              </c:extLst>
            </c:dLbl>
            <c:dLbl>
              <c:idx val="13"/>
              <c:layout>
                <c:manualLayout>
                  <c:x val="-0.1046388021351409"/>
                  <c:y val="0.15804559748988931"/>
                </c:manualLayout>
              </c:layout>
              <c:tx>
                <c:rich>
                  <a:bodyPr/>
                  <a:lstStyle/>
                  <a:p>
                    <a:fld id="{2CAB76E3-80D2-435B-BFD9-1ECD6755DBA0}"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D-8211-45AA-9E35-ED0A9E1D4EE1}"/>
                </c:ext>
              </c:extLst>
            </c:dLbl>
            <c:dLbl>
              <c:idx val="14"/>
              <c:layout>
                <c:manualLayout>
                  <c:x val="-0.1046388021351409"/>
                  <c:y val="0.15804559748988931"/>
                </c:manualLayout>
              </c:layout>
              <c:tx>
                <c:rich>
                  <a:bodyPr/>
                  <a:lstStyle/>
                  <a:p>
                    <a:fld id="{44CF0A07-3EBD-4C69-B125-C91E3E776ACB}"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E-8211-45AA-9E35-ED0A9E1D4EE1}"/>
                </c:ext>
              </c:extLst>
            </c:dLbl>
            <c:dLbl>
              <c:idx val="15"/>
              <c:layout>
                <c:manualLayout>
                  <c:x val="-0.10463880213514093"/>
                  <c:y val="0.15804559748988931"/>
                </c:manualLayout>
              </c:layout>
              <c:tx>
                <c:rich>
                  <a:bodyPr/>
                  <a:lstStyle/>
                  <a:p>
                    <a:fld id="{3BE62C0C-623A-4C63-A821-A0A6298B2A4C}"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F-8211-45AA-9E35-ED0A9E1D4EE1}"/>
                </c:ext>
              </c:extLst>
            </c:dLbl>
            <c:dLbl>
              <c:idx val="16"/>
              <c:layout>
                <c:manualLayout>
                  <c:x val="-0.10463880213514093"/>
                  <c:y val="0.15804559748988931"/>
                </c:manualLayout>
              </c:layout>
              <c:tx>
                <c:rich>
                  <a:bodyPr/>
                  <a:lstStyle/>
                  <a:p>
                    <a:fld id="{65ABB2E6-9D2D-4DED-8F80-E36A19551926}"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0-8211-45AA-9E35-ED0A9E1D4EE1}"/>
                </c:ext>
              </c:extLst>
            </c:dLbl>
            <c:dLbl>
              <c:idx val="17"/>
              <c:layout>
                <c:manualLayout>
                  <c:x val="-0.10463880213514093"/>
                  <c:y val="0.15804559748988931"/>
                </c:manualLayout>
              </c:layout>
              <c:tx>
                <c:rich>
                  <a:bodyPr/>
                  <a:lstStyle/>
                  <a:p>
                    <a:fld id="{058542B7-E334-48BF-827E-604C7076AA03}"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1-8211-45AA-9E35-ED0A9E1D4EE1}"/>
                </c:ext>
              </c:extLst>
            </c:dLbl>
            <c:dLbl>
              <c:idx val="18"/>
              <c:layout>
                <c:manualLayout>
                  <c:x val="-9.9005616187512802E-2"/>
                  <c:y val="-0.55854429721369103"/>
                </c:manualLayout>
              </c:layout>
              <c:tx>
                <c:rich>
                  <a:bodyPr/>
                  <a:lstStyle/>
                  <a:p>
                    <a:fld id="{4960CA07-9DA7-402F-99CC-9CCC662CD4F4}"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2-8211-45AA-9E35-ED0A9E1D4EE1}"/>
                </c:ext>
              </c:extLst>
            </c:dLbl>
            <c:dLbl>
              <c:idx val="19"/>
              <c:layout>
                <c:manualLayout>
                  <c:x val="-0.1046388021351409"/>
                  <c:y val="0.15804559748988931"/>
                </c:manualLayout>
              </c:layout>
              <c:tx>
                <c:rich>
                  <a:bodyPr/>
                  <a:lstStyle/>
                  <a:p>
                    <a:fld id="{DE263E92-817E-40A1-8803-81EEDE4F9D51}"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3-8211-45AA-9E35-ED0A9E1D4EE1}"/>
                </c:ext>
              </c:extLst>
            </c:dLbl>
            <c:dLbl>
              <c:idx val="20"/>
              <c:layout>
                <c:manualLayout>
                  <c:x val="-0.1046388021351409"/>
                  <c:y val="0.15804559748988931"/>
                </c:manualLayout>
              </c:layout>
              <c:tx>
                <c:rich>
                  <a:bodyPr/>
                  <a:lstStyle/>
                  <a:p>
                    <a:fld id="{7D9E2A5A-CFE9-498C-BD11-0EC9DC59A045}"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4-8211-45AA-9E35-ED0A9E1D4EE1}"/>
                </c:ext>
              </c:extLst>
            </c:dLbl>
            <c:dLbl>
              <c:idx val="21"/>
              <c:layout>
                <c:manualLayout>
                  <c:x val="-0.1046388021351409"/>
                  <c:y val="0.15804559748988931"/>
                </c:manualLayout>
              </c:layout>
              <c:tx>
                <c:rich>
                  <a:bodyPr/>
                  <a:lstStyle/>
                  <a:p>
                    <a:fld id="{E7E0BCF2-8D96-433B-A108-852C14415D50}"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5-8211-45AA-9E35-ED0A9E1D4EE1}"/>
                </c:ext>
              </c:extLst>
            </c:dLbl>
            <c:dLbl>
              <c:idx val="22"/>
              <c:layout>
                <c:manualLayout>
                  <c:x val="-0.1046388021351409"/>
                  <c:y val="0.15804559748988931"/>
                </c:manualLayout>
              </c:layout>
              <c:tx>
                <c:rich>
                  <a:bodyPr/>
                  <a:lstStyle/>
                  <a:p>
                    <a:fld id="{B7A57B68-3C6F-448D-929D-5141C49CE45F}"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6-8211-45AA-9E35-ED0A9E1D4EE1}"/>
                </c:ext>
              </c:extLst>
            </c:dLbl>
            <c:dLbl>
              <c:idx val="23"/>
              <c:layout>
                <c:manualLayout>
                  <c:x val="-0.1046388021351409"/>
                  <c:y val="0.15804559748988931"/>
                </c:manualLayout>
              </c:layout>
              <c:tx>
                <c:rich>
                  <a:bodyPr/>
                  <a:lstStyle/>
                  <a:p>
                    <a:fld id="{EADB7E2C-B395-4398-B5D3-DFF15667F364}"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7-8211-45AA-9E35-ED0A9E1D4EE1}"/>
                </c:ext>
              </c:extLst>
            </c:dLbl>
            <c:dLbl>
              <c:idx val="24"/>
              <c:layout>
                <c:manualLayout>
                  <c:x val="-0.1046388021351409"/>
                  <c:y val="0.15804559748988931"/>
                </c:manualLayout>
              </c:layout>
              <c:tx>
                <c:rich>
                  <a:bodyPr/>
                  <a:lstStyle/>
                  <a:p>
                    <a:fld id="{370E095E-E597-4B1E-A85F-5278931351F5}"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8-8211-45AA-9E35-ED0A9E1D4EE1}"/>
                </c:ext>
              </c:extLst>
            </c:dLbl>
            <c:dLbl>
              <c:idx val="25"/>
              <c:layout>
                <c:manualLayout>
                  <c:x val="-0.1046388021351409"/>
                  <c:y val="0.15804559748988931"/>
                </c:manualLayout>
              </c:layout>
              <c:tx>
                <c:rich>
                  <a:bodyPr/>
                  <a:lstStyle/>
                  <a:p>
                    <a:fld id="{46855FA8-A0A6-41D7-8B42-ACCFBC100E8B}"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9-8211-45AA-9E35-ED0A9E1D4EE1}"/>
                </c:ext>
              </c:extLst>
            </c:dLbl>
            <c:dLbl>
              <c:idx val="26"/>
              <c:layout>
                <c:manualLayout>
                  <c:x val="-0.1046388021351409"/>
                  <c:y val="0.15804559748988931"/>
                </c:manualLayout>
              </c:layout>
              <c:tx>
                <c:rich>
                  <a:bodyPr/>
                  <a:lstStyle/>
                  <a:p>
                    <a:fld id="{870C8C12-3C84-446E-92BB-7EA41577D8F9}"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A-8211-45AA-9E35-ED0A9E1D4EE1}"/>
                </c:ext>
              </c:extLst>
            </c:dLbl>
            <c:dLbl>
              <c:idx val="27"/>
              <c:layout>
                <c:manualLayout>
                  <c:x val="-0.10463880213514097"/>
                  <c:y val="0.15804559748988931"/>
                </c:manualLayout>
              </c:layout>
              <c:tx>
                <c:rich>
                  <a:bodyPr/>
                  <a:lstStyle/>
                  <a:p>
                    <a:fld id="{CABB2FF3-7B24-40BE-B4B6-9E92732BD166}"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B-8211-45AA-9E35-ED0A9E1D4EE1}"/>
                </c:ext>
              </c:extLst>
            </c:dLbl>
            <c:dLbl>
              <c:idx val="28"/>
              <c:layout>
                <c:manualLayout>
                  <c:x val="-0.1046388021351409"/>
                  <c:y val="0.15804559748988931"/>
                </c:manualLayout>
              </c:layout>
              <c:tx>
                <c:rich>
                  <a:bodyPr/>
                  <a:lstStyle/>
                  <a:p>
                    <a:fld id="{428AF149-D388-458C-8AF3-72E321DEE030}"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C-8211-45AA-9E35-ED0A9E1D4EE1}"/>
                </c:ext>
              </c:extLst>
            </c:dLbl>
            <c:dLbl>
              <c:idx val="29"/>
              <c:layout>
                <c:manualLayout>
                  <c:x val="-0.1046388021351409"/>
                  <c:y val="0.15804559748988931"/>
                </c:manualLayout>
              </c:layout>
              <c:tx>
                <c:rich>
                  <a:bodyPr/>
                  <a:lstStyle/>
                  <a:p>
                    <a:fld id="{433233D2-4C98-4380-B008-5DED44AD2512}"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D-8211-45AA-9E35-ED0A9E1D4EE1}"/>
                </c:ext>
              </c:extLst>
            </c:dLbl>
            <c:dLbl>
              <c:idx val="30"/>
              <c:layout>
                <c:manualLayout>
                  <c:x val="-2.6635331452581339E-2"/>
                  <c:y val="7.8577794277052165E-2"/>
                </c:manualLayout>
              </c:layout>
              <c:tx>
                <c:rich>
                  <a:bodyPr/>
                  <a:lstStyle/>
                  <a:p>
                    <a:fld id="{C60535A4-9C0A-43D3-8C52-BA0DB09F0BE0}"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E-8211-45AA-9E35-ED0A9E1D4EE1}"/>
                </c:ext>
              </c:extLst>
            </c:dLbl>
            <c:dLbl>
              <c:idx val="31"/>
              <c:layout>
                <c:manualLayout>
                  <c:x val="-0.10463880213514097"/>
                  <c:y val="0.15804559748988931"/>
                </c:manualLayout>
              </c:layout>
              <c:tx>
                <c:rich>
                  <a:bodyPr/>
                  <a:lstStyle/>
                  <a:p>
                    <a:fld id="{385DB79B-436A-4D5A-B89A-1F0ABE4B3907}"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F-8211-45AA-9E35-ED0A9E1D4EE1}"/>
                </c:ext>
              </c:extLst>
            </c:dLbl>
            <c:dLbl>
              <c:idx val="32"/>
              <c:layout>
                <c:manualLayout>
                  <c:x val="-0.10463880213514097"/>
                  <c:y val="0.15804559748988931"/>
                </c:manualLayout>
              </c:layout>
              <c:tx>
                <c:rich>
                  <a:bodyPr/>
                  <a:lstStyle/>
                  <a:p>
                    <a:fld id="{6B38C225-5567-43E0-BFD2-729B9F8C7B6B}"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20-8211-45AA-9E35-ED0A9E1D4EE1}"/>
                </c:ext>
              </c:extLst>
            </c:dLbl>
            <c:dLbl>
              <c:idx val="33"/>
              <c:layout>
                <c:manualLayout>
                  <c:x val="-0.10463880213514097"/>
                  <c:y val="0.15804559748988931"/>
                </c:manualLayout>
              </c:layout>
              <c:tx>
                <c:rich>
                  <a:bodyPr/>
                  <a:lstStyle/>
                  <a:p>
                    <a:fld id="{FAAAB7ED-1C18-4F75-871D-C577F34A32FC}"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21-8211-45AA-9E35-ED0A9E1D4EE1}"/>
                </c:ext>
              </c:extLst>
            </c:dLbl>
            <c:dLbl>
              <c:idx val="34"/>
              <c:layout>
                <c:manualLayout>
                  <c:x val="-0.1046388021351409"/>
                  <c:y val="0.15804559748988931"/>
                </c:manualLayout>
              </c:layout>
              <c:tx>
                <c:rich>
                  <a:bodyPr/>
                  <a:lstStyle/>
                  <a:p>
                    <a:fld id="{D05CA781-5954-4CBA-BFCA-FC348076F1EF}"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22-8211-45AA-9E35-ED0A9E1D4EE1}"/>
                </c:ext>
              </c:extLst>
            </c:dLbl>
            <c:dLbl>
              <c:idx val="35"/>
              <c:layout>
                <c:manualLayout>
                  <c:x val="-0.10463880213514083"/>
                  <c:y val="0.15804559748988931"/>
                </c:manualLayout>
              </c:layout>
              <c:tx>
                <c:rich>
                  <a:bodyPr/>
                  <a:lstStyle/>
                  <a:p>
                    <a:fld id="{6F586529-BEC5-4D5D-AA3A-9B71B314303E}"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23-8211-45AA-9E35-ED0A9E1D4EE1}"/>
                </c:ext>
              </c:extLst>
            </c:dLbl>
            <c:dLbl>
              <c:idx val="36"/>
              <c:layout>
                <c:manualLayout>
                  <c:x val="-0.10463880213514097"/>
                  <c:y val="0.15804559748988931"/>
                </c:manualLayout>
              </c:layout>
              <c:tx>
                <c:rich>
                  <a:bodyPr/>
                  <a:lstStyle/>
                  <a:p>
                    <a:fld id="{03D65B0C-B47D-4C7F-8AEB-E9D38561486C}"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24-8211-45AA-9E35-ED0A9E1D4EE1}"/>
                </c:ext>
              </c:extLst>
            </c:dLbl>
            <c:dLbl>
              <c:idx val="37"/>
              <c:layout>
                <c:manualLayout>
                  <c:x val="-0.10463880213514097"/>
                  <c:y val="0.15804559748988931"/>
                </c:manualLayout>
              </c:layout>
              <c:tx>
                <c:rich>
                  <a:bodyPr/>
                  <a:lstStyle/>
                  <a:p>
                    <a:fld id="{0C99F01C-3DB4-4302-B602-CF1BF36431BF}"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25-8211-45AA-9E35-ED0A9E1D4EE1}"/>
                </c:ext>
              </c:extLst>
            </c:dLbl>
            <c:dLbl>
              <c:idx val="38"/>
              <c:layout>
                <c:manualLayout>
                  <c:x val="-0.1046388021351409"/>
                  <c:y val="0.15804559748988931"/>
                </c:manualLayout>
              </c:layout>
              <c:tx>
                <c:rich>
                  <a:bodyPr/>
                  <a:lstStyle/>
                  <a:p>
                    <a:fld id="{85B3CA36-9655-4A0E-876A-58C80800B1C3}"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26-8211-45AA-9E35-ED0A9E1D4EE1}"/>
                </c:ext>
              </c:extLst>
            </c:dLbl>
            <c:dLbl>
              <c:idx val="39"/>
              <c:layout>
                <c:manualLayout>
                  <c:x val="-0.10463880213514097"/>
                  <c:y val="0.15804559748988931"/>
                </c:manualLayout>
              </c:layout>
              <c:tx>
                <c:rich>
                  <a:bodyPr/>
                  <a:lstStyle/>
                  <a:p>
                    <a:fld id="{2D8617D2-1A55-401B-86D8-B57F07F55F88}"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27-8211-45AA-9E35-ED0A9E1D4EE1}"/>
                </c:ext>
              </c:extLst>
            </c:dLbl>
            <c:dLbl>
              <c:idx val="40"/>
              <c:layout>
                <c:manualLayout>
                  <c:x val="-0.1046388021351409"/>
                  <c:y val="0.15804559748988931"/>
                </c:manualLayout>
              </c:layout>
              <c:tx>
                <c:rich>
                  <a:bodyPr/>
                  <a:lstStyle/>
                  <a:p>
                    <a:fld id="{AAD173F9-71FF-411C-A5F8-FC16E340AA91}"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28-8211-45AA-9E35-ED0A9E1D4EE1}"/>
                </c:ext>
              </c:extLst>
            </c:dLbl>
            <c:dLbl>
              <c:idx val="41"/>
              <c:layout>
                <c:manualLayout>
                  <c:x val="-0.1046388021351409"/>
                  <c:y val="0.15804559748988931"/>
                </c:manualLayout>
              </c:layout>
              <c:tx>
                <c:rich>
                  <a:bodyPr/>
                  <a:lstStyle/>
                  <a:p>
                    <a:fld id="{9C178438-5345-4DF0-8D48-973431386CCE}"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29-8211-45AA-9E35-ED0A9E1D4EE1}"/>
                </c:ext>
              </c:extLst>
            </c:dLbl>
            <c:dLbl>
              <c:idx val="42"/>
              <c:layout>
                <c:manualLayout>
                  <c:x val="-0.1046388021351409"/>
                  <c:y val="0.15804559748988931"/>
                </c:manualLayout>
              </c:layout>
              <c:tx>
                <c:rich>
                  <a:bodyPr/>
                  <a:lstStyle/>
                  <a:p>
                    <a:fld id="{E3379818-022E-458D-95BB-EC1B81B7F159}"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2A-8211-45AA-9E35-ED0A9E1D4EE1}"/>
                </c:ext>
              </c:extLst>
            </c:dLbl>
            <c:dLbl>
              <c:idx val="43"/>
              <c:layout>
                <c:manualLayout>
                  <c:x val="-0.1046388021351409"/>
                  <c:y val="0.15804559748988931"/>
                </c:manualLayout>
              </c:layout>
              <c:tx>
                <c:rich>
                  <a:bodyPr/>
                  <a:lstStyle/>
                  <a:p>
                    <a:fld id="{6CDB447E-13CF-441F-AB49-E666D685F713}"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2B-8211-45AA-9E35-ED0A9E1D4EE1}"/>
                </c:ext>
              </c:extLst>
            </c:dLbl>
            <c:dLbl>
              <c:idx val="44"/>
              <c:layout>
                <c:manualLayout>
                  <c:x val="-0.10463880213514104"/>
                  <c:y val="0.15804559748988931"/>
                </c:manualLayout>
              </c:layout>
              <c:tx>
                <c:rich>
                  <a:bodyPr/>
                  <a:lstStyle/>
                  <a:p>
                    <a:fld id="{44B98731-5944-46A4-93A6-791090D4E12F}"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2C-8211-45AA-9E35-ED0A9E1D4EE1}"/>
                </c:ext>
              </c:extLst>
            </c:dLbl>
            <c:dLbl>
              <c:idx val="45"/>
              <c:layout>
                <c:manualLayout>
                  <c:x val="-0.1046388021351409"/>
                  <c:y val="0.15804559748988931"/>
                </c:manualLayout>
              </c:layout>
              <c:tx>
                <c:rich>
                  <a:bodyPr/>
                  <a:lstStyle/>
                  <a:p>
                    <a:fld id="{0638824F-D66F-4713-9795-7E4FFEFAC7D9}"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2D-8211-45AA-9E35-ED0A9E1D4EE1}"/>
                </c:ext>
              </c:extLst>
            </c:dLbl>
            <c:dLbl>
              <c:idx val="46"/>
              <c:layout>
                <c:manualLayout>
                  <c:x val="-0.1046388021351409"/>
                  <c:y val="0.15804559748988931"/>
                </c:manualLayout>
              </c:layout>
              <c:tx>
                <c:rich>
                  <a:bodyPr/>
                  <a:lstStyle/>
                  <a:p>
                    <a:fld id="{6BFC531A-1253-43D7-BACE-4A933BC2F76F}"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2E-8211-45AA-9E35-ED0A9E1D4EE1}"/>
                </c:ext>
              </c:extLst>
            </c:dLbl>
            <c:dLbl>
              <c:idx val="47"/>
              <c:layout>
                <c:manualLayout>
                  <c:x val="-0.1046388021351409"/>
                  <c:y val="0.15804559748988931"/>
                </c:manualLayout>
              </c:layout>
              <c:tx>
                <c:rich>
                  <a:bodyPr/>
                  <a:lstStyle/>
                  <a:p>
                    <a:fld id="{55810242-3777-4886-8BA5-888850556B45}"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2F-8211-45AA-9E35-ED0A9E1D4EE1}"/>
                </c:ext>
              </c:extLst>
            </c:dLbl>
            <c:dLbl>
              <c:idx val="48"/>
              <c:layout>
                <c:manualLayout>
                  <c:x val="-0.1046388021351409"/>
                  <c:y val="0.15804559748988931"/>
                </c:manualLayout>
              </c:layout>
              <c:tx>
                <c:rich>
                  <a:bodyPr/>
                  <a:lstStyle/>
                  <a:p>
                    <a:fld id="{FD42B4A3-20F8-480E-92E4-0508B7B57723}"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30-8211-45AA-9E35-ED0A9E1D4EE1}"/>
                </c:ext>
              </c:extLst>
            </c:dLbl>
            <c:dLbl>
              <c:idx val="49"/>
              <c:layout>
                <c:manualLayout>
                  <c:x val="-0.1046388021351409"/>
                  <c:y val="0.15804559748988931"/>
                </c:manualLayout>
              </c:layout>
              <c:tx>
                <c:rich>
                  <a:bodyPr/>
                  <a:lstStyle/>
                  <a:p>
                    <a:fld id="{F335C376-5E1E-4543-9950-6CBAA234CC24}"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31-8211-45AA-9E35-ED0A9E1D4EE1}"/>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75000"/>
                      </a:schemeClr>
                    </a:solidFill>
                    <a:latin typeface="+mn-lt"/>
                    <a:ea typeface="+mn-ea"/>
                    <a:cs typeface="+mn-cs"/>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numRef>
              <c:f>CalcsConstruction!$N$2:$N$51</c:f>
              <c:numCache>
                <c:formatCode>"$"#,##0.0</c:formatCode>
                <c:ptCount val="50"/>
                <c:pt idx="0">
                  <c:v>51.345802027293928</c:v>
                </c:pt>
                <c:pt idx="1">
                  <c:v>51.985191315519224</c:v>
                </c:pt>
                <c:pt idx="2">
                  <c:v>52.624580603744519</c:v>
                </c:pt>
                <c:pt idx="3">
                  <c:v>53.263969891969815</c:v>
                </c:pt>
                <c:pt idx="4">
                  <c:v>53.903359180195103</c:v>
                </c:pt>
                <c:pt idx="5">
                  <c:v>54.542748468420399</c:v>
                </c:pt>
                <c:pt idx="6">
                  <c:v>55.182137756645695</c:v>
                </c:pt>
                <c:pt idx="7">
                  <c:v>55.82152704487099</c:v>
                </c:pt>
                <c:pt idx="8">
                  <c:v>56.460916333096286</c:v>
                </c:pt>
                <c:pt idx="9">
                  <c:v>57.100305621321581</c:v>
                </c:pt>
                <c:pt idx="10">
                  <c:v>57.73969490954687</c:v>
                </c:pt>
                <c:pt idx="11">
                  <c:v>58.379084197772166</c:v>
                </c:pt>
                <c:pt idx="12">
                  <c:v>59.018473485997461</c:v>
                </c:pt>
                <c:pt idx="13">
                  <c:v>59.657862774222757</c:v>
                </c:pt>
                <c:pt idx="14">
                  <c:v>60.297252062448052</c:v>
                </c:pt>
                <c:pt idx="15">
                  <c:v>60.936641350673348</c:v>
                </c:pt>
                <c:pt idx="16">
                  <c:v>61.576030638898644</c:v>
                </c:pt>
                <c:pt idx="17">
                  <c:v>62.215419927123932</c:v>
                </c:pt>
                <c:pt idx="18">
                  <c:v>62.854809215349228</c:v>
                </c:pt>
                <c:pt idx="19">
                  <c:v>63.494198503574523</c:v>
                </c:pt>
                <c:pt idx="20">
                  <c:v>64.133587791799812</c:v>
                </c:pt>
                <c:pt idx="21">
                  <c:v>64.772977080025115</c:v>
                </c:pt>
                <c:pt idx="22">
                  <c:v>65.412366368250403</c:v>
                </c:pt>
                <c:pt idx="23">
                  <c:v>66.051755656475706</c:v>
                </c:pt>
                <c:pt idx="24">
                  <c:v>66.691144944700994</c:v>
                </c:pt>
                <c:pt idx="25">
                  <c:v>67.330534232926283</c:v>
                </c:pt>
                <c:pt idx="26">
                  <c:v>67.969923521151586</c:v>
                </c:pt>
                <c:pt idx="27">
                  <c:v>68.609312809376888</c:v>
                </c:pt>
                <c:pt idx="28">
                  <c:v>69.248702097602177</c:v>
                </c:pt>
                <c:pt idx="29">
                  <c:v>69.888091385827465</c:v>
                </c:pt>
                <c:pt idx="30">
                  <c:v>70.527480674052768</c:v>
                </c:pt>
                <c:pt idx="31">
                  <c:v>71.166869962278057</c:v>
                </c:pt>
                <c:pt idx="32">
                  <c:v>71.806259250503359</c:v>
                </c:pt>
                <c:pt idx="33">
                  <c:v>72.445648538728648</c:v>
                </c:pt>
                <c:pt idx="34">
                  <c:v>73.085037826953936</c:v>
                </c:pt>
                <c:pt idx="35">
                  <c:v>73.724427115179239</c:v>
                </c:pt>
                <c:pt idx="36">
                  <c:v>74.363816403404527</c:v>
                </c:pt>
                <c:pt idx="37">
                  <c:v>75.00320569162983</c:v>
                </c:pt>
                <c:pt idx="38">
                  <c:v>75.642594979855119</c:v>
                </c:pt>
                <c:pt idx="39">
                  <c:v>76.281984268080407</c:v>
                </c:pt>
                <c:pt idx="40">
                  <c:v>76.92137355630571</c:v>
                </c:pt>
                <c:pt idx="41">
                  <c:v>77.560762844530998</c:v>
                </c:pt>
                <c:pt idx="42">
                  <c:v>78.200152132756301</c:v>
                </c:pt>
                <c:pt idx="43">
                  <c:v>78.83954142098159</c:v>
                </c:pt>
                <c:pt idx="44">
                  <c:v>79.478930709206878</c:v>
                </c:pt>
                <c:pt idx="45">
                  <c:v>80.118319997432181</c:v>
                </c:pt>
                <c:pt idx="46">
                  <c:v>80.757709285657484</c:v>
                </c:pt>
                <c:pt idx="47">
                  <c:v>81.397098573882772</c:v>
                </c:pt>
                <c:pt idx="48">
                  <c:v>82.036487862108061</c:v>
                </c:pt>
                <c:pt idx="49">
                  <c:v>82.675877150333363</c:v>
                </c:pt>
              </c:numCache>
            </c:numRef>
          </c:cat>
          <c:val>
            <c:numRef>
              <c:f>CalcsConstruction!$Q$2:$Q$51</c:f>
              <c:numCache>
                <c:formatCode>0.0%</c:formatCode>
                <c:ptCount val="50"/>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1</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numCache>
            </c:numRef>
          </c:val>
          <c:extLst>
            <c:ext xmlns:c15="http://schemas.microsoft.com/office/drawing/2012/chart" uri="{02D57815-91ED-43cb-92C2-25804820EDAC}">
              <c15:datalabelsRange>
                <c15:f>Calcs!$R$2:$R$51</c15:f>
                <c15:dlblRangeCache>
                  <c:ptCount val="50"/>
                  <c:pt idx="14">
                    <c:v>29.1%</c:v>
                  </c:pt>
                </c15:dlblRangeCache>
              </c15:datalabelsRange>
            </c:ext>
            <c:ext xmlns:c16="http://schemas.microsoft.com/office/drawing/2014/chart" uri="{C3380CC4-5D6E-409C-BE32-E72D297353CC}">
              <c16:uniqueId val="{00000032-8211-45AA-9E35-ED0A9E1D4EE1}"/>
            </c:ext>
          </c:extLst>
        </c:ser>
        <c:dLbls>
          <c:showLegendKey val="0"/>
          <c:showVal val="0"/>
          <c:showCatName val="0"/>
          <c:showSerName val="0"/>
          <c:showPercent val="0"/>
          <c:showBubbleSize val="0"/>
        </c:dLbls>
        <c:gapWidth val="500"/>
        <c:axId val="258595976"/>
        <c:axId val="258591272"/>
      </c:barChart>
      <c:lineChart>
        <c:grouping val="standard"/>
        <c:varyColors val="0"/>
        <c:ser>
          <c:idx val="1"/>
          <c:order val="0"/>
          <c:tx>
            <c:v>Pre-Mitigated</c:v>
          </c:tx>
          <c:spPr>
            <a:ln w="28575" cap="rnd">
              <a:solidFill>
                <a:srgbClr val="FC311C"/>
              </a:solidFill>
            </a:ln>
            <a:effectLst>
              <a:glow rad="139700">
                <a:schemeClr val="accent2">
                  <a:satMod val="175000"/>
                  <a:alpha val="14000"/>
                </a:schemeClr>
              </a:glow>
            </a:effectLst>
          </c:spPr>
          <c:marker>
            <c:symbol val="none"/>
          </c:marker>
          <c:cat>
            <c:numRef>
              <c:f>CalcsConstruction!$N$2:$N$51</c:f>
              <c:numCache>
                <c:formatCode>"$"#,##0.0</c:formatCode>
                <c:ptCount val="50"/>
                <c:pt idx="0">
                  <c:v>51.345802027293928</c:v>
                </c:pt>
                <c:pt idx="1">
                  <c:v>51.985191315519224</c:v>
                </c:pt>
                <c:pt idx="2">
                  <c:v>52.624580603744519</c:v>
                </c:pt>
                <c:pt idx="3">
                  <c:v>53.263969891969815</c:v>
                </c:pt>
                <c:pt idx="4">
                  <c:v>53.903359180195103</c:v>
                </c:pt>
                <c:pt idx="5">
                  <c:v>54.542748468420399</c:v>
                </c:pt>
                <c:pt idx="6">
                  <c:v>55.182137756645695</c:v>
                </c:pt>
                <c:pt idx="7">
                  <c:v>55.82152704487099</c:v>
                </c:pt>
                <c:pt idx="8">
                  <c:v>56.460916333096286</c:v>
                </c:pt>
                <c:pt idx="9">
                  <c:v>57.100305621321581</c:v>
                </c:pt>
                <c:pt idx="10">
                  <c:v>57.73969490954687</c:v>
                </c:pt>
                <c:pt idx="11">
                  <c:v>58.379084197772166</c:v>
                </c:pt>
                <c:pt idx="12">
                  <c:v>59.018473485997461</c:v>
                </c:pt>
                <c:pt idx="13">
                  <c:v>59.657862774222757</c:v>
                </c:pt>
                <c:pt idx="14">
                  <c:v>60.297252062448052</c:v>
                </c:pt>
                <c:pt idx="15">
                  <c:v>60.936641350673348</c:v>
                </c:pt>
                <c:pt idx="16">
                  <c:v>61.576030638898644</c:v>
                </c:pt>
                <c:pt idx="17">
                  <c:v>62.215419927123932</c:v>
                </c:pt>
                <c:pt idx="18">
                  <c:v>62.854809215349228</c:v>
                </c:pt>
                <c:pt idx="19">
                  <c:v>63.494198503574523</c:v>
                </c:pt>
                <c:pt idx="20">
                  <c:v>64.133587791799812</c:v>
                </c:pt>
                <c:pt idx="21">
                  <c:v>64.772977080025115</c:v>
                </c:pt>
                <c:pt idx="22">
                  <c:v>65.412366368250403</c:v>
                </c:pt>
                <c:pt idx="23">
                  <c:v>66.051755656475706</c:v>
                </c:pt>
                <c:pt idx="24">
                  <c:v>66.691144944700994</c:v>
                </c:pt>
                <c:pt idx="25">
                  <c:v>67.330534232926283</c:v>
                </c:pt>
                <c:pt idx="26">
                  <c:v>67.969923521151586</c:v>
                </c:pt>
                <c:pt idx="27">
                  <c:v>68.609312809376888</c:v>
                </c:pt>
                <c:pt idx="28">
                  <c:v>69.248702097602177</c:v>
                </c:pt>
                <c:pt idx="29">
                  <c:v>69.888091385827465</c:v>
                </c:pt>
                <c:pt idx="30">
                  <c:v>70.527480674052768</c:v>
                </c:pt>
                <c:pt idx="31">
                  <c:v>71.166869962278057</c:v>
                </c:pt>
                <c:pt idx="32">
                  <c:v>71.806259250503359</c:v>
                </c:pt>
                <c:pt idx="33">
                  <c:v>72.445648538728648</c:v>
                </c:pt>
                <c:pt idx="34">
                  <c:v>73.085037826953936</c:v>
                </c:pt>
                <c:pt idx="35">
                  <c:v>73.724427115179239</c:v>
                </c:pt>
                <c:pt idx="36">
                  <c:v>74.363816403404527</c:v>
                </c:pt>
                <c:pt idx="37">
                  <c:v>75.00320569162983</c:v>
                </c:pt>
                <c:pt idx="38">
                  <c:v>75.642594979855119</c:v>
                </c:pt>
                <c:pt idx="39">
                  <c:v>76.281984268080407</c:v>
                </c:pt>
                <c:pt idx="40">
                  <c:v>76.92137355630571</c:v>
                </c:pt>
                <c:pt idx="41">
                  <c:v>77.560762844530998</c:v>
                </c:pt>
                <c:pt idx="42">
                  <c:v>78.200152132756301</c:v>
                </c:pt>
                <c:pt idx="43">
                  <c:v>78.83954142098159</c:v>
                </c:pt>
                <c:pt idx="44">
                  <c:v>79.478930709206878</c:v>
                </c:pt>
                <c:pt idx="45">
                  <c:v>80.118319997432181</c:v>
                </c:pt>
                <c:pt idx="46">
                  <c:v>80.757709285657484</c:v>
                </c:pt>
                <c:pt idx="47">
                  <c:v>81.397098573882772</c:v>
                </c:pt>
                <c:pt idx="48">
                  <c:v>82.036487862108061</c:v>
                </c:pt>
                <c:pt idx="49">
                  <c:v>82.675877150333363</c:v>
                </c:pt>
              </c:numCache>
            </c:numRef>
          </c:cat>
          <c:val>
            <c:numRef>
              <c:f>CalcsConstruction!$P$2:$P$51</c:f>
              <c:numCache>
                <c:formatCode>0.0%</c:formatCode>
                <c:ptCount val="50"/>
                <c:pt idx="0">
                  <c:v>2.5999999999999998E-4</c:v>
                </c:pt>
                <c:pt idx="1">
                  <c:v>2.48E-3</c:v>
                </c:pt>
                <c:pt idx="2">
                  <c:v>6.7600000000000004E-3</c:v>
                </c:pt>
                <c:pt idx="3">
                  <c:v>1.3979999999999999E-2</c:v>
                </c:pt>
                <c:pt idx="4">
                  <c:v>2.5360000000000001E-2</c:v>
                </c:pt>
                <c:pt idx="5">
                  <c:v>4.0419999999999998E-2</c:v>
                </c:pt>
                <c:pt idx="6">
                  <c:v>5.9359999999999996E-2</c:v>
                </c:pt>
                <c:pt idx="7">
                  <c:v>8.1820000000000004E-2</c:v>
                </c:pt>
                <c:pt idx="8">
                  <c:v>0.10880000000000001</c:v>
                </c:pt>
                <c:pt idx="9">
                  <c:v>0.13794000000000001</c:v>
                </c:pt>
                <c:pt idx="10">
                  <c:v>0.16961999999999999</c:v>
                </c:pt>
                <c:pt idx="11">
                  <c:v>0.20311999999999999</c:v>
                </c:pt>
                <c:pt idx="12">
                  <c:v>0.23815999999999998</c:v>
                </c:pt>
                <c:pt idx="13">
                  <c:v>0.27295999999999998</c:v>
                </c:pt>
                <c:pt idx="14">
                  <c:v>0.30840000000000001</c:v>
                </c:pt>
                <c:pt idx="15">
                  <c:v>0.34232000000000001</c:v>
                </c:pt>
                <c:pt idx="16">
                  <c:v>0.37414000000000003</c:v>
                </c:pt>
                <c:pt idx="17">
                  <c:v>0.4027</c:v>
                </c:pt>
                <c:pt idx="18">
                  <c:v>0.42896000000000001</c:v>
                </c:pt>
                <c:pt idx="19">
                  <c:v>0.45032</c:v>
                </c:pt>
                <c:pt idx="20">
                  <c:v>0.46860000000000002</c:v>
                </c:pt>
                <c:pt idx="21">
                  <c:v>0.48222000000000004</c:v>
                </c:pt>
                <c:pt idx="22">
                  <c:v>0.49152000000000001</c:v>
                </c:pt>
                <c:pt idx="23">
                  <c:v>0.49722</c:v>
                </c:pt>
                <c:pt idx="24">
                  <c:v>0.50105999999999995</c:v>
                </c:pt>
                <c:pt idx="25">
                  <c:v>0.50473999999999997</c:v>
                </c:pt>
                <c:pt idx="26">
                  <c:v>0.51103999999999994</c:v>
                </c:pt>
                <c:pt idx="27">
                  <c:v>0.52105999999999997</c:v>
                </c:pt>
                <c:pt idx="28">
                  <c:v>0.53420000000000001</c:v>
                </c:pt>
                <c:pt idx="29">
                  <c:v>0.55115999999999998</c:v>
                </c:pt>
                <c:pt idx="30">
                  <c:v>0.57203999999999999</c:v>
                </c:pt>
                <c:pt idx="31">
                  <c:v>0.59697999999999996</c:v>
                </c:pt>
                <c:pt idx="32">
                  <c:v>0.62412000000000001</c:v>
                </c:pt>
                <c:pt idx="33">
                  <c:v>0.65481999999999996</c:v>
                </c:pt>
                <c:pt idx="34">
                  <c:v>0.68691999999999998</c:v>
                </c:pt>
                <c:pt idx="35">
                  <c:v>0.72158</c:v>
                </c:pt>
                <c:pt idx="36">
                  <c:v>0.75770000000000004</c:v>
                </c:pt>
                <c:pt idx="37">
                  <c:v>0.79286000000000001</c:v>
                </c:pt>
                <c:pt idx="38">
                  <c:v>0.82699999999999996</c:v>
                </c:pt>
                <c:pt idx="39">
                  <c:v>0.85903999999999991</c:v>
                </c:pt>
                <c:pt idx="40">
                  <c:v>0.88889999999999991</c:v>
                </c:pt>
                <c:pt idx="41">
                  <c:v>0.91623999999999994</c:v>
                </c:pt>
                <c:pt idx="42">
                  <c:v>0.93997999999999993</c:v>
                </c:pt>
                <c:pt idx="43">
                  <c:v>0.95997999999999994</c:v>
                </c:pt>
                <c:pt idx="44">
                  <c:v>0.97567999999999999</c:v>
                </c:pt>
                <c:pt idx="45">
                  <c:v>0.98699999999999999</c:v>
                </c:pt>
                <c:pt idx="46">
                  <c:v>0.99461999999999995</c:v>
                </c:pt>
                <c:pt idx="47">
                  <c:v>0.99847999999999992</c:v>
                </c:pt>
                <c:pt idx="48">
                  <c:v>0.99981999999999993</c:v>
                </c:pt>
                <c:pt idx="49">
                  <c:v>0.99995999999999996</c:v>
                </c:pt>
              </c:numCache>
            </c:numRef>
          </c:val>
          <c:smooth val="1"/>
          <c:extLst>
            <c:ext xmlns:c16="http://schemas.microsoft.com/office/drawing/2014/chart" uri="{C3380CC4-5D6E-409C-BE32-E72D297353CC}">
              <c16:uniqueId val="{00000033-8211-45AA-9E35-ED0A9E1D4EE1}"/>
            </c:ext>
          </c:extLst>
        </c:ser>
        <c:dLbls>
          <c:showLegendKey val="0"/>
          <c:showVal val="0"/>
          <c:showCatName val="0"/>
          <c:showSerName val="0"/>
          <c:showPercent val="0"/>
          <c:showBubbleSize val="0"/>
        </c:dLbls>
        <c:marker val="1"/>
        <c:smooth val="0"/>
        <c:axId val="258595976"/>
        <c:axId val="258591272"/>
      </c:lineChart>
      <c:catAx>
        <c:axId val="258595976"/>
        <c:scaling>
          <c:orientation val="minMax"/>
        </c:scaling>
        <c:delete val="0"/>
        <c:axPos val="b"/>
        <c:majorGridlines>
          <c:spPr>
            <a:ln w="9525" cap="flat" cmpd="sng" algn="ctr">
              <a:gradFill>
                <a:gsLst>
                  <a:gs pos="100000">
                    <a:schemeClr val="dk1">
                      <a:lumMod val="75000"/>
                      <a:lumOff val="25000"/>
                    </a:schemeClr>
                  </a:gs>
                  <a:gs pos="0">
                    <a:schemeClr val="dk1">
                      <a:lumMod val="65000"/>
                      <a:lumOff val="35000"/>
                    </a:schemeClr>
                  </a:gs>
                </a:gsLst>
                <a:lin ang="5400000" scaled="0"/>
              </a:gradFill>
              <a:round/>
            </a:ln>
            <a:effectLst/>
          </c:spPr>
        </c:majorGridlines>
        <c:numFmt formatCode="&quot;$&quot;#,##0.0" sourceLinked="1"/>
        <c:majorTickMark val="none"/>
        <c:minorTickMark val="none"/>
        <c:tickLblPos val="nextTo"/>
        <c:spPr>
          <a:noFill/>
          <a:ln>
            <a:noFill/>
          </a:ln>
          <a:effectLst/>
        </c:spPr>
        <c:txPr>
          <a:bodyPr rot="-2700000" spcFirstLastPara="1" vertOverflow="ellipsis" wrap="square" anchor="ctr" anchorCtr="1"/>
          <a:lstStyle/>
          <a:p>
            <a:pPr>
              <a:defRPr sz="1050" b="0" i="0" u="none" strike="noStrike" kern="1200" baseline="0">
                <a:solidFill>
                  <a:schemeClr val="lt1">
                    <a:lumMod val="75000"/>
                  </a:schemeClr>
                </a:solidFill>
                <a:latin typeface="+mn-lt"/>
                <a:ea typeface="+mn-ea"/>
                <a:cs typeface="+mn-cs"/>
              </a:defRPr>
            </a:pPr>
            <a:endParaRPr lang="en-US"/>
          </a:p>
        </c:txPr>
        <c:crossAx val="258591272"/>
        <c:crosses val="autoZero"/>
        <c:auto val="1"/>
        <c:lblAlgn val="ctr"/>
        <c:lblOffset val="100"/>
        <c:tickLblSkip val="5"/>
        <c:tickMarkSkip val="2"/>
        <c:noMultiLvlLbl val="0"/>
      </c:catAx>
      <c:valAx>
        <c:axId val="258591272"/>
        <c:scaling>
          <c:orientation val="minMax"/>
          <c:max val="1"/>
        </c:scaling>
        <c:delete val="0"/>
        <c:axPos val="r"/>
        <c:majorGridlines>
          <c:spPr>
            <a:ln w="9525" cap="flat" cmpd="sng" algn="ctr">
              <a:gradFill>
                <a:gsLst>
                  <a:gs pos="100000">
                    <a:schemeClr val="dk1">
                      <a:lumMod val="75000"/>
                      <a:lumOff val="25000"/>
                    </a:schemeClr>
                  </a:gs>
                  <a:gs pos="0">
                    <a:schemeClr val="dk1">
                      <a:lumMod val="65000"/>
                      <a:lumOff val="35000"/>
                    </a:schemeClr>
                  </a:gs>
                </a:gsLst>
                <a:lin ang="5400000" scaled="0"/>
              </a:gradFill>
              <a:round/>
            </a:ln>
            <a:effectLst/>
          </c:spPr>
        </c:majorGridlines>
        <c:numFmt formatCode="0.0%" sourceLinked="1"/>
        <c:majorTickMark val="none"/>
        <c:minorTickMark val="none"/>
        <c:tickLblPos val="nextTo"/>
        <c:spPr>
          <a:noFill/>
          <a:ln>
            <a:noFill/>
          </a:ln>
          <a:effectLst/>
        </c:spPr>
        <c:txPr>
          <a:bodyPr rot="0" spcFirstLastPara="1" vertOverflow="ellipsis" wrap="square" anchor="ctr" anchorCtr="1"/>
          <a:lstStyle/>
          <a:p>
            <a:pPr>
              <a:defRPr sz="1050" b="0" i="0" u="none" strike="noStrike" kern="1200" baseline="0">
                <a:solidFill>
                  <a:schemeClr val="lt1">
                    <a:lumMod val="75000"/>
                  </a:schemeClr>
                </a:solidFill>
                <a:latin typeface="+mn-lt"/>
                <a:ea typeface="+mn-ea"/>
                <a:cs typeface="+mn-cs"/>
              </a:defRPr>
            </a:pPr>
            <a:endParaRPr lang="en-US"/>
          </a:p>
        </c:txPr>
        <c:crossAx val="258595976"/>
        <c:crosses val="max"/>
        <c:crossBetween val="between"/>
        <c:minorUnit val="2.0000000000000011E-2"/>
      </c:valAx>
      <c:spPr>
        <a:noFill/>
        <a:ln>
          <a:noFill/>
        </a:ln>
        <a:effectLst/>
      </c:spPr>
    </c:plotArea>
    <c:plotVisOnly val="1"/>
    <c:dispBlanksAs val="gap"/>
    <c:showDLblsOverMax val="0"/>
  </c:chart>
  <c:spPr>
    <a:solidFill>
      <a:schemeClr val="dk1">
        <a:lumMod val="75000"/>
        <a:lumOff val="25000"/>
      </a:schemeClr>
    </a:solidFill>
    <a:ln w="9525" cap="flat" cmpd="sng" algn="ctr">
      <a:noFill/>
      <a:round/>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sz="1100"/>
            </a:pPr>
            <a:r>
              <a:rPr lang="en-US" sz="1100"/>
              <a:t>PROJECT CUMULATIVE CONFIDENCE vs. TOTAL COST</a:t>
            </a:r>
            <a:br>
              <a:rPr lang="en-US" sz="1100"/>
            </a:br>
            <a:r>
              <a:rPr lang="en-US" sz="1100"/>
              <a:t>
POST-MITIGATE</a:t>
            </a:r>
          </a:p>
        </c:rich>
      </c:tx>
      <c:layout>
        <c:manualLayout>
          <c:xMode val="edge"/>
          <c:yMode val="edge"/>
          <c:x val="0.17633389709643335"/>
          <c:y val="3.0612167631092896E-2"/>
        </c:manualLayout>
      </c:layout>
      <c:overlay val="0"/>
      <c:spPr>
        <a:noFill/>
        <a:ln>
          <a:noFill/>
        </a:ln>
        <a:effectLst/>
      </c:spPr>
    </c:title>
    <c:autoTitleDeleted val="0"/>
    <c:plotArea>
      <c:layout>
        <c:manualLayout>
          <c:layoutTarget val="inner"/>
          <c:xMode val="edge"/>
          <c:yMode val="edge"/>
          <c:x val="8.3067179041844547E-2"/>
          <c:y val="0.15102055865409625"/>
          <c:w val="0.90202436728772228"/>
          <c:h val="0.700000697545338"/>
        </c:manualLayout>
      </c:layout>
      <c:lineChart>
        <c:grouping val="standard"/>
        <c:varyColors val="0"/>
        <c:ser>
          <c:idx val="1"/>
          <c:order val="0"/>
          <c:tx>
            <c:v>Post-Mitigated</c:v>
          </c:tx>
          <c:spPr>
            <a:ln w="28575" cap="rnd">
              <a:solidFill>
                <a:srgbClr val="FFFF00"/>
              </a:solidFill>
            </a:ln>
            <a:effectLst/>
          </c:spPr>
          <c:marker>
            <c:symbol val="none"/>
          </c:marker>
          <c:cat>
            <c:numRef>
              <c:f>'Calcs Post'!$N$2:$N$51</c:f>
              <c:numCache>
                <c:formatCode>"$"#,##0.000</c:formatCode>
                <c:ptCount val="50"/>
                <c:pt idx="0">
                  <c:v>43.978260456351435</c:v>
                </c:pt>
                <c:pt idx="1">
                  <c:v>44.815969222925268</c:v>
                </c:pt>
                <c:pt idx="2">
                  <c:v>45.653677989499101</c:v>
                </c:pt>
                <c:pt idx="3">
                  <c:v>46.491386756072934</c:v>
                </c:pt>
                <c:pt idx="4">
                  <c:v>47.329095522646767</c:v>
                </c:pt>
                <c:pt idx="5">
                  <c:v>48.1668042892206</c:v>
                </c:pt>
                <c:pt idx="6">
                  <c:v>49.004513055794433</c:v>
                </c:pt>
                <c:pt idx="7">
                  <c:v>49.842221822368266</c:v>
                </c:pt>
                <c:pt idx="8">
                  <c:v>50.679930588942099</c:v>
                </c:pt>
                <c:pt idx="9">
                  <c:v>51.517639355515932</c:v>
                </c:pt>
                <c:pt idx="10">
                  <c:v>52.355348122089765</c:v>
                </c:pt>
                <c:pt idx="11">
                  <c:v>53.193056888663605</c:v>
                </c:pt>
                <c:pt idx="12">
                  <c:v>54.030765655237431</c:v>
                </c:pt>
                <c:pt idx="13">
                  <c:v>54.868474421811271</c:v>
                </c:pt>
                <c:pt idx="14">
                  <c:v>55.706183188385104</c:v>
                </c:pt>
                <c:pt idx="15">
                  <c:v>56.543891954958937</c:v>
                </c:pt>
                <c:pt idx="16">
                  <c:v>57.38160072153277</c:v>
                </c:pt>
                <c:pt idx="17">
                  <c:v>58.219309488106603</c:v>
                </c:pt>
                <c:pt idx="18">
                  <c:v>59.057018254680436</c:v>
                </c:pt>
                <c:pt idx="19">
                  <c:v>59.894727021254269</c:v>
                </c:pt>
                <c:pt idx="20">
                  <c:v>60.732435787828102</c:v>
                </c:pt>
                <c:pt idx="21">
                  <c:v>61.570144554401935</c:v>
                </c:pt>
                <c:pt idx="22">
                  <c:v>62.407853320975768</c:v>
                </c:pt>
                <c:pt idx="23">
                  <c:v>63.245562087549601</c:v>
                </c:pt>
                <c:pt idx="24">
                  <c:v>64.083270854123441</c:v>
                </c:pt>
                <c:pt idx="25">
                  <c:v>64.920979620697267</c:v>
                </c:pt>
                <c:pt idx="26">
                  <c:v>65.758688387271093</c:v>
                </c:pt>
                <c:pt idx="27">
                  <c:v>66.596397153844933</c:v>
                </c:pt>
                <c:pt idx="28">
                  <c:v>67.434105920418773</c:v>
                </c:pt>
                <c:pt idx="29">
                  <c:v>68.271814686992599</c:v>
                </c:pt>
                <c:pt idx="30">
                  <c:v>69.109523453566439</c:v>
                </c:pt>
                <c:pt idx="31">
                  <c:v>69.947232220140265</c:v>
                </c:pt>
                <c:pt idx="32">
                  <c:v>70.784940986714105</c:v>
                </c:pt>
                <c:pt idx="33">
                  <c:v>71.622649753287931</c:v>
                </c:pt>
                <c:pt idx="34">
                  <c:v>72.460358519861771</c:v>
                </c:pt>
                <c:pt idx="35">
                  <c:v>73.298067286435597</c:v>
                </c:pt>
                <c:pt idx="36">
                  <c:v>74.135776053009437</c:v>
                </c:pt>
                <c:pt idx="37">
                  <c:v>74.973484819583263</c:v>
                </c:pt>
                <c:pt idx="38">
                  <c:v>75.811193586157103</c:v>
                </c:pt>
                <c:pt idx="39">
                  <c:v>76.648902352730943</c:v>
                </c:pt>
                <c:pt idx="40">
                  <c:v>77.486611119304769</c:v>
                </c:pt>
                <c:pt idx="41">
                  <c:v>78.324319885878595</c:v>
                </c:pt>
                <c:pt idx="42">
                  <c:v>79.162028652452435</c:v>
                </c:pt>
                <c:pt idx="43">
                  <c:v>79.999737419026275</c:v>
                </c:pt>
                <c:pt idx="44">
                  <c:v>80.837446185600101</c:v>
                </c:pt>
                <c:pt idx="45">
                  <c:v>81.675154952173926</c:v>
                </c:pt>
                <c:pt idx="46">
                  <c:v>82.512863718747766</c:v>
                </c:pt>
                <c:pt idx="47">
                  <c:v>83.350572485321607</c:v>
                </c:pt>
                <c:pt idx="48">
                  <c:v>84.188281251895432</c:v>
                </c:pt>
                <c:pt idx="49">
                  <c:v>85.025990018469258</c:v>
                </c:pt>
              </c:numCache>
            </c:numRef>
          </c:cat>
          <c:val>
            <c:numRef>
              <c:f>'Calcs Post'!$P$2:$P$51</c:f>
              <c:numCache>
                <c:formatCode>0.00%</c:formatCode>
                <c:ptCount val="50"/>
                <c:pt idx="0">
                  <c:v>2.7999999999999998E-4</c:v>
                </c:pt>
                <c:pt idx="1">
                  <c:v>1.5200000000000001E-3</c:v>
                </c:pt>
                <c:pt idx="2">
                  <c:v>5.4199999999999995E-3</c:v>
                </c:pt>
                <c:pt idx="3">
                  <c:v>1.302E-2</c:v>
                </c:pt>
                <c:pt idx="4">
                  <c:v>2.9600000000000001E-2</c:v>
                </c:pt>
                <c:pt idx="5">
                  <c:v>5.2940000000000001E-2</c:v>
                </c:pt>
                <c:pt idx="6">
                  <c:v>8.1040000000000001E-2</c:v>
                </c:pt>
                <c:pt idx="7">
                  <c:v>0.1144</c:v>
                </c:pt>
                <c:pt idx="8">
                  <c:v>0.15234</c:v>
                </c:pt>
                <c:pt idx="9">
                  <c:v>0.19472</c:v>
                </c:pt>
                <c:pt idx="10">
                  <c:v>0.23916000000000001</c:v>
                </c:pt>
                <c:pt idx="11">
                  <c:v>0.28586</c:v>
                </c:pt>
                <c:pt idx="12">
                  <c:v>0.33950000000000002</c:v>
                </c:pt>
                <c:pt idx="13">
                  <c:v>0.39766000000000001</c:v>
                </c:pt>
                <c:pt idx="14">
                  <c:v>0.45244000000000001</c:v>
                </c:pt>
                <c:pt idx="15">
                  <c:v>0.50219999999999998</c:v>
                </c:pt>
                <c:pt idx="16">
                  <c:v>0.54833999999999994</c:v>
                </c:pt>
                <c:pt idx="17">
                  <c:v>0.58921999999999997</c:v>
                </c:pt>
                <c:pt idx="18">
                  <c:v>0.62224000000000002</c:v>
                </c:pt>
                <c:pt idx="19">
                  <c:v>0.64980000000000004</c:v>
                </c:pt>
                <c:pt idx="20">
                  <c:v>0.67382000000000009</c:v>
                </c:pt>
                <c:pt idx="21">
                  <c:v>0.69644000000000006</c:v>
                </c:pt>
                <c:pt idx="22">
                  <c:v>0.71830000000000005</c:v>
                </c:pt>
                <c:pt idx="23">
                  <c:v>0.73946000000000001</c:v>
                </c:pt>
                <c:pt idx="24">
                  <c:v>0.76107999999999998</c:v>
                </c:pt>
                <c:pt idx="25">
                  <c:v>0.77923999999999993</c:v>
                </c:pt>
                <c:pt idx="26">
                  <c:v>0.79675999999999991</c:v>
                </c:pt>
                <c:pt idx="27">
                  <c:v>0.8141799999999999</c:v>
                </c:pt>
                <c:pt idx="28">
                  <c:v>0.82995999999999992</c:v>
                </c:pt>
                <c:pt idx="29">
                  <c:v>0.84609999999999996</c:v>
                </c:pt>
                <c:pt idx="30">
                  <c:v>0.86659999999999993</c:v>
                </c:pt>
                <c:pt idx="31">
                  <c:v>0.88315999999999995</c:v>
                </c:pt>
                <c:pt idx="32">
                  <c:v>0.90371999999999997</c:v>
                </c:pt>
                <c:pt idx="33">
                  <c:v>0.91969999999999996</c:v>
                </c:pt>
                <c:pt idx="34">
                  <c:v>0.93229999999999991</c:v>
                </c:pt>
                <c:pt idx="35">
                  <c:v>0.94507999999999992</c:v>
                </c:pt>
                <c:pt idx="36">
                  <c:v>0.95707999999999993</c:v>
                </c:pt>
                <c:pt idx="37">
                  <c:v>0.9660399999999999</c:v>
                </c:pt>
                <c:pt idx="38">
                  <c:v>0.97365999999999986</c:v>
                </c:pt>
                <c:pt idx="39">
                  <c:v>0.98097999999999985</c:v>
                </c:pt>
                <c:pt idx="40">
                  <c:v>0.98509999999999986</c:v>
                </c:pt>
                <c:pt idx="41">
                  <c:v>0.98941999999999986</c:v>
                </c:pt>
                <c:pt idx="42">
                  <c:v>0.99389999999999989</c:v>
                </c:pt>
                <c:pt idx="43">
                  <c:v>0.9968999999999999</c:v>
                </c:pt>
                <c:pt idx="44">
                  <c:v>0.99763999999999986</c:v>
                </c:pt>
                <c:pt idx="45">
                  <c:v>0.99871999999999983</c:v>
                </c:pt>
                <c:pt idx="46">
                  <c:v>0.99973999999999985</c:v>
                </c:pt>
                <c:pt idx="47">
                  <c:v>0.9998999999999999</c:v>
                </c:pt>
                <c:pt idx="48">
                  <c:v>0.99995999999999985</c:v>
                </c:pt>
                <c:pt idx="49">
                  <c:v>0.99995999999999985</c:v>
                </c:pt>
              </c:numCache>
            </c:numRef>
          </c:val>
          <c:smooth val="1"/>
          <c:extLst>
            <c:ext xmlns:c16="http://schemas.microsoft.com/office/drawing/2014/chart" uri="{C3380CC4-5D6E-409C-BE32-E72D297353CC}">
              <c16:uniqueId val="{00000000-7D81-4678-8D9B-73492C2C3B85}"/>
            </c:ext>
          </c:extLst>
        </c:ser>
        <c:ser>
          <c:idx val="0"/>
          <c:order val="1"/>
          <c:tx>
            <c:v>Pre-mitigated</c:v>
          </c:tx>
          <c:spPr>
            <a:ln w="28575" cap="rnd">
              <a:solidFill>
                <a:srgbClr val="FC311C"/>
              </a:solidFill>
            </a:ln>
            <a:effectLst/>
          </c:spPr>
          <c:marker>
            <c:symbol val="none"/>
          </c:marker>
          <c:cat>
            <c:numRef>
              <c:f>'Calcs Post'!$N$2:$N$51</c:f>
              <c:numCache>
                <c:formatCode>"$"#,##0.000</c:formatCode>
                <c:ptCount val="50"/>
                <c:pt idx="0">
                  <c:v>43.978260456351435</c:v>
                </c:pt>
                <c:pt idx="1">
                  <c:v>44.815969222925268</c:v>
                </c:pt>
                <c:pt idx="2">
                  <c:v>45.653677989499101</c:v>
                </c:pt>
                <c:pt idx="3">
                  <c:v>46.491386756072934</c:v>
                </c:pt>
                <c:pt idx="4">
                  <c:v>47.329095522646767</c:v>
                </c:pt>
                <c:pt idx="5">
                  <c:v>48.1668042892206</c:v>
                </c:pt>
                <c:pt idx="6">
                  <c:v>49.004513055794433</c:v>
                </c:pt>
                <c:pt idx="7">
                  <c:v>49.842221822368266</c:v>
                </c:pt>
                <c:pt idx="8">
                  <c:v>50.679930588942099</c:v>
                </c:pt>
                <c:pt idx="9">
                  <c:v>51.517639355515932</c:v>
                </c:pt>
                <c:pt idx="10">
                  <c:v>52.355348122089765</c:v>
                </c:pt>
                <c:pt idx="11">
                  <c:v>53.193056888663605</c:v>
                </c:pt>
                <c:pt idx="12">
                  <c:v>54.030765655237431</c:v>
                </c:pt>
                <c:pt idx="13">
                  <c:v>54.868474421811271</c:v>
                </c:pt>
                <c:pt idx="14">
                  <c:v>55.706183188385104</c:v>
                </c:pt>
                <c:pt idx="15">
                  <c:v>56.543891954958937</c:v>
                </c:pt>
                <c:pt idx="16">
                  <c:v>57.38160072153277</c:v>
                </c:pt>
                <c:pt idx="17">
                  <c:v>58.219309488106603</c:v>
                </c:pt>
                <c:pt idx="18">
                  <c:v>59.057018254680436</c:v>
                </c:pt>
                <c:pt idx="19">
                  <c:v>59.894727021254269</c:v>
                </c:pt>
                <c:pt idx="20">
                  <c:v>60.732435787828102</c:v>
                </c:pt>
                <c:pt idx="21">
                  <c:v>61.570144554401935</c:v>
                </c:pt>
                <c:pt idx="22">
                  <c:v>62.407853320975768</c:v>
                </c:pt>
                <c:pt idx="23">
                  <c:v>63.245562087549601</c:v>
                </c:pt>
                <c:pt idx="24">
                  <c:v>64.083270854123441</c:v>
                </c:pt>
                <c:pt idx="25">
                  <c:v>64.920979620697267</c:v>
                </c:pt>
                <c:pt idx="26">
                  <c:v>65.758688387271093</c:v>
                </c:pt>
                <c:pt idx="27">
                  <c:v>66.596397153844933</c:v>
                </c:pt>
                <c:pt idx="28">
                  <c:v>67.434105920418773</c:v>
                </c:pt>
                <c:pt idx="29">
                  <c:v>68.271814686992599</c:v>
                </c:pt>
                <c:pt idx="30">
                  <c:v>69.109523453566439</c:v>
                </c:pt>
                <c:pt idx="31">
                  <c:v>69.947232220140265</c:v>
                </c:pt>
                <c:pt idx="32">
                  <c:v>70.784940986714105</c:v>
                </c:pt>
                <c:pt idx="33">
                  <c:v>71.622649753287931</c:v>
                </c:pt>
                <c:pt idx="34">
                  <c:v>72.460358519861771</c:v>
                </c:pt>
                <c:pt idx="35">
                  <c:v>73.298067286435597</c:v>
                </c:pt>
                <c:pt idx="36">
                  <c:v>74.135776053009437</c:v>
                </c:pt>
                <c:pt idx="37">
                  <c:v>74.973484819583263</c:v>
                </c:pt>
                <c:pt idx="38">
                  <c:v>75.811193586157103</c:v>
                </c:pt>
                <c:pt idx="39">
                  <c:v>76.648902352730943</c:v>
                </c:pt>
                <c:pt idx="40">
                  <c:v>77.486611119304769</c:v>
                </c:pt>
                <c:pt idx="41">
                  <c:v>78.324319885878595</c:v>
                </c:pt>
                <c:pt idx="42">
                  <c:v>79.162028652452435</c:v>
                </c:pt>
                <c:pt idx="43">
                  <c:v>79.999737419026275</c:v>
                </c:pt>
                <c:pt idx="44">
                  <c:v>80.837446185600101</c:v>
                </c:pt>
                <c:pt idx="45">
                  <c:v>81.675154952173926</c:v>
                </c:pt>
                <c:pt idx="46">
                  <c:v>82.512863718747766</c:v>
                </c:pt>
                <c:pt idx="47">
                  <c:v>83.350572485321607</c:v>
                </c:pt>
                <c:pt idx="48">
                  <c:v>84.188281251895432</c:v>
                </c:pt>
                <c:pt idx="49">
                  <c:v>85.025990018469258</c:v>
                </c:pt>
              </c:numCache>
            </c:numRef>
          </c:cat>
          <c:val>
            <c:numRef>
              <c:f>Calcs!$P$2:$P$51</c:f>
              <c:numCache>
                <c:formatCode>0.0%</c:formatCode>
                <c:ptCount val="50"/>
                <c:pt idx="0">
                  <c:v>1.05E-4</c:v>
                </c:pt>
                <c:pt idx="1">
                  <c:v>4.0999999999999999E-4</c:v>
                </c:pt>
                <c:pt idx="2">
                  <c:v>7.9499999999999992E-4</c:v>
                </c:pt>
                <c:pt idx="3">
                  <c:v>2.1099999999999999E-3</c:v>
                </c:pt>
                <c:pt idx="4">
                  <c:v>3.8399999999999997E-3</c:v>
                </c:pt>
                <c:pt idx="5">
                  <c:v>6.494999999999999E-3</c:v>
                </c:pt>
                <c:pt idx="6">
                  <c:v>1.1234999999999998E-2</c:v>
                </c:pt>
                <c:pt idx="7">
                  <c:v>1.6164999999999999E-2</c:v>
                </c:pt>
                <c:pt idx="8">
                  <c:v>2.384E-2</c:v>
                </c:pt>
                <c:pt idx="9">
                  <c:v>3.3474999999999998E-2</c:v>
                </c:pt>
                <c:pt idx="10">
                  <c:v>4.4084999999999999E-2</c:v>
                </c:pt>
                <c:pt idx="11">
                  <c:v>5.6384999999999998E-2</c:v>
                </c:pt>
                <c:pt idx="12">
                  <c:v>6.8989999999999996E-2</c:v>
                </c:pt>
                <c:pt idx="13">
                  <c:v>8.299999999999999E-2</c:v>
                </c:pt>
                <c:pt idx="14">
                  <c:v>9.7414999999999988E-2</c:v>
                </c:pt>
                <c:pt idx="15">
                  <c:v>0.11178999999999999</c:v>
                </c:pt>
                <c:pt idx="16">
                  <c:v>0.12598499999999999</c:v>
                </c:pt>
                <c:pt idx="17">
                  <c:v>0.13954</c:v>
                </c:pt>
                <c:pt idx="18">
                  <c:v>0.15212000000000001</c:v>
                </c:pt>
                <c:pt idx="19">
                  <c:v>0.16370999999999999</c:v>
                </c:pt>
                <c:pt idx="20">
                  <c:v>0.17410999999999999</c:v>
                </c:pt>
                <c:pt idx="21">
                  <c:v>0.18300999999999998</c:v>
                </c:pt>
                <c:pt idx="22">
                  <c:v>0.19134999999999996</c:v>
                </c:pt>
                <c:pt idx="23">
                  <c:v>0.19845499999999996</c:v>
                </c:pt>
                <c:pt idx="24">
                  <c:v>0.20695499999999997</c:v>
                </c:pt>
                <c:pt idx="25">
                  <c:v>0.21836999999999998</c:v>
                </c:pt>
                <c:pt idx="26">
                  <c:v>0.23253499999999999</c:v>
                </c:pt>
                <c:pt idx="27">
                  <c:v>0.25044</c:v>
                </c:pt>
                <c:pt idx="28">
                  <c:v>0.27476</c:v>
                </c:pt>
                <c:pt idx="29">
                  <c:v>0.30533500000000002</c:v>
                </c:pt>
                <c:pt idx="30">
                  <c:v>0.34267000000000003</c:v>
                </c:pt>
                <c:pt idx="31">
                  <c:v>0.38775000000000004</c:v>
                </c:pt>
                <c:pt idx="32">
                  <c:v>0.43554500000000002</c:v>
                </c:pt>
                <c:pt idx="33">
                  <c:v>0.48752000000000001</c:v>
                </c:pt>
                <c:pt idx="34">
                  <c:v>0.54330000000000001</c:v>
                </c:pt>
                <c:pt idx="35">
                  <c:v>0.60101499999999997</c:v>
                </c:pt>
                <c:pt idx="36">
                  <c:v>0.65977999999999992</c:v>
                </c:pt>
                <c:pt idx="37">
                  <c:v>0.71698999999999991</c:v>
                </c:pt>
                <c:pt idx="38">
                  <c:v>0.77077999999999991</c:v>
                </c:pt>
                <c:pt idx="39">
                  <c:v>0.82163999999999993</c:v>
                </c:pt>
                <c:pt idx="40">
                  <c:v>0.86428499999999997</c:v>
                </c:pt>
                <c:pt idx="41">
                  <c:v>0.90365499999999999</c:v>
                </c:pt>
                <c:pt idx="42">
                  <c:v>0.93524499999999999</c:v>
                </c:pt>
                <c:pt idx="43">
                  <c:v>0.95916999999999997</c:v>
                </c:pt>
                <c:pt idx="44">
                  <c:v>0.975275</c:v>
                </c:pt>
                <c:pt idx="45">
                  <c:v>0.986425</c:v>
                </c:pt>
                <c:pt idx="46">
                  <c:v>0.99373999999999996</c:v>
                </c:pt>
                <c:pt idx="47">
                  <c:v>0.99793499999999991</c:v>
                </c:pt>
                <c:pt idx="48">
                  <c:v>0.99962499999999987</c:v>
                </c:pt>
                <c:pt idx="49">
                  <c:v>0.99999499999999986</c:v>
                </c:pt>
              </c:numCache>
            </c:numRef>
          </c:val>
          <c:smooth val="0"/>
          <c:extLst>
            <c:ext xmlns:c16="http://schemas.microsoft.com/office/drawing/2014/chart" uri="{C3380CC4-5D6E-409C-BE32-E72D297353CC}">
              <c16:uniqueId val="{00000001-7D81-4678-8D9B-73492C2C3B85}"/>
            </c:ext>
          </c:extLst>
        </c:ser>
        <c:dLbls>
          <c:showLegendKey val="0"/>
          <c:showVal val="0"/>
          <c:showCatName val="0"/>
          <c:showSerName val="0"/>
          <c:showPercent val="0"/>
          <c:showBubbleSize val="0"/>
        </c:dLbls>
        <c:smooth val="0"/>
        <c:axId val="258589312"/>
        <c:axId val="258590096"/>
      </c:lineChart>
      <c:catAx>
        <c:axId val="258589312"/>
        <c:scaling>
          <c:orientation val="minMax"/>
        </c:scaling>
        <c:delete val="0"/>
        <c:axPos val="b"/>
        <c:majorGridlines>
          <c:spPr>
            <a:ln w="9525" cap="flat" cmpd="sng" algn="ctr">
              <a:gradFill>
                <a:gsLst>
                  <a:gs pos="100000">
                    <a:schemeClr val="dk1">
                      <a:lumMod val="75000"/>
                      <a:lumOff val="25000"/>
                    </a:schemeClr>
                  </a:gs>
                  <a:gs pos="0">
                    <a:schemeClr val="dk1">
                      <a:lumMod val="65000"/>
                      <a:lumOff val="35000"/>
                    </a:schemeClr>
                  </a:gs>
                </a:gsLst>
                <a:lin ang="5400000" scaled="0"/>
              </a:gradFill>
              <a:round/>
            </a:ln>
            <a:effectLst/>
          </c:spPr>
        </c:majorGridlines>
        <c:numFmt formatCode="&quot;$&quot;#,##0.0" sourceLinked="0"/>
        <c:majorTickMark val="none"/>
        <c:minorTickMark val="none"/>
        <c:tickLblPos val="nextTo"/>
        <c:spPr>
          <a:noFill/>
          <a:ln>
            <a:noFill/>
          </a:ln>
          <a:effectLst/>
        </c:spPr>
        <c:txPr>
          <a:bodyPr rot="-2700000"/>
          <a:lstStyle/>
          <a:p>
            <a:pPr>
              <a:defRPr/>
            </a:pPr>
            <a:endParaRPr lang="en-US"/>
          </a:p>
        </c:txPr>
        <c:crossAx val="258590096"/>
        <c:crosses val="autoZero"/>
        <c:auto val="1"/>
        <c:lblAlgn val="ctr"/>
        <c:lblOffset val="100"/>
        <c:tickLblSkip val="4"/>
        <c:tickMarkSkip val="2"/>
        <c:noMultiLvlLbl val="0"/>
      </c:catAx>
      <c:valAx>
        <c:axId val="258590096"/>
        <c:scaling>
          <c:orientation val="minMax"/>
          <c:max val="1"/>
        </c:scaling>
        <c:delete val="0"/>
        <c:axPos val="r"/>
        <c:majorGridlines>
          <c:spPr>
            <a:ln w="9525" cap="flat" cmpd="sng" algn="ctr">
              <a:gradFill>
                <a:gsLst>
                  <a:gs pos="100000">
                    <a:schemeClr val="dk1">
                      <a:lumMod val="75000"/>
                      <a:lumOff val="25000"/>
                    </a:schemeClr>
                  </a:gs>
                  <a:gs pos="0">
                    <a:schemeClr val="dk1">
                      <a:lumMod val="65000"/>
                      <a:lumOff val="35000"/>
                    </a:schemeClr>
                  </a:gs>
                </a:gsLst>
                <a:lin ang="5400000" scaled="0"/>
              </a:gradFill>
              <a:round/>
            </a:ln>
            <a:effectLst/>
          </c:spPr>
        </c:majorGridlines>
        <c:numFmt formatCode="0.0%" sourceLinked="0"/>
        <c:majorTickMark val="none"/>
        <c:minorTickMark val="none"/>
        <c:tickLblPos val="nextTo"/>
        <c:spPr>
          <a:noFill/>
          <a:ln>
            <a:noFill/>
          </a:ln>
          <a:effectLst/>
        </c:spPr>
        <c:txPr>
          <a:bodyPr rot="0"/>
          <a:lstStyle/>
          <a:p>
            <a:pPr>
              <a:defRPr/>
            </a:pPr>
            <a:endParaRPr lang="en-US"/>
          </a:p>
        </c:txPr>
        <c:crossAx val="258589312"/>
        <c:crosses val="max"/>
        <c:crossBetween val="between"/>
        <c:minorUnit val="2.0000000000000004E-2"/>
      </c:valAx>
      <c:spPr>
        <a:noFill/>
        <a:ln w="25400">
          <a:noFill/>
        </a:ln>
      </c:spPr>
    </c:plotArea>
    <c:plotVisOnly val="1"/>
    <c:dispBlanksAs val="gap"/>
    <c:showDLblsOverMax val="0"/>
  </c:chart>
  <c:spPr>
    <a:solidFill>
      <a:schemeClr val="dk1">
        <a:lumMod val="75000"/>
        <a:lumOff val="25000"/>
      </a:schemeClr>
    </a:solidFill>
    <a:ln w="9525" cap="flat" cmpd="sng" algn="ctr">
      <a:solidFill>
        <a:schemeClr val="dk1">
          <a:lumMod val="15000"/>
          <a:lumOff val="85000"/>
        </a:schemeClr>
      </a:solidFill>
      <a:round/>
    </a:ln>
    <a:effectLst/>
  </c:spPr>
  <c:txPr>
    <a:bodyPr/>
    <a:lstStyle/>
    <a:p>
      <a:pPr>
        <a:defRPr sz="1100">
          <a:solidFill>
            <a:schemeClr val="bg1"/>
          </a:solidFill>
        </a:defRPr>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38475" cy="465138"/>
          </a:xfrm>
          <a:prstGeom prst="rect">
            <a:avLst/>
          </a:prstGeom>
        </p:spPr>
        <p:txBody>
          <a:bodyPr vert="horz" lIns="91431" tIns="45715" rIns="91431" bIns="45715" rtlCol="0"/>
          <a:lstStyle>
            <a:lvl1pPr algn="l">
              <a:defRPr sz="1200"/>
            </a:lvl1pPr>
          </a:lstStyle>
          <a:p>
            <a:endParaRPr lang="en-US" dirty="0"/>
          </a:p>
        </p:txBody>
      </p:sp>
      <p:sp>
        <p:nvSpPr>
          <p:cNvPr id="3" name="Date Placeholder 2"/>
          <p:cNvSpPr>
            <a:spLocks noGrp="1"/>
          </p:cNvSpPr>
          <p:nvPr>
            <p:ph type="dt" sz="quarter" idx="1"/>
          </p:nvPr>
        </p:nvSpPr>
        <p:spPr>
          <a:xfrm>
            <a:off x="3970338" y="1"/>
            <a:ext cx="3038475" cy="465138"/>
          </a:xfrm>
          <a:prstGeom prst="rect">
            <a:avLst/>
          </a:prstGeom>
        </p:spPr>
        <p:txBody>
          <a:bodyPr vert="horz" lIns="91431" tIns="45715" rIns="91431" bIns="45715" rtlCol="0"/>
          <a:lstStyle>
            <a:lvl1pPr algn="r">
              <a:defRPr sz="1200"/>
            </a:lvl1pPr>
          </a:lstStyle>
          <a:p>
            <a:fld id="{7D5C2146-B86B-4A12-A147-FFEC949CC7CF}" type="datetimeFigureOut">
              <a:rPr lang="en-US" smtClean="0"/>
              <a:pPr/>
              <a:t>2/21/2018</a:t>
            </a:fld>
            <a:endParaRPr lang="en-US" dirty="0"/>
          </a:p>
        </p:txBody>
      </p:sp>
      <p:sp>
        <p:nvSpPr>
          <p:cNvPr id="4" name="Footer Placeholder 3"/>
          <p:cNvSpPr>
            <a:spLocks noGrp="1"/>
          </p:cNvSpPr>
          <p:nvPr>
            <p:ph type="ftr" sz="quarter" idx="2"/>
          </p:nvPr>
        </p:nvSpPr>
        <p:spPr>
          <a:xfrm>
            <a:off x="1" y="8829675"/>
            <a:ext cx="3038475" cy="465138"/>
          </a:xfrm>
          <a:prstGeom prst="rect">
            <a:avLst/>
          </a:prstGeom>
        </p:spPr>
        <p:txBody>
          <a:bodyPr vert="horz" lIns="91431" tIns="45715" rIns="91431" bIns="45715"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31" tIns="45715" rIns="91431" bIns="45715" rtlCol="0" anchor="b"/>
          <a:lstStyle>
            <a:lvl1pPr algn="r">
              <a:defRPr sz="1200"/>
            </a:lvl1pPr>
          </a:lstStyle>
          <a:p>
            <a:fld id="{693D47D7-5BB2-4585-A79C-5CC25ABF68B7}" type="slidenum">
              <a:rPr lang="en-US" smtClean="0"/>
              <a:pPr/>
              <a:t>‹#›</a:t>
            </a:fld>
            <a:endParaRPr lang="en-US" dirty="0"/>
          </a:p>
        </p:txBody>
      </p:sp>
    </p:spTree>
    <p:extLst>
      <p:ext uri="{BB962C8B-B14F-4D97-AF65-F5344CB8AC3E}">
        <p14:creationId xmlns:p14="http://schemas.microsoft.com/office/powerpoint/2010/main" val="22792565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8898" name="Rectangle 2"/>
          <p:cNvSpPr>
            <a:spLocks noGrp="1" noChangeArrowheads="1"/>
          </p:cNvSpPr>
          <p:nvPr>
            <p:ph type="hdr" sz="quarter"/>
          </p:nvPr>
        </p:nvSpPr>
        <p:spPr bwMode="auto">
          <a:xfrm>
            <a:off x="2" y="2"/>
            <a:ext cx="3038255" cy="465444"/>
          </a:xfrm>
          <a:prstGeom prst="rect">
            <a:avLst/>
          </a:prstGeom>
          <a:noFill/>
          <a:ln w="9525">
            <a:noFill/>
            <a:miter lim="800000"/>
            <a:headEnd/>
            <a:tailEnd/>
          </a:ln>
          <a:effectLst/>
        </p:spPr>
        <p:txBody>
          <a:bodyPr vert="horz" wrap="square" lIns="93158" tIns="46578" rIns="93158" bIns="46578" numCol="1" anchor="t" anchorCtr="0" compatLnSpc="1">
            <a:prstTxWarp prst="textNoShape">
              <a:avLst/>
            </a:prstTxWarp>
          </a:bodyPr>
          <a:lstStyle>
            <a:lvl1pPr algn="l" defTabSz="930827" eaLnBrk="1" hangingPunct="1">
              <a:defRPr sz="1200" b="0">
                <a:latin typeface="Arial" charset="0"/>
              </a:defRPr>
            </a:lvl1pPr>
          </a:lstStyle>
          <a:p>
            <a:endParaRPr lang="en-US" dirty="0"/>
          </a:p>
        </p:txBody>
      </p:sp>
      <p:sp>
        <p:nvSpPr>
          <p:cNvPr id="208899" name="Rectangle 3"/>
          <p:cNvSpPr>
            <a:spLocks noGrp="1" noChangeArrowheads="1"/>
          </p:cNvSpPr>
          <p:nvPr>
            <p:ph type="dt" idx="1"/>
          </p:nvPr>
        </p:nvSpPr>
        <p:spPr bwMode="auto">
          <a:xfrm>
            <a:off x="3970592" y="2"/>
            <a:ext cx="3038255" cy="465444"/>
          </a:xfrm>
          <a:prstGeom prst="rect">
            <a:avLst/>
          </a:prstGeom>
          <a:noFill/>
          <a:ln w="9525">
            <a:noFill/>
            <a:miter lim="800000"/>
            <a:headEnd/>
            <a:tailEnd/>
          </a:ln>
          <a:effectLst/>
        </p:spPr>
        <p:txBody>
          <a:bodyPr vert="horz" wrap="square" lIns="93158" tIns="46578" rIns="93158" bIns="46578" numCol="1" anchor="t" anchorCtr="0" compatLnSpc="1">
            <a:prstTxWarp prst="textNoShape">
              <a:avLst/>
            </a:prstTxWarp>
          </a:bodyPr>
          <a:lstStyle>
            <a:lvl1pPr algn="r" defTabSz="930827" eaLnBrk="1" hangingPunct="1">
              <a:defRPr sz="1200" b="0">
                <a:latin typeface="Arial" charset="0"/>
              </a:defRPr>
            </a:lvl1pPr>
          </a:lstStyle>
          <a:p>
            <a:endParaRPr lang="en-US" dirty="0"/>
          </a:p>
        </p:txBody>
      </p:sp>
      <p:sp>
        <p:nvSpPr>
          <p:cNvPr id="208900"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ffectLst/>
        </p:spPr>
      </p:sp>
      <p:sp>
        <p:nvSpPr>
          <p:cNvPr id="208901" name="Rectangle 5"/>
          <p:cNvSpPr>
            <a:spLocks noGrp="1" noChangeArrowheads="1"/>
          </p:cNvSpPr>
          <p:nvPr>
            <p:ph type="body" sz="quarter" idx="3"/>
          </p:nvPr>
        </p:nvSpPr>
        <p:spPr bwMode="auto">
          <a:xfrm>
            <a:off x="700418" y="4415479"/>
            <a:ext cx="5609566" cy="4184317"/>
          </a:xfrm>
          <a:prstGeom prst="rect">
            <a:avLst/>
          </a:prstGeom>
          <a:noFill/>
          <a:ln w="9525">
            <a:noFill/>
            <a:miter lim="800000"/>
            <a:headEnd/>
            <a:tailEnd/>
          </a:ln>
          <a:effectLst/>
        </p:spPr>
        <p:txBody>
          <a:bodyPr vert="horz" wrap="square" lIns="93158" tIns="46578" rIns="93158" bIns="4657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8902" name="Rectangle 6"/>
          <p:cNvSpPr>
            <a:spLocks noGrp="1" noChangeArrowheads="1"/>
          </p:cNvSpPr>
          <p:nvPr>
            <p:ph type="ftr" sz="quarter" idx="4"/>
          </p:nvPr>
        </p:nvSpPr>
        <p:spPr bwMode="auto">
          <a:xfrm>
            <a:off x="2" y="8829395"/>
            <a:ext cx="3038255" cy="465444"/>
          </a:xfrm>
          <a:prstGeom prst="rect">
            <a:avLst/>
          </a:prstGeom>
          <a:noFill/>
          <a:ln w="9525">
            <a:noFill/>
            <a:miter lim="800000"/>
            <a:headEnd/>
            <a:tailEnd/>
          </a:ln>
          <a:effectLst/>
        </p:spPr>
        <p:txBody>
          <a:bodyPr vert="horz" wrap="square" lIns="93158" tIns="46578" rIns="93158" bIns="46578" numCol="1" anchor="b" anchorCtr="0" compatLnSpc="1">
            <a:prstTxWarp prst="textNoShape">
              <a:avLst/>
            </a:prstTxWarp>
          </a:bodyPr>
          <a:lstStyle>
            <a:lvl1pPr algn="l" defTabSz="930827" eaLnBrk="1" hangingPunct="1">
              <a:defRPr sz="1200" b="0">
                <a:latin typeface="Arial" charset="0"/>
              </a:defRPr>
            </a:lvl1pPr>
          </a:lstStyle>
          <a:p>
            <a:endParaRPr lang="en-US" dirty="0"/>
          </a:p>
        </p:txBody>
      </p:sp>
      <p:sp>
        <p:nvSpPr>
          <p:cNvPr id="208903" name="Rectangle 7"/>
          <p:cNvSpPr>
            <a:spLocks noGrp="1" noChangeArrowheads="1"/>
          </p:cNvSpPr>
          <p:nvPr>
            <p:ph type="sldNum" sz="quarter" idx="5"/>
          </p:nvPr>
        </p:nvSpPr>
        <p:spPr bwMode="auto">
          <a:xfrm>
            <a:off x="3970592" y="8829395"/>
            <a:ext cx="3038255" cy="465444"/>
          </a:xfrm>
          <a:prstGeom prst="rect">
            <a:avLst/>
          </a:prstGeom>
          <a:noFill/>
          <a:ln w="9525">
            <a:noFill/>
            <a:miter lim="800000"/>
            <a:headEnd/>
            <a:tailEnd/>
          </a:ln>
          <a:effectLst/>
        </p:spPr>
        <p:txBody>
          <a:bodyPr vert="horz" wrap="square" lIns="93158" tIns="46578" rIns="93158" bIns="46578" numCol="1" anchor="b" anchorCtr="0" compatLnSpc="1">
            <a:prstTxWarp prst="textNoShape">
              <a:avLst/>
            </a:prstTxWarp>
          </a:bodyPr>
          <a:lstStyle>
            <a:lvl1pPr algn="r" defTabSz="930827" eaLnBrk="1" hangingPunct="1">
              <a:defRPr sz="1200" b="0">
                <a:latin typeface="Arial" charset="0"/>
              </a:defRPr>
            </a:lvl1pPr>
          </a:lstStyle>
          <a:p>
            <a:fld id="{2FD17977-69C9-4E61-A0BD-E0E37462BA01}" type="slidenum">
              <a:rPr lang="en-US"/>
              <a:pPr/>
              <a:t>‹#›</a:t>
            </a:fld>
            <a:endParaRPr lang="en-US" dirty="0"/>
          </a:p>
        </p:txBody>
      </p:sp>
    </p:spTree>
    <p:extLst>
      <p:ext uri="{BB962C8B-B14F-4D97-AF65-F5344CB8AC3E}">
        <p14:creationId xmlns:p14="http://schemas.microsoft.com/office/powerpoint/2010/main" val="303871003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B33AA0B-81F3-CD47-8CEC-9863D16C2C3C}" type="slidenum">
              <a:rPr lang="en-US" smtClean="0"/>
              <a:pPr/>
              <a:t>6</a:t>
            </a:fld>
            <a:endParaRPr lang="en-US"/>
          </a:p>
        </p:txBody>
      </p:sp>
    </p:spTree>
    <p:extLst>
      <p:ext uri="{BB962C8B-B14F-4D97-AF65-F5344CB8AC3E}">
        <p14:creationId xmlns:p14="http://schemas.microsoft.com/office/powerpoint/2010/main" val="15518790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FD17977-69C9-4E61-A0BD-E0E37462BA01}" type="slidenum">
              <a:rPr lang="en-US" smtClean="0"/>
              <a:pPr/>
              <a:t>31</a:t>
            </a:fld>
            <a:endParaRPr lang="en-US" dirty="0"/>
          </a:p>
        </p:txBody>
      </p:sp>
    </p:spTree>
    <p:extLst>
      <p:ext uri="{BB962C8B-B14F-4D97-AF65-F5344CB8AC3E}">
        <p14:creationId xmlns:p14="http://schemas.microsoft.com/office/powerpoint/2010/main" val="7301445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FD17977-69C9-4E61-A0BD-E0E37462BA01}" type="slidenum">
              <a:rPr lang="en-US" smtClean="0"/>
              <a:pPr/>
              <a:t>32</a:t>
            </a:fld>
            <a:endParaRPr lang="en-US" dirty="0"/>
          </a:p>
        </p:txBody>
      </p:sp>
    </p:spTree>
    <p:extLst>
      <p:ext uri="{BB962C8B-B14F-4D97-AF65-F5344CB8AC3E}">
        <p14:creationId xmlns:p14="http://schemas.microsoft.com/office/powerpoint/2010/main" val="34716082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343653" lvl="1" indent="-343653" algn="just">
              <a:buClr>
                <a:schemeClr val="hlink"/>
              </a:buClr>
            </a:pPr>
            <a:endParaRPr lang="en-US" dirty="0"/>
          </a:p>
        </p:txBody>
      </p:sp>
      <p:sp>
        <p:nvSpPr>
          <p:cNvPr id="4" name="Slide Number Placeholder 3"/>
          <p:cNvSpPr>
            <a:spLocks noGrp="1"/>
          </p:cNvSpPr>
          <p:nvPr>
            <p:ph type="sldNum" sz="quarter" idx="10"/>
          </p:nvPr>
        </p:nvSpPr>
        <p:spPr/>
        <p:txBody>
          <a:bodyPr/>
          <a:lstStyle/>
          <a:p>
            <a:fld id="{2FD17977-69C9-4E61-A0BD-E0E37462BA01}" type="slidenum">
              <a:rPr lang="en-US" smtClean="0"/>
              <a:pPr/>
              <a:t>33</a:t>
            </a:fld>
            <a:endParaRPr lang="en-US" dirty="0"/>
          </a:p>
        </p:txBody>
      </p:sp>
    </p:spTree>
    <p:extLst>
      <p:ext uri="{BB962C8B-B14F-4D97-AF65-F5344CB8AC3E}">
        <p14:creationId xmlns:p14="http://schemas.microsoft.com/office/powerpoint/2010/main" val="39868008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FD17977-69C9-4E61-A0BD-E0E37462BA01}" type="slidenum">
              <a:rPr lang="en-US" smtClean="0"/>
              <a:pPr/>
              <a:t>34</a:t>
            </a:fld>
            <a:endParaRPr lang="en-US" dirty="0"/>
          </a:p>
        </p:txBody>
      </p:sp>
    </p:spTree>
    <p:extLst>
      <p:ext uri="{BB962C8B-B14F-4D97-AF65-F5344CB8AC3E}">
        <p14:creationId xmlns:p14="http://schemas.microsoft.com/office/powerpoint/2010/main" val="4878045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610938" indent="-610938" algn="just">
              <a:lnSpc>
                <a:spcPct val="80000"/>
              </a:lnSpc>
            </a:pPr>
            <a:endParaRPr lang="en-US" dirty="0"/>
          </a:p>
        </p:txBody>
      </p:sp>
      <p:sp>
        <p:nvSpPr>
          <p:cNvPr id="4" name="Slide Number Placeholder 3"/>
          <p:cNvSpPr>
            <a:spLocks noGrp="1"/>
          </p:cNvSpPr>
          <p:nvPr>
            <p:ph type="sldNum" sz="quarter" idx="10"/>
          </p:nvPr>
        </p:nvSpPr>
        <p:spPr/>
        <p:txBody>
          <a:bodyPr/>
          <a:lstStyle/>
          <a:p>
            <a:fld id="{2FD17977-69C9-4E61-A0BD-E0E37462BA01}" type="slidenum">
              <a:rPr lang="en-US" smtClean="0"/>
              <a:pPr/>
              <a:t>35</a:t>
            </a:fld>
            <a:endParaRPr lang="en-US" dirty="0"/>
          </a:p>
        </p:txBody>
      </p:sp>
    </p:spTree>
    <p:extLst>
      <p:ext uri="{BB962C8B-B14F-4D97-AF65-F5344CB8AC3E}">
        <p14:creationId xmlns:p14="http://schemas.microsoft.com/office/powerpoint/2010/main" val="13701678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D17977-69C9-4E61-A0BD-E0E37462BA01}" type="slidenum">
              <a:rPr lang="en-US" smtClean="0"/>
              <a:pPr/>
              <a:t>39</a:t>
            </a:fld>
            <a:endParaRPr lang="en-US" dirty="0"/>
          </a:p>
        </p:txBody>
      </p:sp>
    </p:spTree>
    <p:extLst>
      <p:ext uri="{BB962C8B-B14F-4D97-AF65-F5344CB8AC3E}">
        <p14:creationId xmlns:p14="http://schemas.microsoft.com/office/powerpoint/2010/main" val="38053999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FD17977-69C9-4E61-A0BD-E0E37462BA01}" type="slidenum">
              <a:rPr lang="en-US" smtClean="0"/>
              <a:pPr/>
              <a:t>40</a:t>
            </a:fld>
            <a:endParaRPr lang="en-US" dirty="0"/>
          </a:p>
        </p:txBody>
      </p:sp>
    </p:spTree>
    <p:extLst>
      <p:ext uri="{BB962C8B-B14F-4D97-AF65-F5344CB8AC3E}">
        <p14:creationId xmlns:p14="http://schemas.microsoft.com/office/powerpoint/2010/main" val="26052469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D17977-69C9-4E61-A0BD-E0E37462BA01}" type="slidenum">
              <a:rPr lang="en-US" smtClean="0"/>
              <a:pPr/>
              <a:t>41</a:t>
            </a:fld>
            <a:endParaRPr lang="en-US" dirty="0"/>
          </a:p>
        </p:txBody>
      </p:sp>
    </p:spTree>
    <p:extLst>
      <p:ext uri="{BB962C8B-B14F-4D97-AF65-F5344CB8AC3E}">
        <p14:creationId xmlns:p14="http://schemas.microsoft.com/office/powerpoint/2010/main" val="24643490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kern="1200" dirty="0">
                <a:solidFill>
                  <a:schemeClr val="tx1"/>
                </a:solidFill>
                <a:effectLst/>
                <a:latin typeface="Arial" charset="0"/>
                <a:ea typeface="+mn-ea"/>
                <a:cs typeface="+mn-cs"/>
              </a:rPr>
              <a:t>The emphasis needs to be said that any new landscape project cannot be automatically established even if it is in the PDE, or the MPO, or the Agency that is asking. It is the 5-year work program’s 1.5%  funding that that guides whether that project can be accommodated. So, they should not be putting it in the LRE without discussing their project with me first.</a:t>
            </a:r>
          </a:p>
          <a:p>
            <a:endParaRPr lang="en-US" dirty="0"/>
          </a:p>
        </p:txBody>
      </p:sp>
      <p:sp>
        <p:nvSpPr>
          <p:cNvPr id="4" name="Slide Number Placeholder 3"/>
          <p:cNvSpPr>
            <a:spLocks noGrp="1"/>
          </p:cNvSpPr>
          <p:nvPr>
            <p:ph type="sldNum" sz="quarter" idx="10"/>
          </p:nvPr>
        </p:nvSpPr>
        <p:spPr/>
        <p:txBody>
          <a:bodyPr/>
          <a:lstStyle/>
          <a:p>
            <a:fld id="{2FD17977-69C9-4E61-A0BD-E0E37462BA01}" type="slidenum">
              <a:rPr lang="en-US" smtClean="0"/>
              <a:pPr/>
              <a:t>42</a:t>
            </a:fld>
            <a:endParaRPr lang="en-US" dirty="0"/>
          </a:p>
        </p:txBody>
      </p:sp>
    </p:spTree>
    <p:extLst>
      <p:ext uri="{BB962C8B-B14F-4D97-AF65-F5344CB8AC3E}">
        <p14:creationId xmlns:p14="http://schemas.microsoft.com/office/powerpoint/2010/main" val="40644159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FD17977-69C9-4E61-A0BD-E0E37462BA01}" type="slidenum">
              <a:rPr lang="en-US" smtClean="0"/>
              <a:pPr/>
              <a:t>44</a:t>
            </a:fld>
            <a:endParaRPr lang="en-US" dirty="0"/>
          </a:p>
        </p:txBody>
      </p:sp>
    </p:spTree>
    <p:extLst>
      <p:ext uri="{BB962C8B-B14F-4D97-AF65-F5344CB8AC3E}">
        <p14:creationId xmlns:p14="http://schemas.microsoft.com/office/powerpoint/2010/main" val="5980620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u="sng" baseline="0" dirty="0"/>
          </a:p>
        </p:txBody>
      </p:sp>
      <p:sp>
        <p:nvSpPr>
          <p:cNvPr id="4" name="Slide Number Placeholder 3"/>
          <p:cNvSpPr>
            <a:spLocks noGrp="1"/>
          </p:cNvSpPr>
          <p:nvPr>
            <p:ph type="sldNum" sz="quarter" idx="10"/>
          </p:nvPr>
        </p:nvSpPr>
        <p:spPr/>
        <p:txBody>
          <a:bodyPr/>
          <a:lstStyle/>
          <a:p>
            <a:fld id="{9B33AA0B-81F3-CD47-8CEC-9863D16C2C3C}" type="slidenum">
              <a:rPr lang="en-US" smtClean="0"/>
              <a:pPr/>
              <a:t>7</a:t>
            </a:fld>
            <a:endParaRPr lang="en-US"/>
          </a:p>
        </p:txBody>
      </p:sp>
    </p:spTree>
    <p:extLst>
      <p:ext uri="{BB962C8B-B14F-4D97-AF65-F5344CB8AC3E}">
        <p14:creationId xmlns:p14="http://schemas.microsoft.com/office/powerpoint/2010/main" val="12595131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Select “Estimates” tab; then “Reports” tab; then “R33”.</a:t>
            </a:r>
          </a:p>
        </p:txBody>
      </p:sp>
      <p:sp>
        <p:nvSpPr>
          <p:cNvPr id="4" name="Slide Number Placeholder 3"/>
          <p:cNvSpPr>
            <a:spLocks noGrp="1"/>
          </p:cNvSpPr>
          <p:nvPr>
            <p:ph type="sldNum" sz="quarter" idx="10"/>
          </p:nvPr>
        </p:nvSpPr>
        <p:spPr/>
        <p:txBody>
          <a:bodyPr/>
          <a:lstStyle/>
          <a:p>
            <a:fld id="{2FD17977-69C9-4E61-A0BD-E0E37462BA01}" type="slidenum">
              <a:rPr lang="en-US" smtClean="0"/>
              <a:pPr/>
              <a:t>45</a:t>
            </a:fld>
            <a:endParaRPr lang="en-US" dirty="0"/>
          </a:p>
        </p:txBody>
      </p:sp>
    </p:spTree>
    <p:extLst>
      <p:ext uri="{BB962C8B-B14F-4D97-AF65-F5344CB8AC3E}">
        <p14:creationId xmlns:p14="http://schemas.microsoft.com/office/powerpoint/2010/main" val="32547282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Select “Replace”; Find pay item with</a:t>
            </a:r>
            <a:r>
              <a:rPr lang="en-US" baseline="0" dirty="0"/>
              <a:t> Asterisk (*); Find new pay item in drop-down; Reset to Default Price; Click “Save”.</a:t>
            </a:r>
            <a:endParaRPr lang="en-US" dirty="0"/>
          </a:p>
        </p:txBody>
      </p:sp>
      <p:sp>
        <p:nvSpPr>
          <p:cNvPr id="4" name="Slide Number Placeholder 3"/>
          <p:cNvSpPr>
            <a:spLocks noGrp="1"/>
          </p:cNvSpPr>
          <p:nvPr>
            <p:ph type="sldNum" sz="quarter" idx="10"/>
          </p:nvPr>
        </p:nvSpPr>
        <p:spPr/>
        <p:txBody>
          <a:bodyPr/>
          <a:lstStyle/>
          <a:p>
            <a:fld id="{2FD17977-69C9-4E61-A0BD-E0E37462BA01}" type="slidenum">
              <a:rPr lang="en-US" smtClean="0"/>
              <a:pPr/>
              <a:t>46</a:t>
            </a:fld>
            <a:endParaRPr lang="en-US" dirty="0"/>
          </a:p>
        </p:txBody>
      </p:sp>
    </p:spTree>
    <p:extLst>
      <p:ext uri="{BB962C8B-B14F-4D97-AF65-F5344CB8AC3E}">
        <p14:creationId xmlns:p14="http://schemas.microsoft.com/office/powerpoint/2010/main" val="27927144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D17977-69C9-4E61-A0BD-E0E37462BA01}" type="slidenum">
              <a:rPr lang="en-US" smtClean="0"/>
              <a:pPr/>
              <a:t>47</a:t>
            </a:fld>
            <a:endParaRPr lang="en-US" dirty="0"/>
          </a:p>
        </p:txBody>
      </p:sp>
    </p:spTree>
    <p:extLst>
      <p:ext uri="{BB962C8B-B14F-4D97-AF65-F5344CB8AC3E}">
        <p14:creationId xmlns:p14="http://schemas.microsoft.com/office/powerpoint/2010/main" val="34706893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D17977-69C9-4E61-A0BD-E0E37462BA01}" type="slidenum">
              <a:rPr lang="en-US" smtClean="0"/>
              <a:pPr/>
              <a:t>48</a:t>
            </a:fld>
            <a:endParaRPr lang="en-US" dirty="0"/>
          </a:p>
        </p:txBody>
      </p:sp>
    </p:spTree>
    <p:extLst>
      <p:ext uri="{BB962C8B-B14F-4D97-AF65-F5344CB8AC3E}">
        <p14:creationId xmlns:p14="http://schemas.microsoft.com/office/powerpoint/2010/main" val="3756655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610938" indent="-610938" algn="just"/>
            <a:endParaRPr lang="en-US" dirty="0"/>
          </a:p>
        </p:txBody>
      </p:sp>
      <p:sp>
        <p:nvSpPr>
          <p:cNvPr id="4" name="Slide Number Placeholder 3"/>
          <p:cNvSpPr>
            <a:spLocks noGrp="1"/>
          </p:cNvSpPr>
          <p:nvPr>
            <p:ph type="sldNum" sz="quarter" idx="10"/>
          </p:nvPr>
        </p:nvSpPr>
        <p:spPr/>
        <p:txBody>
          <a:bodyPr/>
          <a:lstStyle/>
          <a:p>
            <a:fld id="{2FD17977-69C9-4E61-A0BD-E0E37462BA01}" type="slidenum">
              <a:rPr lang="en-US" smtClean="0"/>
              <a:pPr/>
              <a:t>49</a:t>
            </a:fld>
            <a:endParaRPr lang="en-US" dirty="0"/>
          </a:p>
        </p:txBody>
      </p:sp>
    </p:spTree>
    <p:extLst>
      <p:ext uri="{BB962C8B-B14F-4D97-AF65-F5344CB8AC3E}">
        <p14:creationId xmlns:p14="http://schemas.microsoft.com/office/powerpoint/2010/main" val="336001984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Arial" charset="0"/>
              <a:ea typeface="+mn-ea"/>
              <a:cs typeface="+mn-cs"/>
            </a:endParaRPr>
          </a:p>
        </p:txBody>
      </p:sp>
      <p:sp>
        <p:nvSpPr>
          <p:cNvPr id="4" name="Slide Number Placeholder 3"/>
          <p:cNvSpPr>
            <a:spLocks noGrp="1"/>
          </p:cNvSpPr>
          <p:nvPr>
            <p:ph type="sldNum" sz="quarter" idx="10"/>
          </p:nvPr>
        </p:nvSpPr>
        <p:spPr/>
        <p:txBody>
          <a:bodyPr/>
          <a:lstStyle/>
          <a:p>
            <a:fld id="{2FD17977-69C9-4E61-A0BD-E0E37462BA01}" type="slidenum">
              <a:rPr lang="en-US" smtClean="0"/>
              <a:pPr/>
              <a:t>60</a:t>
            </a:fld>
            <a:endParaRPr lang="en-US" dirty="0"/>
          </a:p>
        </p:txBody>
      </p:sp>
    </p:spTree>
    <p:extLst>
      <p:ext uri="{BB962C8B-B14F-4D97-AF65-F5344CB8AC3E}">
        <p14:creationId xmlns:p14="http://schemas.microsoft.com/office/powerpoint/2010/main" val="224041267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D17977-69C9-4E61-A0BD-E0E37462BA01}" type="slidenum">
              <a:rPr lang="en-US" smtClean="0"/>
              <a:pPr/>
              <a:t>65</a:t>
            </a:fld>
            <a:endParaRPr lang="en-US" dirty="0"/>
          </a:p>
        </p:txBody>
      </p:sp>
    </p:spTree>
    <p:extLst>
      <p:ext uri="{BB962C8B-B14F-4D97-AF65-F5344CB8AC3E}">
        <p14:creationId xmlns:p14="http://schemas.microsoft.com/office/powerpoint/2010/main" val="30382158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Separate</a:t>
            </a:r>
            <a:r>
              <a:rPr lang="en-US" baseline="0" dirty="0"/>
              <a:t> LRE means separate version of the LRE, not a separate FPID number.</a:t>
            </a:r>
            <a:endParaRPr lang="en-US" dirty="0"/>
          </a:p>
        </p:txBody>
      </p:sp>
      <p:sp>
        <p:nvSpPr>
          <p:cNvPr id="4" name="Slide Number Placeholder 3"/>
          <p:cNvSpPr>
            <a:spLocks noGrp="1"/>
          </p:cNvSpPr>
          <p:nvPr>
            <p:ph type="sldNum" sz="quarter" idx="10"/>
          </p:nvPr>
        </p:nvSpPr>
        <p:spPr/>
        <p:txBody>
          <a:bodyPr/>
          <a:lstStyle/>
          <a:p>
            <a:fld id="{2FD17977-69C9-4E61-A0BD-E0E37462BA01}" type="slidenum">
              <a:rPr lang="en-US" smtClean="0"/>
              <a:pPr/>
              <a:t>77</a:t>
            </a:fld>
            <a:endParaRPr lang="en-US" dirty="0"/>
          </a:p>
        </p:txBody>
      </p:sp>
    </p:spTree>
    <p:extLst>
      <p:ext uri="{BB962C8B-B14F-4D97-AF65-F5344CB8AC3E}">
        <p14:creationId xmlns:p14="http://schemas.microsoft.com/office/powerpoint/2010/main" val="384744299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dirty="0">
              <a:latin typeface="Arial Black" pitchFamily="34" charset="0"/>
            </a:endParaRPr>
          </a:p>
        </p:txBody>
      </p:sp>
      <p:sp>
        <p:nvSpPr>
          <p:cNvPr id="4" name="Slide Number Placeholder 3"/>
          <p:cNvSpPr>
            <a:spLocks noGrp="1"/>
          </p:cNvSpPr>
          <p:nvPr>
            <p:ph type="sldNum" sz="quarter" idx="10"/>
          </p:nvPr>
        </p:nvSpPr>
        <p:spPr/>
        <p:txBody>
          <a:bodyPr/>
          <a:lstStyle/>
          <a:p>
            <a:pPr>
              <a:defRPr/>
            </a:pPr>
            <a:fld id="{22B48998-AD2F-4757-BD03-B60213145D05}" type="slidenum">
              <a:rPr lang="en-US" smtClean="0"/>
              <a:pPr>
                <a:defRPr/>
              </a:pPr>
              <a:t>79</a:t>
            </a:fld>
            <a:endParaRPr lang="en-US"/>
          </a:p>
        </p:txBody>
      </p:sp>
    </p:spTree>
    <p:extLst>
      <p:ext uri="{BB962C8B-B14F-4D97-AF65-F5344CB8AC3E}">
        <p14:creationId xmlns:p14="http://schemas.microsoft.com/office/powerpoint/2010/main" val="328781501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D17977-69C9-4E61-A0BD-E0E37462BA01}" type="slidenum">
              <a:rPr lang="en-US" smtClean="0"/>
              <a:pPr/>
              <a:t>80</a:t>
            </a:fld>
            <a:endParaRPr lang="en-US" dirty="0"/>
          </a:p>
        </p:txBody>
      </p:sp>
    </p:spTree>
    <p:extLst>
      <p:ext uri="{BB962C8B-B14F-4D97-AF65-F5344CB8AC3E}">
        <p14:creationId xmlns:p14="http://schemas.microsoft.com/office/powerpoint/2010/main" val="21312930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B33AA0B-81F3-CD47-8CEC-9863D16C2C3C}" type="slidenum">
              <a:rPr lang="en-US" smtClean="0"/>
              <a:pPr/>
              <a:t>8</a:t>
            </a:fld>
            <a:endParaRPr lang="en-US"/>
          </a:p>
        </p:txBody>
      </p:sp>
    </p:spTree>
    <p:extLst>
      <p:ext uri="{BB962C8B-B14F-4D97-AF65-F5344CB8AC3E}">
        <p14:creationId xmlns:p14="http://schemas.microsoft.com/office/powerpoint/2010/main" val="20341998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D17977-69C9-4E61-A0BD-E0E37462BA01}" type="slidenum">
              <a:rPr lang="en-US" smtClean="0"/>
              <a:pPr/>
              <a:t>9</a:t>
            </a:fld>
            <a:endParaRPr lang="en-US" dirty="0"/>
          </a:p>
        </p:txBody>
      </p:sp>
    </p:spTree>
    <p:extLst>
      <p:ext uri="{BB962C8B-B14F-4D97-AF65-F5344CB8AC3E}">
        <p14:creationId xmlns:p14="http://schemas.microsoft.com/office/powerpoint/2010/main" val="35704012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B33AA0B-81F3-CD47-8CEC-9863D16C2C3C}" type="slidenum">
              <a:rPr lang="en-US" smtClean="0"/>
              <a:pPr/>
              <a:t>10</a:t>
            </a:fld>
            <a:endParaRPr lang="en-US"/>
          </a:p>
        </p:txBody>
      </p:sp>
    </p:spTree>
    <p:extLst>
      <p:ext uri="{BB962C8B-B14F-4D97-AF65-F5344CB8AC3E}">
        <p14:creationId xmlns:p14="http://schemas.microsoft.com/office/powerpoint/2010/main" val="23093222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D17977-69C9-4E61-A0BD-E0E37462BA01}" type="slidenum">
              <a:rPr lang="en-US" smtClean="0"/>
              <a:pPr/>
              <a:t>11</a:t>
            </a:fld>
            <a:endParaRPr lang="en-US" dirty="0"/>
          </a:p>
        </p:txBody>
      </p:sp>
    </p:spTree>
    <p:extLst>
      <p:ext uri="{BB962C8B-B14F-4D97-AF65-F5344CB8AC3E}">
        <p14:creationId xmlns:p14="http://schemas.microsoft.com/office/powerpoint/2010/main" val="35743069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D17977-69C9-4E61-A0BD-E0E37462BA01}" type="slidenum">
              <a:rPr lang="en-US" smtClean="0"/>
              <a:pPr/>
              <a:t>12</a:t>
            </a:fld>
            <a:endParaRPr lang="en-US" dirty="0"/>
          </a:p>
        </p:txBody>
      </p:sp>
    </p:spTree>
    <p:extLst>
      <p:ext uri="{BB962C8B-B14F-4D97-AF65-F5344CB8AC3E}">
        <p14:creationId xmlns:p14="http://schemas.microsoft.com/office/powerpoint/2010/main" val="24037124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B33AA0B-81F3-CD47-8CEC-9863D16C2C3C}" type="slidenum">
              <a:rPr lang="en-US" smtClean="0"/>
              <a:pPr/>
              <a:t>21</a:t>
            </a:fld>
            <a:endParaRPr lang="en-US"/>
          </a:p>
        </p:txBody>
      </p:sp>
    </p:spTree>
    <p:extLst>
      <p:ext uri="{BB962C8B-B14F-4D97-AF65-F5344CB8AC3E}">
        <p14:creationId xmlns:p14="http://schemas.microsoft.com/office/powerpoint/2010/main" val="36711933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D17977-69C9-4E61-A0BD-E0E37462BA01}" type="slidenum">
              <a:rPr lang="en-US" smtClean="0"/>
              <a:pPr/>
              <a:t>26</a:t>
            </a:fld>
            <a:endParaRPr lang="en-US" dirty="0"/>
          </a:p>
        </p:txBody>
      </p:sp>
    </p:spTree>
    <p:extLst>
      <p:ext uri="{BB962C8B-B14F-4D97-AF65-F5344CB8AC3E}">
        <p14:creationId xmlns:p14="http://schemas.microsoft.com/office/powerpoint/2010/main" val="25117712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33161" name="Rectangle 41"/>
          <p:cNvSpPr>
            <a:spLocks noGrp="1" noChangeArrowheads="1"/>
          </p:cNvSpPr>
          <p:nvPr>
            <p:ph type="ctrTitle"/>
          </p:nvPr>
        </p:nvSpPr>
        <p:spPr>
          <a:xfrm>
            <a:off x="685800" y="1447800"/>
            <a:ext cx="7772400" cy="1470025"/>
          </a:xfrm>
        </p:spPr>
        <p:txBody>
          <a:bodyPr/>
          <a:lstStyle>
            <a:lvl1pPr>
              <a:defRPr/>
            </a:lvl1pPr>
          </a:lstStyle>
          <a:p>
            <a:r>
              <a:rPr lang="en-US"/>
              <a:t>Click to edit Master title style</a:t>
            </a:r>
          </a:p>
        </p:txBody>
      </p:sp>
      <p:sp>
        <p:nvSpPr>
          <p:cNvPr id="133162" name="Rectangle 42"/>
          <p:cNvSpPr>
            <a:spLocks noGrp="1" noChangeArrowheads="1"/>
          </p:cNvSpPr>
          <p:nvPr>
            <p:ph type="subTitle" idx="1"/>
          </p:nvPr>
        </p:nvSpPr>
        <p:spPr>
          <a:xfrm>
            <a:off x="1371600" y="3203575"/>
            <a:ext cx="6400800" cy="1752600"/>
          </a:xfrm>
        </p:spPr>
        <p:txBody>
          <a:bodyPr/>
          <a:lstStyle>
            <a:lvl1pPr marL="0" indent="0" algn="ctr">
              <a:buFont typeface="Wingdings" pitchFamily="2" charset="2"/>
              <a:buNone/>
              <a:defRPr/>
            </a:lvl1pPr>
          </a:lstStyle>
          <a:p>
            <a:r>
              <a:rPr lang="en-US"/>
              <a:t>Click to edit Master subtitle style</a:t>
            </a:r>
          </a:p>
        </p:txBody>
      </p:sp>
      <p:sp>
        <p:nvSpPr>
          <p:cNvPr id="133163" name="Rectangle 43"/>
          <p:cNvSpPr>
            <a:spLocks noGrp="1" noChangeArrowheads="1"/>
          </p:cNvSpPr>
          <p:nvPr>
            <p:ph type="dt" sz="half" idx="2"/>
          </p:nvPr>
        </p:nvSpPr>
        <p:spPr>
          <a:xfrm>
            <a:off x="457200" y="6245225"/>
            <a:ext cx="2133600" cy="476250"/>
          </a:xfrm>
        </p:spPr>
        <p:txBody>
          <a:bodyPr/>
          <a:lstStyle>
            <a:lvl1pPr>
              <a:defRPr/>
            </a:lvl1pPr>
          </a:lstStyle>
          <a:p>
            <a:endParaRPr lang="en-US" dirty="0"/>
          </a:p>
        </p:txBody>
      </p:sp>
      <p:sp>
        <p:nvSpPr>
          <p:cNvPr id="133164" name="Rectangle 44"/>
          <p:cNvSpPr>
            <a:spLocks noGrp="1" noChangeArrowheads="1"/>
          </p:cNvSpPr>
          <p:nvPr>
            <p:ph type="ftr" sz="quarter" idx="3"/>
          </p:nvPr>
        </p:nvSpPr>
        <p:spPr>
          <a:xfrm>
            <a:off x="3124200" y="6245225"/>
            <a:ext cx="2895600" cy="476250"/>
          </a:xfrm>
        </p:spPr>
        <p:txBody>
          <a:bodyPr/>
          <a:lstStyle>
            <a:lvl1pPr>
              <a:defRPr/>
            </a:lvl1pPr>
          </a:lstStyle>
          <a:p>
            <a:endParaRPr lang="en-US" dirty="0"/>
          </a:p>
        </p:txBody>
      </p:sp>
      <p:sp>
        <p:nvSpPr>
          <p:cNvPr id="133165" name="Rectangle 45"/>
          <p:cNvSpPr>
            <a:spLocks noGrp="1" noChangeArrowheads="1"/>
          </p:cNvSpPr>
          <p:nvPr>
            <p:ph type="sldNum" sz="quarter" idx="4"/>
          </p:nvPr>
        </p:nvSpPr>
        <p:spPr>
          <a:xfrm>
            <a:off x="6553200" y="6245225"/>
            <a:ext cx="2133600" cy="476250"/>
          </a:xfrm>
        </p:spPr>
        <p:txBody>
          <a:bodyPr/>
          <a:lstStyle>
            <a:lvl1pPr>
              <a:defRPr/>
            </a:lvl1pPr>
          </a:lstStyle>
          <a:p>
            <a:fld id="{C6CEBE27-A67D-449A-96AE-D086501595A5}" type="slidenum">
              <a:rPr lang="en-US"/>
              <a:pPr/>
              <a:t>‹#›</a:t>
            </a:fld>
            <a:endParaRPr lang="en-US" dirty="0"/>
          </a:p>
        </p:txBody>
      </p:sp>
    </p:spTree>
  </p:cSld>
  <p:clrMapOvr>
    <a:masterClrMapping/>
  </p:clrMapOvr>
  <p:transition spd="med">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3071D640-B6C4-48D6-9433-C3B050DD37F7}" type="slidenum">
              <a:rPr lang="en-US"/>
              <a:pPr/>
              <a:t>‹#›</a:t>
            </a:fld>
            <a:endParaRPr lang="en-US" dirty="0"/>
          </a:p>
        </p:txBody>
      </p:sp>
    </p:spTree>
  </p:cSld>
  <p:clrMapOvr>
    <a:masterClrMapping/>
  </p:clrMapOvr>
  <p:transition spd="med">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8750"/>
            <a:ext cx="2057400" cy="59721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58750"/>
            <a:ext cx="6019800" cy="59721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18570655-114A-4306-9AF3-B94577F72B6A}" type="slidenum">
              <a:rPr lang="en-US"/>
              <a:pPr/>
              <a:t>‹#›</a:t>
            </a:fld>
            <a:endParaRPr lang="en-US" dirty="0"/>
          </a:p>
        </p:txBody>
      </p:sp>
    </p:spTree>
  </p:cSld>
  <p:clrMapOvr>
    <a:masterClrMapping/>
  </p:clrMapOvr>
  <p:transition spd="med">
    <p:fade thruBlk="1"/>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158750"/>
            <a:ext cx="8229600" cy="1258888"/>
          </a:xfrm>
        </p:spPr>
        <p:txBody>
          <a:bodyPr/>
          <a:lstStyle/>
          <a:p>
            <a:r>
              <a:rPr lang="en-US"/>
              <a:t>Click to edit Master title style</a:t>
            </a:r>
          </a:p>
        </p:txBody>
      </p:sp>
      <p:sp>
        <p:nvSpPr>
          <p:cNvPr id="3" name="Chart Placeholder 2"/>
          <p:cNvSpPr>
            <a:spLocks noGrp="1"/>
          </p:cNvSpPr>
          <p:nvPr>
            <p:ph type="chart" idx="1"/>
          </p:nvPr>
        </p:nvSpPr>
        <p:spPr>
          <a:xfrm>
            <a:off x="457200" y="1600200"/>
            <a:ext cx="8229600" cy="4530725"/>
          </a:xfrm>
        </p:spPr>
        <p:txBody>
          <a:bodyPr/>
          <a:lstStyle/>
          <a:p>
            <a:endParaRPr lang="en-US" dirty="0"/>
          </a:p>
        </p:txBody>
      </p:sp>
      <p:sp>
        <p:nvSpPr>
          <p:cNvPr id="4" name="Date Placeholder 3"/>
          <p:cNvSpPr>
            <a:spLocks noGrp="1"/>
          </p:cNvSpPr>
          <p:nvPr>
            <p:ph type="dt" sz="half" idx="10"/>
          </p:nvPr>
        </p:nvSpPr>
        <p:spPr>
          <a:xfrm>
            <a:off x="457200" y="6243638"/>
            <a:ext cx="2133600" cy="457200"/>
          </a:xfrm>
        </p:spPr>
        <p:txBody>
          <a:bodyPr/>
          <a:lstStyle>
            <a:lvl1pPr>
              <a:defRPr/>
            </a:lvl1pPr>
          </a:lstStyle>
          <a:p>
            <a:endParaRPr lang="en-US" dirty="0"/>
          </a:p>
        </p:txBody>
      </p:sp>
      <p:sp>
        <p:nvSpPr>
          <p:cNvPr id="5" name="Footer Placeholder 4"/>
          <p:cNvSpPr>
            <a:spLocks noGrp="1"/>
          </p:cNvSpPr>
          <p:nvPr>
            <p:ph type="ftr" sz="quarter" idx="11"/>
          </p:nvPr>
        </p:nvSpPr>
        <p:spPr>
          <a:xfrm>
            <a:off x="3124200" y="6248400"/>
            <a:ext cx="2895600" cy="457200"/>
          </a:xfrm>
        </p:spPr>
        <p:txBody>
          <a:bodyPr/>
          <a:lstStyle>
            <a:lvl1pPr>
              <a:defRPr/>
            </a:lvl1pPr>
          </a:lstStyle>
          <a:p>
            <a:endParaRPr lang="en-US" dirty="0"/>
          </a:p>
        </p:txBody>
      </p:sp>
      <p:sp>
        <p:nvSpPr>
          <p:cNvPr id="6" name="Slide Number Placeholder 5"/>
          <p:cNvSpPr>
            <a:spLocks noGrp="1"/>
          </p:cNvSpPr>
          <p:nvPr>
            <p:ph type="sldNum" sz="quarter" idx="12"/>
          </p:nvPr>
        </p:nvSpPr>
        <p:spPr>
          <a:xfrm>
            <a:off x="6553200" y="6243638"/>
            <a:ext cx="2133600" cy="457200"/>
          </a:xfrm>
        </p:spPr>
        <p:txBody>
          <a:bodyPr/>
          <a:lstStyle>
            <a:lvl1pPr>
              <a:defRPr/>
            </a:lvl1pPr>
          </a:lstStyle>
          <a:p>
            <a:fld id="{C2CAF89D-9567-419F-84F4-9D895CEB9B4C}" type="slidenum">
              <a:rPr lang="en-US"/>
              <a:pPr/>
              <a:t>‹#›</a:t>
            </a:fld>
            <a:endParaRPr lang="en-US" dirty="0"/>
          </a:p>
        </p:txBody>
      </p:sp>
    </p:spTree>
  </p:cSld>
  <p:clrMapOvr>
    <a:masterClrMapping/>
  </p:clrMapOvr>
  <p:transition spd="med">
    <p:fade thruBlk="1"/>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158750"/>
            <a:ext cx="8229600" cy="1258888"/>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hart Placeholder 3"/>
          <p:cNvSpPr>
            <a:spLocks noGrp="1"/>
          </p:cNvSpPr>
          <p:nvPr>
            <p:ph type="chart" sz="half" idx="2"/>
          </p:nvPr>
        </p:nvSpPr>
        <p:spPr>
          <a:xfrm>
            <a:off x="4648200" y="1600200"/>
            <a:ext cx="4038600" cy="4530725"/>
          </a:xfrm>
        </p:spPr>
        <p:txBody>
          <a:bodyPr/>
          <a:lstStyle/>
          <a:p>
            <a:endParaRPr lang="en-US" dirty="0"/>
          </a:p>
        </p:txBody>
      </p:sp>
      <p:sp>
        <p:nvSpPr>
          <p:cNvPr id="5" name="Date Placeholder 4"/>
          <p:cNvSpPr>
            <a:spLocks noGrp="1"/>
          </p:cNvSpPr>
          <p:nvPr>
            <p:ph type="dt" sz="half" idx="10"/>
          </p:nvPr>
        </p:nvSpPr>
        <p:spPr>
          <a:xfrm>
            <a:off x="457200" y="6243638"/>
            <a:ext cx="2133600" cy="457200"/>
          </a:xfrm>
        </p:spPr>
        <p:txBody>
          <a:bodyPr/>
          <a:lstStyle>
            <a:lvl1pPr>
              <a:defRPr/>
            </a:lvl1pPr>
          </a:lstStyle>
          <a:p>
            <a:endParaRPr lang="en-US" dirty="0"/>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dirty="0"/>
          </a:p>
        </p:txBody>
      </p:sp>
      <p:sp>
        <p:nvSpPr>
          <p:cNvPr id="7" name="Slide Number Placeholder 6"/>
          <p:cNvSpPr>
            <a:spLocks noGrp="1"/>
          </p:cNvSpPr>
          <p:nvPr>
            <p:ph type="sldNum" sz="quarter" idx="12"/>
          </p:nvPr>
        </p:nvSpPr>
        <p:spPr>
          <a:xfrm>
            <a:off x="6553200" y="6243638"/>
            <a:ext cx="2133600" cy="457200"/>
          </a:xfrm>
        </p:spPr>
        <p:txBody>
          <a:bodyPr/>
          <a:lstStyle>
            <a:lvl1pPr>
              <a:defRPr/>
            </a:lvl1pPr>
          </a:lstStyle>
          <a:p>
            <a:fld id="{DA23D8C3-37AD-46A6-A1F3-F91D3AE03C49}" type="slidenum">
              <a:rPr lang="en-US"/>
              <a:pPr/>
              <a:t>‹#›</a:t>
            </a:fld>
            <a:endParaRPr lang="en-US" dirty="0"/>
          </a:p>
        </p:txBody>
      </p:sp>
    </p:spTree>
  </p:cSld>
  <p:clrMapOvr>
    <a:masterClrMapping/>
  </p:clrMapOvr>
  <p:transition spd="med">
    <p:fade thruBlk="1"/>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566738" y="304800"/>
            <a:ext cx="8008937" cy="57150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6"/>
          <p:cNvSpPr>
            <a:spLocks noGrp="1" noChangeArrowheads="1"/>
          </p:cNvSpPr>
          <p:nvPr>
            <p:ph type="dt" sz="half" idx="10"/>
          </p:nvPr>
        </p:nvSpPr>
        <p:spPr>
          <a:xfrm>
            <a:off x="609600" y="6245225"/>
            <a:ext cx="1981200" cy="476250"/>
          </a:xfrm>
          <a:prstGeom prst="rect">
            <a:avLst/>
          </a:prstGeom>
          <a:ln/>
        </p:spPr>
        <p:txBody>
          <a:bodyPr/>
          <a:lstStyle>
            <a:lvl1pPr>
              <a:defRPr/>
            </a:lvl1pPr>
          </a:lstStyle>
          <a:p>
            <a:pPr>
              <a:defRPr/>
            </a:pPr>
            <a:endParaRPr lang="en-US"/>
          </a:p>
        </p:txBody>
      </p:sp>
      <p:sp>
        <p:nvSpPr>
          <p:cNvPr id="4" name="Rectangle 7"/>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p>
        </p:txBody>
      </p:sp>
      <p:sp>
        <p:nvSpPr>
          <p:cNvPr id="5" name="Rectangle 8"/>
          <p:cNvSpPr>
            <a:spLocks noGrp="1" noChangeArrowheads="1"/>
          </p:cNvSpPr>
          <p:nvPr>
            <p:ph type="sldNum" sz="quarter" idx="12"/>
          </p:nvPr>
        </p:nvSpPr>
        <p:spPr>
          <a:xfrm>
            <a:off x="6553200" y="6245225"/>
            <a:ext cx="1981200" cy="476250"/>
          </a:xfrm>
          <a:prstGeom prst="rect">
            <a:avLst/>
          </a:prstGeom>
          <a:ln/>
        </p:spPr>
        <p:txBody>
          <a:bodyPr/>
          <a:lstStyle>
            <a:lvl1pPr>
              <a:defRPr/>
            </a:lvl1pPr>
          </a:lstStyle>
          <a:p>
            <a:pPr>
              <a:defRPr/>
            </a:pPr>
            <a:fld id="{CCA10FE8-DE30-4C3D-9CE1-C29681CB8C9A}" type="slidenum">
              <a:rPr lang="en-US"/>
              <a:pPr>
                <a:defRPr/>
              </a:pPr>
              <a:t>‹#›</a:t>
            </a:fld>
            <a:endParaRPr lang="en-US"/>
          </a:p>
        </p:txBody>
      </p:sp>
    </p:spTree>
    <p:extLst>
      <p:ext uri="{BB962C8B-B14F-4D97-AF65-F5344CB8AC3E}">
        <p14:creationId xmlns:p14="http://schemas.microsoft.com/office/powerpoint/2010/main" val="32139866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8463CC2C-414E-4123-8986-7F80E002E1AE}" type="slidenum">
              <a:rPr lang="en-US"/>
              <a:pPr/>
              <a:t>‹#›</a:t>
            </a:fld>
            <a:endParaRPr lang="en-US" dirty="0"/>
          </a:p>
        </p:txBody>
      </p:sp>
    </p:spTree>
  </p:cSld>
  <p:clrMapOvr>
    <a:masterClrMapping/>
  </p:clrMapOvr>
  <p:transition spd="med">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5EF23793-364C-40FB-87BF-98C31A49FC89}" type="slidenum">
              <a:rPr lang="en-US"/>
              <a:pPr/>
              <a:t>‹#›</a:t>
            </a:fld>
            <a:endParaRPr lang="en-US" dirty="0"/>
          </a:p>
        </p:txBody>
      </p:sp>
    </p:spTree>
  </p:cSld>
  <p:clrMapOvr>
    <a:masterClrMapping/>
  </p:clrMapOvr>
  <p:transition spd="med">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D4E781F0-63DA-45BD-8503-BDC369F893A8}" type="slidenum">
              <a:rPr lang="en-US"/>
              <a:pPr/>
              <a:t>‹#›</a:t>
            </a:fld>
            <a:endParaRPr lang="en-US" dirty="0"/>
          </a:p>
        </p:txBody>
      </p:sp>
    </p:spTree>
  </p:cSld>
  <p:clrMapOvr>
    <a:masterClrMapping/>
  </p:clrMapOvr>
  <p:transition spd="med">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dirty="0"/>
          </a:p>
        </p:txBody>
      </p:sp>
      <p:sp>
        <p:nvSpPr>
          <p:cNvPr id="8" name="Footer Placeholder 7"/>
          <p:cNvSpPr>
            <a:spLocks noGrp="1"/>
          </p:cNvSpPr>
          <p:nvPr>
            <p:ph type="ftr" sz="quarter" idx="11"/>
          </p:nvPr>
        </p:nvSpPr>
        <p:spPr/>
        <p:txBody>
          <a:bodyPr/>
          <a:lstStyle>
            <a:lvl1pPr>
              <a:defRPr/>
            </a:lvl1pPr>
          </a:lstStyle>
          <a:p>
            <a:endParaRPr lang="en-US" dirty="0"/>
          </a:p>
        </p:txBody>
      </p:sp>
      <p:sp>
        <p:nvSpPr>
          <p:cNvPr id="9" name="Slide Number Placeholder 8"/>
          <p:cNvSpPr>
            <a:spLocks noGrp="1"/>
          </p:cNvSpPr>
          <p:nvPr>
            <p:ph type="sldNum" sz="quarter" idx="12"/>
          </p:nvPr>
        </p:nvSpPr>
        <p:spPr/>
        <p:txBody>
          <a:bodyPr/>
          <a:lstStyle>
            <a:lvl1pPr>
              <a:defRPr/>
            </a:lvl1pPr>
          </a:lstStyle>
          <a:p>
            <a:fld id="{5CEF22D9-BFD4-4C85-9E6D-47E01D04D472}" type="slidenum">
              <a:rPr lang="en-US"/>
              <a:pPr/>
              <a:t>‹#›</a:t>
            </a:fld>
            <a:endParaRPr lang="en-US" dirty="0"/>
          </a:p>
        </p:txBody>
      </p:sp>
    </p:spTree>
  </p:cSld>
  <p:clrMapOvr>
    <a:masterClrMapping/>
  </p:clrMapOvr>
  <p:transition spd="med">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dirty="0"/>
          </a:p>
        </p:txBody>
      </p:sp>
      <p:sp>
        <p:nvSpPr>
          <p:cNvPr id="4" name="Footer Placeholder 3"/>
          <p:cNvSpPr>
            <a:spLocks noGrp="1"/>
          </p:cNvSpPr>
          <p:nvPr>
            <p:ph type="ftr" sz="quarter" idx="11"/>
          </p:nvPr>
        </p:nvSpPr>
        <p:spPr/>
        <p:txBody>
          <a:bodyPr/>
          <a:lstStyle>
            <a:lvl1pPr>
              <a:defRPr/>
            </a:lvl1pPr>
          </a:lstStyle>
          <a:p>
            <a:endParaRPr lang="en-US" dirty="0"/>
          </a:p>
        </p:txBody>
      </p:sp>
      <p:sp>
        <p:nvSpPr>
          <p:cNvPr id="5" name="Slide Number Placeholder 4"/>
          <p:cNvSpPr>
            <a:spLocks noGrp="1"/>
          </p:cNvSpPr>
          <p:nvPr>
            <p:ph type="sldNum" sz="quarter" idx="12"/>
          </p:nvPr>
        </p:nvSpPr>
        <p:spPr/>
        <p:txBody>
          <a:bodyPr/>
          <a:lstStyle>
            <a:lvl1pPr>
              <a:defRPr/>
            </a:lvl1pPr>
          </a:lstStyle>
          <a:p>
            <a:fld id="{678F27CB-216F-48AC-9079-33FAB35B9985}" type="slidenum">
              <a:rPr lang="en-US"/>
              <a:pPr/>
              <a:t>‹#›</a:t>
            </a:fld>
            <a:endParaRPr lang="en-US" dirty="0"/>
          </a:p>
        </p:txBody>
      </p:sp>
    </p:spTree>
  </p:cSld>
  <p:clrMapOvr>
    <a:masterClrMapping/>
  </p:clrMapOvr>
  <p:transition spd="med">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dirty="0"/>
          </a:p>
        </p:txBody>
      </p:sp>
      <p:sp>
        <p:nvSpPr>
          <p:cNvPr id="3" name="Footer Placeholder 2"/>
          <p:cNvSpPr>
            <a:spLocks noGrp="1"/>
          </p:cNvSpPr>
          <p:nvPr>
            <p:ph type="ftr" sz="quarter" idx="11"/>
          </p:nvPr>
        </p:nvSpPr>
        <p:spPr/>
        <p:txBody>
          <a:bodyPr/>
          <a:lstStyle>
            <a:lvl1pPr>
              <a:defRPr/>
            </a:lvl1pPr>
          </a:lstStyle>
          <a:p>
            <a:endParaRPr lang="en-US" dirty="0"/>
          </a:p>
        </p:txBody>
      </p:sp>
      <p:sp>
        <p:nvSpPr>
          <p:cNvPr id="4" name="Slide Number Placeholder 3"/>
          <p:cNvSpPr>
            <a:spLocks noGrp="1"/>
          </p:cNvSpPr>
          <p:nvPr>
            <p:ph type="sldNum" sz="quarter" idx="12"/>
          </p:nvPr>
        </p:nvSpPr>
        <p:spPr/>
        <p:txBody>
          <a:bodyPr/>
          <a:lstStyle>
            <a:lvl1pPr>
              <a:defRPr/>
            </a:lvl1pPr>
          </a:lstStyle>
          <a:p>
            <a:fld id="{313CDF07-A9A7-4572-99A8-0376FE410CE8}" type="slidenum">
              <a:rPr lang="en-US"/>
              <a:pPr/>
              <a:t>‹#›</a:t>
            </a:fld>
            <a:endParaRPr lang="en-US" dirty="0"/>
          </a:p>
        </p:txBody>
      </p:sp>
    </p:spTree>
  </p:cSld>
  <p:clrMapOvr>
    <a:masterClrMapping/>
  </p:clrMapOvr>
  <p:transition spd="med">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64BD4E51-B22C-40F0-A2CF-764E00210A2B}" type="slidenum">
              <a:rPr lang="en-US"/>
              <a:pPr/>
              <a:t>‹#›</a:t>
            </a:fld>
            <a:endParaRPr lang="en-US" dirty="0"/>
          </a:p>
        </p:txBody>
      </p:sp>
    </p:spTree>
  </p:cSld>
  <p:clrMapOvr>
    <a:masterClrMapping/>
  </p:clrMapOvr>
  <p:transition spd="med">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284F5A61-B013-4DE0-A91B-BE884BA24961}" type="slidenum">
              <a:rPr lang="en-US"/>
              <a:pPr/>
              <a:t>‹#›</a:t>
            </a:fld>
            <a:endParaRPr lang="en-US" dirty="0"/>
          </a:p>
        </p:txBody>
      </p:sp>
    </p:spTree>
  </p:cSld>
  <p:clrMapOvr>
    <a:masterClrMapping/>
  </p:clrMapOvr>
  <p:transition spd="med">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alphaModFix amt="25000"/>
            <a:lum/>
          </a:blip>
          <a:srcRect/>
          <a:stretch>
            <a:fillRect t="-17000" b="-17000"/>
          </a:stretch>
        </a:blipFill>
        <a:effectLst/>
      </p:bgPr>
    </p:bg>
    <p:spTree>
      <p:nvGrpSpPr>
        <p:cNvPr id="1" name=""/>
        <p:cNvGrpSpPr/>
        <p:nvPr/>
      </p:nvGrpSpPr>
      <p:grpSpPr>
        <a:xfrm>
          <a:off x="0" y="0"/>
          <a:ext cx="0" cy="0"/>
          <a:chOff x="0" y="0"/>
          <a:chExt cx="0" cy="0"/>
        </a:xfrm>
      </p:grpSpPr>
      <p:sp>
        <p:nvSpPr>
          <p:cNvPr id="132137" name="Rectangle 41"/>
          <p:cNvSpPr>
            <a:spLocks noGrp="1" noChangeArrowheads="1"/>
          </p:cNvSpPr>
          <p:nvPr>
            <p:ph type="title"/>
          </p:nvPr>
        </p:nvSpPr>
        <p:spPr bwMode="auto">
          <a:xfrm>
            <a:off x="457200" y="158750"/>
            <a:ext cx="8229600" cy="1258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32138" name="Rectangle 42"/>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2139" name="Rectangle 43"/>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b="0">
                <a:effectLst>
                  <a:outerShdw blurRad="38100" dist="38100" dir="2700000" algn="tl">
                    <a:srgbClr val="FFFFFF"/>
                  </a:outerShdw>
                </a:effectLst>
              </a:defRPr>
            </a:lvl1pPr>
          </a:lstStyle>
          <a:p>
            <a:endParaRPr lang="en-US" dirty="0"/>
          </a:p>
        </p:txBody>
      </p:sp>
      <p:sp>
        <p:nvSpPr>
          <p:cNvPr id="132140" name="Rectangle 44"/>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b="0">
                <a:effectLst>
                  <a:outerShdw blurRad="38100" dist="38100" dir="2700000" algn="tl">
                    <a:srgbClr val="FFFFFF"/>
                  </a:outerShdw>
                </a:effectLst>
              </a:defRPr>
            </a:lvl1pPr>
          </a:lstStyle>
          <a:p>
            <a:endParaRPr lang="en-US" dirty="0"/>
          </a:p>
        </p:txBody>
      </p:sp>
      <p:sp>
        <p:nvSpPr>
          <p:cNvPr id="132141" name="Rectangle 45"/>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b="0">
                <a:effectLst>
                  <a:outerShdw blurRad="38100" dist="38100" dir="2700000" algn="tl">
                    <a:srgbClr val="FFFFFF"/>
                  </a:outerShdw>
                </a:effectLst>
              </a:defRPr>
            </a:lvl1pPr>
          </a:lstStyle>
          <a:p>
            <a:fld id="{DAE28BAC-689F-495C-B266-AD682005C2D0}" type="slidenum">
              <a:rPr lang="en-US"/>
              <a:pPr/>
              <a:t>‹#›</a:t>
            </a:fld>
            <a:endParaRPr lang="en-US" dirty="0"/>
          </a:p>
        </p:txBody>
      </p:sp>
    </p:spTree>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 id="2147483771" r:id="rId12"/>
    <p:sldLayoutId id="2147483772" r:id="rId13"/>
    <p:sldLayoutId id="2147483773" r:id="rId14"/>
  </p:sldLayoutIdLst>
  <p:transition spd="med">
    <p:fade thruBlk="1"/>
  </p:transition>
  <p:txStyles>
    <p:titleStyle>
      <a:lvl1pPr algn="ctr" rtl="0" fontAlgn="base">
        <a:spcBef>
          <a:spcPct val="0"/>
        </a:spcBef>
        <a:spcAft>
          <a:spcPct val="0"/>
        </a:spcAft>
        <a:defRPr sz="4400">
          <a:solidFill>
            <a:schemeClr val="tx2"/>
          </a:solidFill>
          <a:effectLst>
            <a:outerShdw blurRad="38100" dist="38100" dir="2700000" algn="tl">
              <a:srgbClr val="FFFFFF"/>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2pPr>
      <a:lvl3pPr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3pPr>
      <a:lvl4pPr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4pPr>
      <a:lvl5pPr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9pPr>
    </p:titleStyle>
    <p:bodyStyle>
      <a:lvl1pPr marL="342900" indent="-342900" algn="l" rtl="0" fontAlgn="base">
        <a:spcBef>
          <a:spcPct val="20000"/>
        </a:spcBef>
        <a:spcAft>
          <a:spcPct val="0"/>
        </a:spcAft>
        <a:buClr>
          <a:schemeClr val="hlink"/>
        </a:buClr>
        <a:buFont typeface="Wingdings" pitchFamily="2" charset="2"/>
        <a:buBlip>
          <a:blip r:embed="rId17"/>
        </a:buBlip>
        <a:defRPr sz="3200">
          <a:solidFill>
            <a:schemeClr val="tx1"/>
          </a:solidFill>
          <a:effectLst>
            <a:outerShdw blurRad="38100" dist="38100" dir="2700000" algn="tl">
              <a:srgbClr val="FFFFFF"/>
            </a:outerShdw>
          </a:effectLst>
          <a:latin typeface="+mn-lt"/>
          <a:ea typeface="+mn-ea"/>
          <a:cs typeface="+mn-cs"/>
        </a:defRPr>
      </a:lvl1pPr>
      <a:lvl2pPr marL="742950" indent="-285750" algn="l" rtl="0" fontAlgn="base">
        <a:spcBef>
          <a:spcPct val="20000"/>
        </a:spcBef>
        <a:spcAft>
          <a:spcPct val="0"/>
        </a:spcAft>
        <a:buChar char="–"/>
        <a:defRPr sz="2800">
          <a:solidFill>
            <a:schemeClr val="tx1"/>
          </a:solidFill>
          <a:effectLst>
            <a:outerShdw blurRad="38100" dist="38100" dir="2700000" algn="tl">
              <a:srgbClr val="FFFFFF"/>
            </a:outerShdw>
          </a:effectLst>
          <a:latin typeface="+mn-lt"/>
        </a:defRPr>
      </a:lvl2pPr>
      <a:lvl3pPr marL="1143000" indent="-228600" algn="l" rtl="0" fontAlgn="base">
        <a:spcBef>
          <a:spcPct val="20000"/>
        </a:spcBef>
        <a:spcAft>
          <a:spcPct val="0"/>
        </a:spcAft>
        <a:buClr>
          <a:schemeClr val="hlink"/>
        </a:buClr>
        <a:buFont typeface="Wingdings" pitchFamily="2" charset="2"/>
        <a:buBlip>
          <a:blip r:embed="rId17"/>
        </a:buBlip>
        <a:defRPr sz="2400">
          <a:solidFill>
            <a:schemeClr val="tx1"/>
          </a:solidFill>
          <a:effectLst>
            <a:outerShdw blurRad="38100" dist="38100" dir="2700000" algn="tl">
              <a:srgbClr val="FFFFFF"/>
            </a:outerShdw>
          </a:effectLst>
          <a:latin typeface="+mn-lt"/>
        </a:defRPr>
      </a:lvl3pPr>
      <a:lvl4pPr marL="1600200" indent="-228600" algn="l" rtl="0" fontAlgn="base">
        <a:spcBef>
          <a:spcPct val="20000"/>
        </a:spcBef>
        <a:spcAft>
          <a:spcPct val="0"/>
        </a:spcAft>
        <a:buChar char="–"/>
        <a:defRPr sz="2000">
          <a:solidFill>
            <a:schemeClr val="tx1"/>
          </a:solidFill>
          <a:effectLst>
            <a:outerShdw blurRad="38100" dist="38100" dir="2700000" algn="tl">
              <a:srgbClr val="FFFFFF"/>
            </a:outerShdw>
          </a:effectLst>
          <a:latin typeface="+mn-lt"/>
        </a:defRPr>
      </a:lvl4pPr>
      <a:lvl5pPr marL="2057400" indent="-228600" algn="l" rtl="0" fontAlgn="base">
        <a:spcBef>
          <a:spcPct val="20000"/>
        </a:spcBef>
        <a:spcAft>
          <a:spcPct val="0"/>
        </a:spcAft>
        <a:buClr>
          <a:schemeClr val="hlink"/>
        </a:buClr>
        <a:buFont typeface="Wingdings" pitchFamily="2" charset="2"/>
        <a:buBlip>
          <a:blip r:embed="rId17"/>
        </a:buBlip>
        <a:defRPr sz="2000">
          <a:solidFill>
            <a:schemeClr val="tx1"/>
          </a:solidFill>
          <a:effectLst>
            <a:outerShdw blurRad="38100" dist="38100" dir="2700000" algn="tl">
              <a:srgbClr val="FFFFFF"/>
            </a:outerShdw>
          </a:effectLst>
          <a:latin typeface="+mn-lt"/>
        </a:defRPr>
      </a:lvl5pPr>
      <a:lvl6pPr marL="2514600" indent="-228600" algn="l" rtl="0" fontAlgn="base">
        <a:spcBef>
          <a:spcPct val="20000"/>
        </a:spcBef>
        <a:spcAft>
          <a:spcPct val="0"/>
        </a:spcAft>
        <a:buClr>
          <a:schemeClr val="hlink"/>
        </a:buClr>
        <a:buFont typeface="Wingdings" pitchFamily="2" charset="2"/>
        <a:buBlip>
          <a:blip r:embed="rId17"/>
        </a:buBlip>
        <a:defRPr sz="2000">
          <a:solidFill>
            <a:schemeClr val="tx1"/>
          </a:solidFill>
          <a:effectLst>
            <a:outerShdw blurRad="38100" dist="38100" dir="2700000" algn="tl">
              <a:srgbClr val="FFFFFF"/>
            </a:outerShdw>
          </a:effectLst>
          <a:latin typeface="+mn-lt"/>
        </a:defRPr>
      </a:lvl6pPr>
      <a:lvl7pPr marL="2971800" indent="-228600" algn="l" rtl="0" fontAlgn="base">
        <a:spcBef>
          <a:spcPct val="20000"/>
        </a:spcBef>
        <a:spcAft>
          <a:spcPct val="0"/>
        </a:spcAft>
        <a:buClr>
          <a:schemeClr val="hlink"/>
        </a:buClr>
        <a:buFont typeface="Wingdings" pitchFamily="2" charset="2"/>
        <a:buBlip>
          <a:blip r:embed="rId17"/>
        </a:buBlip>
        <a:defRPr sz="2000">
          <a:solidFill>
            <a:schemeClr val="tx1"/>
          </a:solidFill>
          <a:effectLst>
            <a:outerShdw blurRad="38100" dist="38100" dir="2700000" algn="tl">
              <a:srgbClr val="FFFFFF"/>
            </a:outerShdw>
          </a:effectLst>
          <a:latin typeface="+mn-lt"/>
        </a:defRPr>
      </a:lvl7pPr>
      <a:lvl8pPr marL="3429000" indent="-228600" algn="l" rtl="0" fontAlgn="base">
        <a:spcBef>
          <a:spcPct val="20000"/>
        </a:spcBef>
        <a:spcAft>
          <a:spcPct val="0"/>
        </a:spcAft>
        <a:buClr>
          <a:schemeClr val="hlink"/>
        </a:buClr>
        <a:buFont typeface="Wingdings" pitchFamily="2" charset="2"/>
        <a:buBlip>
          <a:blip r:embed="rId17"/>
        </a:buBlip>
        <a:defRPr sz="2000">
          <a:solidFill>
            <a:schemeClr val="tx1"/>
          </a:solidFill>
          <a:effectLst>
            <a:outerShdw blurRad="38100" dist="38100" dir="2700000" algn="tl">
              <a:srgbClr val="FFFFFF"/>
            </a:outerShdw>
          </a:effectLst>
          <a:latin typeface="+mn-lt"/>
        </a:defRPr>
      </a:lvl8pPr>
      <a:lvl9pPr marL="3886200" indent="-228600" algn="l" rtl="0" fontAlgn="base">
        <a:spcBef>
          <a:spcPct val="20000"/>
        </a:spcBef>
        <a:spcAft>
          <a:spcPct val="0"/>
        </a:spcAft>
        <a:buClr>
          <a:schemeClr val="hlink"/>
        </a:buClr>
        <a:buFont typeface="Wingdings" pitchFamily="2" charset="2"/>
        <a:buBlip>
          <a:blip r:embed="rId17"/>
        </a:buBlip>
        <a:defRPr sz="2000">
          <a:solidFill>
            <a:schemeClr val="tx1"/>
          </a:solidFill>
          <a:effectLst>
            <a:outerShdw blurRad="38100" dist="38100" dir="2700000" algn="tl">
              <a:srgbClr val="FFFFFF"/>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2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4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4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4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4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9.wmf"/><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hyperlink" Target="mailto:d4-workprogram@dot.state.fl.us"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59.emf"/><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62.jp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63.jp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hyperlink" Target="http://www.fdot.gov/designsupport/PMhandbook/" TargetMode="External"/><Relationship Id="rId2" Type="http://schemas.openxmlformats.org/officeDocument/2006/relationships/notesSlide" Target="../notesSlides/notesSlide28.xml"/><Relationship Id="rId1" Type="http://schemas.openxmlformats.org/officeDocument/2006/relationships/slideLayout" Target="../slideLayouts/slideLayout14.xml"/><Relationship Id="rId5" Type="http://schemas.openxmlformats.org/officeDocument/2006/relationships/hyperlink" Target="https://international.fhwa.dot.gov/scan/12030/12030.pdf" TargetMode="External"/><Relationship Id="rId4" Type="http://schemas.openxmlformats.org/officeDocument/2006/relationships/hyperlink" Target="http://www.wsdot.wa.gov/Projects/ProjectMgmt/RiskAssessment/"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67.w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br>
              <a:rPr lang="en-US" dirty="0"/>
            </a:br>
            <a:br>
              <a:rPr lang="en-US" dirty="0"/>
            </a:br>
            <a:r>
              <a:rPr lang="en-US" dirty="0">
                <a:solidFill>
                  <a:schemeClr val="tx1"/>
                </a:solidFill>
                <a:effectLst>
                  <a:outerShdw blurRad="38100" dist="38100" dir="2700000" algn="tl">
                    <a:srgbClr val="000000">
                      <a:alpha val="43137"/>
                    </a:srgbClr>
                  </a:outerShdw>
                </a:effectLst>
              </a:rPr>
              <a:t>WORK</a:t>
            </a:r>
            <a:r>
              <a:rPr lang="en-US" dirty="0">
                <a:solidFill>
                  <a:schemeClr val="tx1"/>
                </a:solidFill>
              </a:rPr>
              <a:t> </a:t>
            </a:r>
            <a:r>
              <a:rPr lang="en-US" dirty="0">
                <a:solidFill>
                  <a:schemeClr val="tx1"/>
                </a:solidFill>
                <a:effectLst>
                  <a:outerShdw blurRad="38100" dist="38100" dir="2700000" algn="tl">
                    <a:srgbClr val="000000">
                      <a:alpha val="43137"/>
                    </a:srgbClr>
                  </a:outerShdw>
                </a:effectLst>
              </a:rPr>
              <a:t>PROGRAM</a:t>
            </a:r>
            <a:r>
              <a:rPr lang="en-US" dirty="0">
                <a:solidFill>
                  <a:schemeClr val="tx1"/>
                </a:solidFill>
              </a:rPr>
              <a:t> </a:t>
            </a:r>
            <a:r>
              <a:rPr lang="en-US" dirty="0">
                <a:solidFill>
                  <a:schemeClr val="tx1"/>
                </a:solidFill>
                <a:effectLst>
                  <a:outerShdw blurRad="38100" dist="38100" dir="2700000" algn="tl">
                    <a:srgbClr val="000000">
                      <a:alpha val="43137"/>
                    </a:srgbClr>
                  </a:outerShdw>
                </a:effectLst>
              </a:rPr>
              <a:t>UPDATE</a:t>
            </a:r>
            <a:r>
              <a:rPr lang="en-US" dirty="0">
                <a:solidFill>
                  <a:schemeClr val="tx1"/>
                </a:solidFill>
              </a:rPr>
              <a:t> </a:t>
            </a:r>
            <a:r>
              <a:rPr lang="en-US" dirty="0">
                <a:solidFill>
                  <a:schemeClr val="tx1"/>
                </a:solidFill>
                <a:effectLst>
                  <a:outerShdw blurRad="38100" dist="38100" dir="2700000" algn="tl">
                    <a:srgbClr val="000000">
                      <a:alpha val="43137"/>
                    </a:srgbClr>
                  </a:outerShdw>
                </a:effectLst>
              </a:rPr>
              <a:t>CYCLE</a:t>
            </a:r>
          </a:p>
        </p:txBody>
      </p:sp>
      <p:sp>
        <p:nvSpPr>
          <p:cNvPr id="3" name="Content Placeholder 2"/>
          <p:cNvSpPr>
            <a:spLocks noGrp="1"/>
          </p:cNvSpPr>
          <p:nvPr>
            <p:ph idx="1"/>
          </p:nvPr>
        </p:nvSpPr>
        <p:spPr/>
        <p:txBody>
          <a:bodyPr/>
          <a:lstStyle/>
          <a:p>
            <a:pPr marL="0" indent="0" algn="ctr">
              <a:buNone/>
            </a:pPr>
            <a:r>
              <a:rPr lang="en-US" sz="4400" dirty="0">
                <a:effectLst>
                  <a:outerShdw blurRad="38100" dist="38100" dir="2700000" algn="tl">
                    <a:srgbClr val="000000">
                      <a:alpha val="43137"/>
                    </a:srgbClr>
                  </a:outerShdw>
                </a:effectLst>
                <a:latin typeface="+mj-lt"/>
                <a:ea typeface="+mj-ea"/>
                <a:cs typeface="+mj-cs"/>
              </a:rPr>
              <a:t>PROGRAM</a:t>
            </a:r>
            <a:r>
              <a:rPr lang="en-US" sz="4400" dirty="0">
                <a:latin typeface="+mj-lt"/>
                <a:ea typeface="+mj-ea"/>
                <a:cs typeface="+mj-cs"/>
              </a:rPr>
              <a:t> </a:t>
            </a:r>
            <a:r>
              <a:rPr lang="en-US" sz="4400" dirty="0">
                <a:effectLst>
                  <a:outerShdw blurRad="38100" dist="38100" dir="2700000" algn="tl">
                    <a:srgbClr val="000000">
                      <a:alpha val="43137"/>
                    </a:srgbClr>
                  </a:outerShdw>
                </a:effectLst>
                <a:latin typeface="+mj-lt"/>
                <a:ea typeface="+mj-ea"/>
                <a:cs typeface="+mj-cs"/>
              </a:rPr>
              <a:t>MANAGEMENT</a:t>
            </a:r>
          </a:p>
          <a:p>
            <a:pPr marL="0" indent="0">
              <a:buNone/>
            </a:pPr>
            <a:endParaRPr lang="en-US" dirty="0"/>
          </a:p>
          <a:p>
            <a:pPr marL="0" indent="0">
              <a:buNone/>
            </a:pPr>
            <a:endParaRPr lang="en-US" dirty="0"/>
          </a:p>
          <a:p>
            <a:pPr marL="0" indent="0">
              <a:buNone/>
            </a:pPr>
            <a:endParaRPr lang="en-US" dirty="0"/>
          </a:p>
          <a:p>
            <a:pPr marL="0" indent="0">
              <a:buNone/>
            </a:pPr>
            <a:r>
              <a:rPr lang="en-US" dirty="0"/>
              <a:t>District 4 Acting Director of Transportation Development  – Mark Plass, P.E.</a:t>
            </a:r>
          </a:p>
          <a:p>
            <a:r>
              <a:rPr lang="en-US" dirty="0"/>
              <a:t>February 20, 2018</a:t>
            </a:r>
          </a:p>
        </p:txBody>
      </p:sp>
    </p:spTree>
    <p:extLst>
      <p:ext uri="{BB962C8B-B14F-4D97-AF65-F5344CB8AC3E}">
        <p14:creationId xmlns:p14="http://schemas.microsoft.com/office/powerpoint/2010/main" val="114528750"/>
      </p:ext>
    </p:extLst>
  </p:cSld>
  <p:clrMapOvr>
    <a:masterClrMapping/>
  </p:clrMapOvr>
  <p:transition spd="med">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t>FY 2020-24 TWP Development</a:t>
            </a:r>
          </a:p>
        </p:txBody>
      </p:sp>
      <p:sp>
        <p:nvSpPr>
          <p:cNvPr id="3" name="Content Placeholder 2"/>
          <p:cNvSpPr>
            <a:spLocks noGrp="1"/>
          </p:cNvSpPr>
          <p:nvPr>
            <p:ph idx="1"/>
          </p:nvPr>
        </p:nvSpPr>
        <p:spPr>
          <a:xfrm>
            <a:off x="533400" y="1524000"/>
            <a:ext cx="8229600" cy="5081954"/>
          </a:xfrm>
        </p:spPr>
        <p:txBody>
          <a:bodyPr>
            <a:normAutofit/>
          </a:bodyPr>
          <a:lstStyle/>
          <a:p>
            <a:pPr>
              <a:buNone/>
            </a:pPr>
            <a:r>
              <a:rPr lang="en-US" sz="2400" b="1" u="sng" dirty="0"/>
              <a:t>May 2018</a:t>
            </a:r>
          </a:p>
          <a:p>
            <a:r>
              <a:rPr lang="en-US" sz="2400" dirty="0"/>
              <a:t>Work Program/Project Manager Meetings begin</a:t>
            </a:r>
          </a:p>
          <a:p>
            <a:pPr lvl="1">
              <a:buFont typeface="Wingdings" pitchFamily="2" charset="2"/>
              <a:buChar char="§"/>
            </a:pPr>
            <a:r>
              <a:rPr lang="en-US" sz="2000" dirty="0"/>
              <a:t>Focus Area:</a:t>
            </a:r>
          </a:p>
          <a:p>
            <a:pPr lvl="2">
              <a:buFont typeface="Courier New" panose="02070309020205020404" pitchFamily="49" charset="0"/>
              <a:buChar char="o"/>
            </a:pPr>
            <a:r>
              <a:rPr lang="en-US" sz="2000" dirty="0"/>
              <a:t>Project descriptions and extra descriptions</a:t>
            </a:r>
          </a:p>
          <a:p>
            <a:pPr lvl="2">
              <a:buFont typeface="Courier New" panose="02070309020205020404" pitchFamily="49" charset="0"/>
              <a:buChar char="o"/>
            </a:pPr>
            <a:r>
              <a:rPr lang="en-US" sz="2000" dirty="0"/>
              <a:t>PM Coordination with Support Offices</a:t>
            </a:r>
          </a:p>
          <a:p>
            <a:pPr lvl="2">
              <a:buFont typeface="Courier New" panose="02070309020205020404" pitchFamily="49" charset="0"/>
              <a:buChar char="o"/>
            </a:pPr>
            <a:r>
              <a:rPr lang="en-US" sz="2000" dirty="0"/>
              <a:t>Appropriate Funding Levels</a:t>
            </a:r>
          </a:p>
          <a:p>
            <a:pPr lvl="2">
              <a:buFont typeface="Courier New" panose="02070309020205020404" pitchFamily="49" charset="0"/>
              <a:buChar char="o"/>
            </a:pPr>
            <a:r>
              <a:rPr lang="en-US" sz="2000" dirty="0"/>
              <a:t>APP Possibilities</a:t>
            </a:r>
          </a:p>
          <a:p>
            <a:pPr lvl="2">
              <a:buFont typeface="Courier New" panose="02070309020205020404" pitchFamily="49" charset="0"/>
              <a:buChar char="o"/>
            </a:pPr>
            <a:r>
              <a:rPr lang="en-US" sz="2000" dirty="0"/>
              <a:t>Programming cost for commercial steel inspection </a:t>
            </a:r>
          </a:p>
          <a:p>
            <a:pPr lvl="1">
              <a:buNone/>
            </a:pPr>
            <a:endParaRPr lang="en-US" sz="2000" dirty="0"/>
          </a:p>
        </p:txBody>
      </p:sp>
    </p:spTree>
    <p:extLst>
      <p:ext uri="{BB962C8B-B14F-4D97-AF65-F5344CB8AC3E}">
        <p14:creationId xmlns:p14="http://schemas.microsoft.com/office/powerpoint/2010/main" val="1827343016"/>
      </p:ext>
    </p:extLst>
  </p:cSld>
  <p:clrMapOvr>
    <a:masterClrMapping/>
  </p:clrMapOvr>
  <p:transition spd="med">
    <p:fade thruBlk="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8750"/>
            <a:ext cx="8229600" cy="984250"/>
          </a:xfrm>
        </p:spPr>
        <p:txBody>
          <a:bodyPr>
            <a:normAutofit/>
          </a:bodyPr>
          <a:lstStyle/>
          <a:p>
            <a:r>
              <a:rPr lang="en-US" sz="4000" b="1" dirty="0"/>
              <a:t>FY 2020-24 TWP Development</a:t>
            </a:r>
          </a:p>
        </p:txBody>
      </p:sp>
      <p:sp>
        <p:nvSpPr>
          <p:cNvPr id="5" name="Title 1"/>
          <p:cNvSpPr txBox="1">
            <a:spLocks/>
          </p:cNvSpPr>
          <p:nvPr/>
        </p:nvSpPr>
        <p:spPr>
          <a:xfrm>
            <a:off x="0" y="998538"/>
            <a:ext cx="9144000" cy="853708"/>
          </a:xfrm>
          <a:prstGeom prst="rect">
            <a:avLst/>
          </a:prstGeom>
        </p:spPr>
        <p:txBody>
          <a:bodyPr vert="horz" lIns="91440" tIns="45720" rIns="91440" bIns="45720" rtlCol="0" anchor="ctr">
            <a:normAutofit fontScale="97500"/>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2800" i="0" u="none" strike="noStrike" kern="1200" cap="none" spc="0" normalizeH="0" baseline="0" noProof="0" dirty="0">
                <a:ln>
                  <a:noFill/>
                </a:ln>
                <a:effectLst/>
                <a:uLnTx/>
                <a:uFillTx/>
                <a:latin typeface="+mj-lt"/>
                <a:ea typeface="+mj-ea"/>
                <a:cs typeface="+mj-cs"/>
              </a:rPr>
              <a:t>Work Program Project Manager Meeting</a:t>
            </a:r>
            <a:endParaRPr kumimoji="0" lang="en-US" sz="2800" b="1" i="0" u="none" strike="noStrike" kern="1200" cap="none" spc="0" normalizeH="0" baseline="0" noProof="0" dirty="0">
              <a:ln>
                <a:noFill/>
              </a:ln>
              <a:solidFill>
                <a:srgbClr val="0070C0"/>
              </a:solidFill>
              <a:effectLst/>
              <a:uLnTx/>
              <a:uFillTx/>
              <a:latin typeface="+mj-lt"/>
              <a:ea typeface="+mj-ea"/>
              <a:cs typeface="+mj-cs"/>
            </a:endParaRPr>
          </a:p>
        </p:txBody>
      </p:sp>
      <p:sp>
        <p:nvSpPr>
          <p:cNvPr id="8" name="TextBox 7">
            <a:extLst>
              <a:ext uri="{FF2B5EF4-FFF2-40B4-BE49-F238E27FC236}">
                <a16:creationId xmlns:a16="http://schemas.microsoft.com/office/drawing/2014/main" id="{8C66CDF9-AD33-4AF4-A7E8-D9CC98CCA295}"/>
              </a:ext>
            </a:extLst>
          </p:cNvPr>
          <p:cNvSpPr txBox="1"/>
          <p:nvPr/>
        </p:nvSpPr>
        <p:spPr>
          <a:xfrm>
            <a:off x="912056" y="2276535"/>
            <a:ext cx="8326960" cy="1938992"/>
          </a:xfrm>
          <a:prstGeom prst="rect">
            <a:avLst/>
          </a:prstGeom>
          <a:noFill/>
        </p:spPr>
        <p:txBody>
          <a:bodyPr wrap="none" rtlCol="0">
            <a:spAutoFit/>
          </a:bodyPr>
          <a:lstStyle/>
          <a:p>
            <a:r>
              <a:rPr lang="en-US" sz="2400" dirty="0">
                <a:effectLst>
                  <a:outerShdw blurRad="38100" dist="38100" dir="2700000" algn="tl">
                    <a:srgbClr val="FFFFFF"/>
                  </a:outerShdw>
                </a:effectLst>
                <a:latin typeface="+mn-lt"/>
              </a:rPr>
              <a:t>The 1 – 3 hour meetings with Work Program  will start early </a:t>
            </a:r>
          </a:p>
          <a:p>
            <a:r>
              <a:rPr lang="en-US" sz="2400" dirty="0">
                <a:effectLst>
                  <a:outerShdw blurRad="38100" dist="38100" dir="2700000" algn="tl">
                    <a:srgbClr val="FFFFFF"/>
                  </a:outerShdw>
                </a:effectLst>
                <a:latin typeface="+mn-lt"/>
              </a:rPr>
              <a:t>May 2018  and run thru June 2018. Look for the calendar invite. </a:t>
            </a:r>
          </a:p>
          <a:p>
            <a:endParaRPr lang="en-US" sz="2400" dirty="0">
              <a:effectLst>
                <a:outerShdw blurRad="38100" dist="38100" dir="2700000" algn="tl">
                  <a:srgbClr val="FFFFFF"/>
                </a:outerShdw>
              </a:effectLst>
              <a:latin typeface="+mn-lt"/>
            </a:endParaRPr>
          </a:p>
          <a:p>
            <a:endParaRPr lang="en-US" sz="2400" dirty="0">
              <a:effectLst>
                <a:outerShdw blurRad="38100" dist="38100" dir="2700000" algn="tl">
                  <a:srgbClr val="FFFFFF"/>
                </a:outerShdw>
              </a:effectLst>
              <a:latin typeface="+mn-lt"/>
            </a:endParaRPr>
          </a:p>
          <a:p>
            <a:r>
              <a:rPr lang="en-US" sz="2400" dirty="0">
                <a:effectLst>
                  <a:outerShdw blurRad="38100" dist="38100" dir="2700000" algn="tl">
                    <a:srgbClr val="FFFFFF"/>
                  </a:outerShdw>
                </a:effectLst>
                <a:latin typeface="+mn-lt"/>
              </a:rPr>
              <a:t>REMEMBER...this is the MONEY meeting </a:t>
            </a:r>
          </a:p>
        </p:txBody>
      </p:sp>
    </p:spTree>
    <p:extLst>
      <p:ext uri="{BB962C8B-B14F-4D97-AF65-F5344CB8AC3E}">
        <p14:creationId xmlns:p14="http://schemas.microsoft.com/office/powerpoint/2010/main" val="1668976094"/>
      </p:ext>
    </p:extLst>
  </p:cSld>
  <p:clrMapOvr>
    <a:masterClrMapping/>
  </p:clrMapOvr>
  <p:transition spd="med">
    <p:fade thruBlk="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4829"/>
            <a:ext cx="8229600" cy="839788"/>
          </a:xfrm>
        </p:spPr>
        <p:txBody>
          <a:bodyPr>
            <a:normAutofit/>
          </a:bodyPr>
          <a:lstStyle/>
          <a:p>
            <a:r>
              <a:rPr lang="en-US" sz="4000" b="1" dirty="0"/>
              <a:t>FY 2020-24 TWP Development</a:t>
            </a:r>
          </a:p>
        </p:txBody>
      </p:sp>
      <p:sp>
        <p:nvSpPr>
          <p:cNvPr id="5" name="Title 1"/>
          <p:cNvSpPr txBox="1">
            <a:spLocks/>
          </p:cNvSpPr>
          <p:nvPr/>
        </p:nvSpPr>
        <p:spPr>
          <a:xfrm>
            <a:off x="0" y="998538"/>
            <a:ext cx="9144000" cy="373062"/>
          </a:xfrm>
          <a:prstGeom prst="rect">
            <a:avLst/>
          </a:prstGeom>
        </p:spPr>
        <p:txBody>
          <a:bodyPr vert="horz" lIns="91440" tIns="45720" rIns="91440" bIns="45720" rtlCol="0" anchor="ctr">
            <a:normAutofit fontScale="82500" lnSpcReduction="20000"/>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2800" i="0" u="none" strike="noStrike" kern="1200" cap="none" spc="0" normalizeH="0" baseline="0" noProof="0" dirty="0">
                <a:ln>
                  <a:noFill/>
                </a:ln>
                <a:effectLst/>
                <a:uLnTx/>
                <a:uFillTx/>
                <a:latin typeface="+mj-lt"/>
                <a:ea typeface="+mj-ea"/>
                <a:cs typeface="+mj-cs"/>
              </a:rPr>
              <a:t>Commercial Inspection of Steel (Phase </a:t>
            </a:r>
            <a:r>
              <a:rPr kumimoji="0" lang="en-US" sz="2800" i="0" u="none" strike="noStrike" kern="1200" cap="none" spc="0" normalizeH="0" baseline="0" noProof="0">
                <a:ln>
                  <a:noFill/>
                </a:ln>
                <a:effectLst/>
                <a:uLnTx/>
                <a:uFillTx/>
                <a:latin typeface="+mj-lt"/>
                <a:ea typeface="+mj-ea"/>
                <a:cs typeface="+mj-cs"/>
              </a:rPr>
              <a:t>62 Sequence </a:t>
            </a:r>
            <a:r>
              <a:rPr kumimoji="0" lang="en-US" sz="2800" i="0" u="none" strike="noStrike" kern="1200" cap="none" spc="0" normalizeH="0" baseline="0" noProof="0" dirty="0">
                <a:ln>
                  <a:noFill/>
                </a:ln>
                <a:effectLst/>
                <a:uLnTx/>
                <a:uFillTx/>
                <a:latin typeface="+mj-lt"/>
                <a:ea typeface="+mj-ea"/>
                <a:cs typeface="+mj-cs"/>
              </a:rPr>
              <a:t>40)</a:t>
            </a:r>
            <a:r>
              <a:rPr kumimoji="0" lang="en-US" sz="2800" i="0" u="none" strike="noStrike" kern="1200" cap="none" spc="0" normalizeH="0" noProof="0" dirty="0">
                <a:ln>
                  <a:noFill/>
                </a:ln>
                <a:effectLst/>
                <a:uLnTx/>
                <a:uFillTx/>
                <a:latin typeface="+mj-lt"/>
                <a:ea typeface="+mj-ea"/>
                <a:cs typeface="+mj-cs"/>
              </a:rPr>
              <a:t> </a:t>
            </a:r>
            <a:endParaRPr kumimoji="0" lang="en-US" sz="2800" b="1" i="0" u="none" strike="noStrike" kern="1200" cap="none" spc="0" normalizeH="0" baseline="0" noProof="0" dirty="0">
              <a:ln>
                <a:noFill/>
              </a:ln>
              <a:solidFill>
                <a:srgbClr val="0070C0"/>
              </a:solidFill>
              <a:effectLst/>
              <a:uLnTx/>
              <a:uFillTx/>
              <a:latin typeface="+mj-lt"/>
              <a:ea typeface="+mj-ea"/>
              <a:cs typeface="+mj-cs"/>
            </a:endParaRPr>
          </a:p>
        </p:txBody>
      </p:sp>
      <p:graphicFrame>
        <p:nvGraphicFramePr>
          <p:cNvPr id="3" name="Table 2"/>
          <p:cNvGraphicFramePr>
            <a:graphicFrameLocks noGrp="1"/>
          </p:cNvGraphicFramePr>
          <p:nvPr>
            <p:extLst>
              <p:ext uri="{D42A27DB-BD31-4B8C-83A1-F6EECF244321}">
                <p14:modId xmlns:p14="http://schemas.microsoft.com/office/powerpoint/2010/main" val="751704023"/>
              </p:ext>
            </p:extLst>
          </p:nvPr>
        </p:nvGraphicFramePr>
        <p:xfrm>
          <a:off x="152400" y="1541721"/>
          <a:ext cx="8915399" cy="5235432"/>
        </p:xfrm>
        <a:graphic>
          <a:graphicData uri="http://schemas.openxmlformats.org/drawingml/2006/table">
            <a:tbl>
              <a:tblPr>
                <a:tableStyleId>{5940675A-B579-460E-94D1-54222C63F5DA}</a:tableStyleId>
              </a:tblPr>
              <a:tblGrid>
                <a:gridCol w="3284621">
                  <a:extLst>
                    <a:ext uri="{9D8B030D-6E8A-4147-A177-3AD203B41FA5}">
                      <a16:colId xmlns:a16="http://schemas.microsoft.com/office/drawing/2014/main" val="20000"/>
                    </a:ext>
                  </a:extLst>
                </a:gridCol>
                <a:gridCol w="2111542">
                  <a:extLst>
                    <a:ext uri="{9D8B030D-6E8A-4147-A177-3AD203B41FA5}">
                      <a16:colId xmlns:a16="http://schemas.microsoft.com/office/drawing/2014/main" val="20001"/>
                    </a:ext>
                  </a:extLst>
                </a:gridCol>
                <a:gridCol w="1891207">
                  <a:extLst>
                    <a:ext uri="{9D8B030D-6E8A-4147-A177-3AD203B41FA5}">
                      <a16:colId xmlns:a16="http://schemas.microsoft.com/office/drawing/2014/main" val="20002"/>
                    </a:ext>
                  </a:extLst>
                </a:gridCol>
                <a:gridCol w="1583725">
                  <a:extLst>
                    <a:ext uri="{9D8B030D-6E8A-4147-A177-3AD203B41FA5}">
                      <a16:colId xmlns:a16="http://schemas.microsoft.com/office/drawing/2014/main" val="20003"/>
                    </a:ext>
                  </a:extLst>
                </a:gridCol>
                <a:gridCol w="44304">
                  <a:extLst>
                    <a:ext uri="{9D8B030D-6E8A-4147-A177-3AD203B41FA5}">
                      <a16:colId xmlns:a16="http://schemas.microsoft.com/office/drawing/2014/main" val="20004"/>
                    </a:ext>
                  </a:extLst>
                </a:gridCol>
              </a:tblGrid>
              <a:tr h="281663">
                <a:tc>
                  <a:txBody>
                    <a:bodyPr/>
                    <a:lstStyle/>
                    <a:p>
                      <a:pPr algn="l" fontAlgn="ctr"/>
                      <a:r>
                        <a:rPr lang="en-US" sz="1400" b="1" u="none" strike="noStrike" dirty="0">
                          <a:effectLst/>
                        </a:rPr>
                        <a:t>Pay Item</a:t>
                      </a:r>
                      <a:endParaRPr lang="en-US" sz="1400" b="1" i="0" u="none" strike="noStrike" dirty="0">
                        <a:solidFill>
                          <a:srgbClr val="000000"/>
                        </a:solidFill>
                        <a:effectLst/>
                        <a:latin typeface="Arial" panose="020B0604020202020204" pitchFamily="34" charset="0"/>
                      </a:endParaRPr>
                    </a:p>
                  </a:txBody>
                  <a:tcPr marL="9452" marR="9452" marT="9452" marB="0" anchor="ctr"/>
                </a:tc>
                <a:tc>
                  <a:txBody>
                    <a:bodyPr/>
                    <a:lstStyle/>
                    <a:p>
                      <a:pPr algn="l" fontAlgn="ctr"/>
                      <a:r>
                        <a:rPr lang="en-US" sz="1400" b="1" u="none" strike="noStrike" dirty="0">
                          <a:effectLst/>
                        </a:rPr>
                        <a:t>Component</a:t>
                      </a:r>
                      <a:endParaRPr lang="en-US" sz="1400" b="1" i="0" u="none" strike="noStrike" dirty="0">
                        <a:solidFill>
                          <a:srgbClr val="000000"/>
                        </a:solidFill>
                        <a:effectLst/>
                        <a:latin typeface="Arial" panose="020B0604020202020204" pitchFamily="34" charset="0"/>
                      </a:endParaRPr>
                    </a:p>
                  </a:txBody>
                  <a:tcPr marL="9452" marR="9452" marT="9452" marB="0" anchor="ctr"/>
                </a:tc>
                <a:tc>
                  <a:txBody>
                    <a:bodyPr/>
                    <a:lstStyle/>
                    <a:p>
                      <a:pPr algn="ctr" fontAlgn="ctr"/>
                      <a:r>
                        <a:rPr lang="en-US" sz="1400" b="1" u="none" strike="noStrike" dirty="0">
                          <a:effectLst/>
                        </a:rPr>
                        <a:t>Comm. Insp. Estimate</a:t>
                      </a:r>
                      <a:endParaRPr lang="en-US" sz="1400" b="1" i="0" u="none" strike="noStrike" dirty="0">
                        <a:solidFill>
                          <a:srgbClr val="000000"/>
                        </a:solidFill>
                        <a:effectLst/>
                        <a:latin typeface="Arial" panose="020B0604020202020204" pitchFamily="34" charset="0"/>
                      </a:endParaRPr>
                    </a:p>
                  </a:txBody>
                  <a:tcPr marL="9452" marR="9452" marT="9452" marB="0" anchor="ctr"/>
                </a:tc>
                <a:tc>
                  <a:txBody>
                    <a:bodyPr/>
                    <a:lstStyle/>
                    <a:p>
                      <a:pPr algn="ctr" fontAlgn="ctr"/>
                      <a:r>
                        <a:rPr lang="en-US" sz="1400" b="1" u="none" strike="noStrike" dirty="0">
                          <a:effectLst/>
                        </a:rPr>
                        <a:t>Quantity</a:t>
                      </a:r>
                      <a:endParaRPr lang="en-US" sz="1400" b="1" i="0" u="none" strike="noStrike" dirty="0">
                        <a:solidFill>
                          <a:srgbClr val="000000"/>
                        </a:solidFill>
                        <a:effectLst/>
                        <a:latin typeface="Arial" panose="020B0604020202020204" pitchFamily="34" charset="0"/>
                      </a:endParaRPr>
                    </a:p>
                  </a:txBody>
                  <a:tcPr marL="9452" marR="9452" marT="9452" marB="0" anchor="ctr"/>
                </a:tc>
                <a:tc>
                  <a:txBody>
                    <a:bodyPr/>
                    <a:lstStyle/>
                    <a:p>
                      <a:endParaRPr lang="en-US"/>
                    </a:p>
                  </a:txBody>
                  <a:tcPr marL="9452" marR="9452" marT="9452" marB="0" anchor="ctr"/>
                </a:tc>
                <a:extLst>
                  <a:ext uri="{0D108BD9-81ED-4DB2-BD59-A6C34878D82A}">
                    <a16:rowId xmlns:a16="http://schemas.microsoft.com/office/drawing/2014/main" val="10000"/>
                  </a:ext>
                </a:extLst>
              </a:tr>
              <a:tr h="372424">
                <a:tc>
                  <a:txBody>
                    <a:bodyPr/>
                    <a:lstStyle/>
                    <a:p>
                      <a:pPr algn="l" fontAlgn="ctr"/>
                      <a:r>
                        <a:rPr lang="nl-NL" sz="1200" u="none" strike="noStrike" dirty="0">
                          <a:effectLst/>
                        </a:rPr>
                        <a:t>460 - Structural Steel &amp; Misc Metal</a:t>
                      </a:r>
                      <a:endParaRPr lang="nl-NL" sz="1200" b="0" i="0" u="none" strike="noStrike" dirty="0">
                        <a:solidFill>
                          <a:srgbClr val="000000"/>
                        </a:solidFill>
                        <a:effectLst/>
                        <a:latin typeface="Arial" panose="020B0604020202020204" pitchFamily="34" charset="0"/>
                      </a:endParaRPr>
                    </a:p>
                  </a:txBody>
                  <a:tcPr marL="9452" marR="9452" marT="9452" marB="0" anchor="ctr"/>
                </a:tc>
                <a:tc>
                  <a:txBody>
                    <a:bodyPr/>
                    <a:lstStyle/>
                    <a:p>
                      <a:pPr algn="l" fontAlgn="ctr"/>
                      <a:r>
                        <a:rPr lang="en-US" sz="1200" u="none" strike="noStrike" dirty="0">
                          <a:effectLst/>
                        </a:rPr>
                        <a:t>Bascule (New) Bridge Components</a:t>
                      </a:r>
                      <a:endParaRPr lang="en-US" sz="1200" b="0" i="0" u="none" strike="noStrike" dirty="0">
                        <a:solidFill>
                          <a:srgbClr val="000000"/>
                        </a:solidFill>
                        <a:effectLst/>
                        <a:latin typeface="Arial" panose="020B0604020202020204" pitchFamily="34" charset="0"/>
                      </a:endParaRPr>
                    </a:p>
                  </a:txBody>
                  <a:tcPr marL="9452" marR="9452" marT="9452" marB="0" anchor="ctr"/>
                </a:tc>
                <a:tc>
                  <a:txBody>
                    <a:bodyPr/>
                    <a:lstStyle/>
                    <a:p>
                      <a:pPr algn="ctr" fontAlgn="ctr"/>
                      <a:r>
                        <a:rPr lang="en-US" sz="1200" u="none" strike="noStrike">
                          <a:effectLst/>
                        </a:rPr>
                        <a:t>± 1.50% of Project Budget</a:t>
                      </a:r>
                      <a:endParaRPr lang="en-US" sz="1200" b="0" i="0" u="none" strike="noStrike">
                        <a:solidFill>
                          <a:srgbClr val="000000"/>
                        </a:solidFill>
                        <a:effectLst/>
                        <a:latin typeface="Arial" panose="020B0604020202020204" pitchFamily="34" charset="0"/>
                      </a:endParaRPr>
                    </a:p>
                  </a:txBody>
                  <a:tcPr marL="9452" marR="9452" marT="9452" marB="0" anchor="ctr"/>
                </a:tc>
                <a:tc>
                  <a:txBody>
                    <a:bodyPr/>
                    <a:lstStyle/>
                    <a:p>
                      <a:pPr algn="ctr" fontAlgn="ctr"/>
                      <a:r>
                        <a:rPr lang="en-US" sz="1200" u="none" strike="noStrike" dirty="0">
                          <a:effectLst/>
                        </a:rPr>
                        <a:t>Per Project</a:t>
                      </a:r>
                      <a:endParaRPr lang="en-US" sz="1200" b="0" i="0" u="none" strike="noStrike" dirty="0">
                        <a:solidFill>
                          <a:srgbClr val="000000"/>
                        </a:solidFill>
                        <a:effectLst/>
                        <a:latin typeface="Arial" panose="020B0604020202020204" pitchFamily="34" charset="0"/>
                      </a:endParaRPr>
                    </a:p>
                  </a:txBody>
                  <a:tcPr marL="9452" marR="9452" marT="9452" marB="0" anchor="ctr"/>
                </a:tc>
                <a:tc>
                  <a:txBody>
                    <a:bodyPr/>
                    <a:lstStyle/>
                    <a:p>
                      <a:endParaRPr lang="en-US"/>
                    </a:p>
                  </a:txBody>
                  <a:tcPr marL="9452" marR="9452" marT="9452" marB="0" anchor="ctr"/>
                </a:tc>
                <a:extLst>
                  <a:ext uri="{0D108BD9-81ED-4DB2-BD59-A6C34878D82A}">
                    <a16:rowId xmlns:a16="http://schemas.microsoft.com/office/drawing/2014/main" val="10001"/>
                  </a:ext>
                </a:extLst>
              </a:tr>
              <a:tr h="372424">
                <a:tc>
                  <a:txBody>
                    <a:bodyPr/>
                    <a:lstStyle/>
                    <a:p>
                      <a:pPr algn="l" fontAlgn="ctr"/>
                      <a:r>
                        <a:rPr lang="nl-NL" sz="1200" u="none" strike="noStrike" dirty="0">
                          <a:effectLst/>
                        </a:rPr>
                        <a:t>460 - Structural Steel &amp; Misc Metal</a:t>
                      </a:r>
                      <a:endParaRPr lang="nl-NL" sz="1200" b="0" i="0" u="none" strike="noStrike" dirty="0">
                        <a:solidFill>
                          <a:srgbClr val="000000"/>
                        </a:solidFill>
                        <a:effectLst/>
                        <a:latin typeface="Arial" panose="020B0604020202020204" pitchFamily="34" charset="0"/>
                      </a:endParaRPr>
                    </a:p>
                  </a:txBody>
                  <a:tcPr marL="9452" marR="9452" marT="9452" marB="0" anchor="ctr"/>
                </a:tc>
                <a:tc>
                  <a:txBody>
                    <a:bodyPr/>
                    <a:lstStyle/>
                    <a:p>
                      <a:pPr algn="l" fontAlgn="ctr"/>
                      <a:r>
                        <a:rPr lang="en-US" sz="1200" u="none" strike="noStrike" dirty="0">
                          <a:effectLst/>
                        </a:rPr>
                        <a:t>Bascule Bridge Rehab Components</a:t>
                      </a:r>
                      <a:endParaRPr lang="en-US" sz="1200" b="0" i="0" u="none" strike="noStrike" dirty="0">
                        <a:solidFill>
                          <a:srgbClr val="000000"/>
                        </a:solidFill>
                        <a:effectLst/>
                        <a:latin typeface="Arial" panose="020B0604020202020204" pitchFamily="34" charset="0"/>
                      </a:endParaRPr>
                    </a:p>
                  </a:txBody>
                  <a:tcPr marL="9452" marR="9452" marT="9452" marB="0" anchor="ctr"/>
                </a:tc>
                <a:tc>
                  <a:txBody>
                    <a:bodyPr/>
                    <a:lstStyle/>
                    <a:p>
                      <a:pPr algn="ctr" fontAlgn="ctr"/>
                      <a:r>
                        <a:rPr lang="en-US" sz="1200" u="none" strike="noStrike" dirty="0">
                          <a:effectLst/>
                        </a:rPr>
                        <a:t>± 0.50% of Project Budget</a:t>
                      </a:r>
                      <a:endParaRPr lang="en-US" sz="1200" b="0" i="0" u="none" strike="noStrike" dirty="0">
                        <a:solidFill>
                          <a:srgbClr val="000000"/>
                        </a:solidFill>
                        <a:effectLst/>
                        <a:latin typeface="Arial" panose="020B0604020202020204" pitchFamily="34" charset="0"/>
                      </a:endParaRPr>
                    </a:p>
                  </a:txBody>
                  <a:tcPr marL="9452" marR="9452" marT="9452" marB="0" anchor="ctr"/>
                </a:tc>
                <a:tc>
                  <a:txBody>
                    <a:bodyPr/>
                    <a:lstStyle/>
                    <a:p>
                      <a:pPr algn="ctr" fontAlgn="ctr"/>
                      <a:r>
                        <a:rPr lang="en-US" sz="1200" u="none" strike="noStrike" dirty="0">
                          <a:effectLst/>
                        </a:rPr>
                        <a:t>Per Project</a:t>
                      </a:r>
                      <a:endParaRPr lang="en-US" sz="1200" b="0" i="0" u="none" strike="noStrike" dirty="0">
                        <a:solidFill>
                          <a:srgbClr val="000000"/>
                        </a:solidFill>
                        <a:effectLst/>
                        <a:latin typeface="Arial" panose="020B0604020202020204" pitchFamily="34" charset="0"/>
                      </a:endParaRPr>
                    </a:p>
                  </a:txBody>
                  <a:tcPr marL="9452" marR="9452" marT="9452" marB="0" anchor="ctr"/>
                </a:tc>
                <a:tc>
                  <a:txBody>
                    <a:bodyPr/>
                    <a:lstStyle/>
                    <a:p>
                      <a:endParaRPr lang="en-US"/>
                    </a:p>
                  </a:txBody>
                  <a:tcPr marL="9452" marR="9452" marT="9452" marB="0" anchor="ctr"/>
                </a:tc>
                <a:extLst>
                  <a:ext uri="{0D108BD9-81ED-4DB2-BD59-A6C34878D82A}">
                    <a16:rowId xmlns:a16="http://schemas.microsoft.com/office/drawing/2014/main" val="10002"/>
                  </a:ext>
                </a:extLst>
              </a:tr>
              <a:tr h="281663">
                <a:tc>
                  <a:txBody>
                    <a:bodyPr/>
                    <a:lstStyle/>
                    <a:p>
                      <a:pPr algn="l" fontAlgn="ctr"/>
                      <a:r>
                        <a:rPr lang="nl-NL" sz="1200" u="none" strike="noStrike" dirty="0">
                          <a:effectLst/>
                        </a:rPr>
                        <a:t>460 - Structural Steel &amp; Misc Metal</a:t>
                      </a:r>
                      <a:endParaRPr lang="nl-NL" sz="1200" b="0" i="0" u="none" strike="noStrike" dirty="0">
                        <a:solidFill>
                          <a:srgbClr val="000000"/>
                        </a:solidFill>
                        <a:effectLst/>
                        <a:latin typeface="Arial" panose="020B0604020202020204" pitchFamily="34" charset="0"/>
                      </a:endParaRPr>
                    </a:p>
                  </a:txBody>
                  <a:tcPr marL="9452" marR="9452" marT="9452" marB="0" anchor="ctr"/>
                </a:tc>
                <a:tc>
                  <a:txBody>
                    <a:bodyPr/>
                    <a:lstStyle/>
                    <a:p>
                      <a:pPr algn="l" fontAlgn="ctr"/>
                      <a:r>
                        <a:rPr lang="en-US" sz="1200" u="none" strike="noStrike" dirty="0">
                          <a:effectLst/>
                        </a:rPr>
                        <a:t>Gantry</a:t>
                      </a:r>
                      <a:endParaRPr lang="en-US" sz="1200" b="0" i="0" u="none" strike="noStrike" dirty="0">
                        <a:solidFill>
                          <a:srgbClr val="000000"/>
                        </a:solidFill>
                        <a:effectLst/>
                        <a:latin typeface="Arial" panose="020B0604020202020204" pitchFamily="34" charset="0"/>
                      </a:endParaRPr>
                    </a:p>
                  </a:txBody>
                  <a:tcPr marL="9452" marR="9452" marT="9452" marB="0" anchor="ctr"/>
                </a:tc>
                <a:tc>
                  <a:txBody>
                    <a:bodyPr/>
                    <a:lstStyle/>
                    <a:p>
                      <a:pPr algn="ctr" fontAlgn="ctr"/>
                      <a:r>
                        <a:rPr lang="en-US" sz="1200" u="none" strike="noStrike" dirty="0">
                          <a:effectLst/>
                        </a:rPr>
                        <a:t>±  $28,000</a:t>
                      </a:r>
                      <a:endParaRPr lang="en-US" sz="1200" b="0" i="0" u="none" strike="noStrike" dirty="0">
                        <a:solidFill>
                          <a:srgbClr val="000000"/>
                        </a:solidFill>
                        <a:effectLst/>
                        <a:latin typeface="Arial" panose="020B0604020202020204" pitchFamily="34" charset="0"/>
                      </a:endParaRPr>
                    </a:p>
                  </a:txBody>
                  <a:tcPr marL="9452" marR="9452" marT="9452" marB="0" anchor="ctr"/>
                </a:tc>
                <a:tc>
                  <a:txBody>
                    <a:bodyPr/>
                    <a:lstStyle/>
                    <a:p>
                      <a:pPr algn="ctr" fontAlgn="ctr"/>
                      <a:r>
                        <a:rPr lang="en-US" sz="1200" u="none" strike="noStrike" dirty="0">
                          <a:effectLst/>
                        </a:rPr>
                        <a:t>Each</a:t>
                      </a:r>
                      <a:endParaRPr lang="en-US" sz="1200" b="0" i="0" u="none" strike="noStrike" dirty="0">
                        <a:solidFill>
                          <a:srgbClr val="000000"/>
                        </a:solidFill>
                        <a:effectLst/>
                        <a:latin typeface="Arial" panose="020B0604020202020204" pitchFamily="34" charset="0"/>
                      </a:endParaRPr>
                    </a:p>
                  </a:txBody>
                  <a:tcPr marL="9452" marR="9452" marT="9452" marB="0" anchor="ctr"/>
                </a:tc>
                <a:tc>
                  <a:txBody>
                    <a:bodyPr/>
                    <a:lstStyle/>
                    <a:p>
                      <a:endParaRPr lang="en-US"/>
                    </a:p>
                  </a:txBody>
                  <a:tcPr marL="9452" marR="9452" marT="9452" marB="0" anchor="ctr"/>
                </a:tc>
                <a:extLst>
                  <a:ext uri="{0D108BD9-81ED-4DB2-BD59-A6C34878D82A}">
                    <a16:rowId xmlns:a16="http://schemas.microsoft.com/office/drawing/2014/main" val="10003"/>
                  </a:ext>
                </a:extLst>
              </a:tr>
              <a:tr h="281663">
                <a:tc>
                  <a:txBody>
                    <a:bodyPr/>
                    <a:lstStyle/>
                    <a:p>
                      <a:pPr algn="l" fontAlgn="ctr"/>
                      <a:r>
                        <a:rPr lang="nl-NL" sz="1200" u="none" strike="noStrike">
                          <a:effectLst/>
                        </a:rPr>
                        <a:t>460 - Structural Steel &amp; Misc Metal</a:t>
                      </a:r>
                      <a:endParaRPr lang="nl-NL" sz="1200" b="0" i="0" u="none" strike="noStrike">
                        <a:solidFill>
                          <a:srgbClr val="000000"/>
                        </a:solidFill>
                        <a:effectLst/>
                        <a:latin typeface="Arial" panose="020B0604020202020204" pitchFamily="34" charset="0"/>
                      </a:endParaRPr>
                    </a:p>
                  </a:txBody>
                  <a:tcPr marL="9452" marR="9452" marT="9452" marB="0" anchor="ctr"/>
                </a:tc>
                <a:tc>
                  <a:txBody>
                    <a:bodyPr/>
                    <a:lstStyle/>
                    <a:p>
                      <a:pPr algn="l" fontAlgn="ctr"/>
                      <a:r>
                        <a:rPr lang="en-US" sz="1200" u="none" strike="noStrike" dirty="0">
                          <a:effectLst/>
                        </a:rPr>
                        <a:t>Pedestrian Bridge</a:t>
                      </a:r>
                      <a:endParaRPr lang="en-US" sz="1200" b="0" i="0" u="none" strike="noStrike" dirty="0">
                        <a:solidFill>
                          <a:srgbClr val="000000"/>
                        </a:solidFill>
                        <a:effectLst/>
                        <a:latin typeface="Arial" panose="020B0604020202020204" pitchFamily="34" charset="0"/>
                      </a:endParaRPr>
                    </a:p>
                  </a:txBody>
                  <a:tcPr marL="9452" marR="9452" marT="9452" marB="0" anchor="ctr"/>
                </a:tc>
                <a:tc>
                  <a:txBody>
                    <a:bodyPr/>
                    <a:lstStyle/>
                    <a:p>
                      <a:pPr algn="ctr" fontAlgn="ctr"/>
                      <a:r>
                        <a:rPr lang="en-US" sz="1200" u="none" strike="noStrike" dirty="0">
                          <a:effectLst/>
                        </a:rPr>
                        <a:t>± 1.50% of Project Budget</a:t>
                      </a:r>
                      <a:endParaRPr lang="en-US" sz="1200" b="0" i="0" u="none" strike="noStrike" dirty="0">
                        <a:solidFill>
                          <a:srgbClr val="000000"/>
                        </a:solidFill>
                        <a:effectLst/>
                        <a:latin typeface="Arial" panose="020B0604020202020204" pitchFamily="34" charset="0"/>
                      </a:endParaRPr>
                    </a:p>
                  </a:txBody>
                  <a:tcPr marL="9452" marR="9452" marT="9452" marB="0" anchor="ctr"/>
                </a:tc>
                <a:tc>
                  <a:txBody>
                    <a:bodyPr/>
                    <a:lstStyle/>
                    <a:p>
                      <a:pPr algn="ctr" fontAlgn="ctr"/>
                      <a:r>
                        <a:rPr lang="en-US" sz="1200" u="none" strike="noStrike" dirty="0">
                          <a:effectLst/>
                        </a:rPr>
                        <a:t>Per Project</a:t>
                      </a:r>
                      <a:endParaRPr lang="en-US" sz="1200" b="0" i="0" u="none" strike="noStrike" dirty="0">
                        <a:solidFill>
                          <a:srgbClr val="000000"/>
                        </a:solidFill>
                        <a:effectLst/>
                        <a:latin typeface="Arial" panose="020B0604020202020204" pitchFamily="34" charset="0"/>
                      </a:endParaRPr>
                    </a:p>
                  </a:txBody>
                  <a:tcPr marL="9452" marR="9452" marT="9452" marB="0" anchor="ctr"/>
                </a:tc>
                <a:tc>
                  <a:txBody>
                    <a:bodyPr/>
                    <a:lstStyle/>
                    <a:p>
                      <a:endParaRPr lang="en-US"/>
                    </a:p>
                  </a:txBody>
                  <a:tcPr marL="9452" marR="9452" marT="9452" marB="0" anchor="ctr"/>
                </a:tc>
                <a:extLst>
                  <a:ext uri="{0D108BD9-81ED-4DB2-BD59-A6C34878D82A}">
                    <a16:rowId xmlns:a16="http://schemas.microsoft.com/office/drawing/2014/main" val="10004"/>
                  </a:ext>
                </a:extLst>
              </a:tr>
              <a:tr h="281663">
                <a:tc>
                  <a:txBody>
                    <a:bodyPr/>
                    <a:lstStyle/>
                    <a:p>
                      <a:pPr algn="l" fontAlgn="ctr"/>
                      <a:r>
                        <a:rPr lang="nl-NL" sz="1200" u="none" strike="noStrike">
                          <a:effectLst/>
                        </a:rPr>
                        <a:t>460 - Structural Steel &amp; Misc Metal</a:t>
                      </a:r>
                      <a:endParaRPr lang="nl-NL" sz="1200" b="0" i="0" u="none" strike="noStrike">
                        <a:solidFill>
                          <a:srgbClr val="000000"/>
                        </a:solidFill>
                        <a:effectLst/>
                        <a:latin typeface="Arial" panose="020B0604020202020204" pitchFamily="34" charset="0"/>
                      </a:endParaRPr>
                    </a:p>
                  </a:txBody>
                  <a:tcPr marL="9452" marR="9452" marT="9452" marB="0" anchor="ctr"/>
                </a:tc>
                <a:tc>
                  <a:txBody>
                    <a:bodyPr/>
                    <a:lstStyle/>
                    <a:p>
                      <a:pPr algn="l" fontAlgn="ctr"/>
                      <a:r>
                        <a:rPr lang="en-US" sz="1200" u="none" strike="noStrike" dirty="0">
                          <a:effectLst/>
                        </a:rPr>
                        <a:t>Steel (New) Bridge Components</a:t>
                      </a:r>
                      <a:endParaRPr lang="en-US" sz="1200" b="0" i="0" u="none" strike="noStrike" dirty="0">
                        <a:solidFill>
                          <a:srgbClr val="000000"/>
                        </a:solidFill>
                        <a:effectLst/>
                        <a:latin typeface="Arial" panose="020B0604020202020204" pitchFamily="34" charset="0"/>
                      </a:endParaRPr>
                    </a:p>
                  </a:txBody>
                  <a:tcPr marL="9452" marR="9452" marT="9452" marB="0" anchor="ctr"/>
                </a:tc>
                <a:tc>
                  <a:txBody>
                    <a:bodyPr/>
                    <a:lstStyle/>
                    <a:p>
                      <a:pPr algn="ctr" fontAlgn="ctr"/>
                      <a:r>
                        <a:rPr lang="en-US" sz="1200" u="none" strike="noStrike" dirty="0">
                          <a:effectLst/>
                        </a:rPr>
                        <a:t>± 1.50% of Project Budget</a:t>
                      </a:r>
                      <a:endParaRPr lang="en-US" sz="1200" b="0" i="0" u="none" strike="noStrike" dirty="0">
                        <a:solidFill>
                          <a:srgbClr val="000000"/>
                        </a:solidFill>
                        <a:effectLst/>
                        <a:latin typeface="Arial" panose="020B0604020202020204" pitchFamily="34" charset="0"/>
                      </a:endParaRPr>
                    </a:p>
                  </a:txBody>
                  <a:tcPr marL="9452" marR="9452" marT="9452" marB="0" anchor="ctr"/>
                </a:tc>
                <a:tc>
                  <a:txBody>
                    <a:bodyPr/>
                    <a:lstStyle/>
                    <a:p>
                      <a:pPr algn="ctr" fontAlgn="ctr"/>
                      <a:r>
                        <a:rPr lang="en-US" sz="1200" u="none" strike="noStrike" dirty="0">
                          <a:effectLst/>
                        </a:rPr>
                        <a:t>Per Project</a:t>
                      </a:r>
                      <a:endParaRPr lang="en-US" sz="1200" b="0" i="0" u="none" strike="noStrike" dirty="0">
                        <a:solidFill>
                          <a:srgbClr val="000000"/>
                        </a:solidFill>
                        <a:effectLst/>
                        <a:latin typeface="Arial" panose="020B0604020202020204" pitchFamily="34" charset="0"/>
                      </a:endParaRPr>
                    </a:p>
                  </a:txBody>
                  <a:tcPr marL="9452" marR="9452" marT="9452" marB="0" anchor="ctr"/>
                </a:tc>
                <a:tc>
                  <a:txBody>
                    <a:bodyPr/>
                    <a:lstStyle/>
                    <a:p>
                      <a:endParaRPr lang="en-US"/>
                    </a:p>
                  </a:txBody>
                  <a:tcPr marL="9452" marR="9452" marT="9452" marB="0" anchor="ctr"/>
                </a:tc>
                <a:extLst>
                  <a:ext uri="{0D108BD9-81ED-4DB2-BD59-A6C34878D82A}">
                    <a16:rowId xmlns:a16="http://schemas.microsoft.com/office/drawing/2014/main" val="10005"/>
                  </a:ext>
                </a:extLst>
              </a:tr>
              <a:tr h="281663">
                <a:tc>
                  <a:txBody>
                    <a:bodyPr/>
                    <a:lstStyle/>
                    <a:p>
                      <a:pPr algn="l" fontAlgn="ctr"/>
                      <a:r>
                        <a:rPr lang="nl-NL" sz="1200" u="none" strike="noStrike">
                          <a:effectLst/>
                        </a:rPr>
                        <a:t>460 - Structural Steel &amp; Misc Metal</a:t>
                      </a:r>
                      <a:endParaRPr lang="nl-NL" sz="1200" b="0" i="0" u="none" strike="noStrike">
                        <a:solidFill>
                          <a:srgbClr val="000000"/>
                        </a:solidFill>
                        <a:effectLst/>
                        <a:latin typeface="Arial" panose="020B0604020202020204" pitchFamily="34" charset="0"/>
                      </a:endParaRPr>
                    </a:p>
                  </a:txBody>
                  <a:tcPr marL="9452" marR="9452" marT="9452" marB="0" anchor="ctr"/>
                </a:tc>
                <a:tc>
                  <a:txBody>
                    <a:bodyPr/>
                    <a:lstStyle/>
                    <a:p>
                      <a:pPr algn="l" fontAlgn="ctr"/>
                      <a:r>
                        <a:rPr lang="en-US" sz="1200" u="none" strike="noStrike" dirty="0">
                          <a:effectLst/>
                        </a:rPr>
                        <a:t>Steel Bridge Rehab Components</a:t>
                      </a:r>
                      <a:endParaRPr lang="en-US" sz="1200" b="0" i="0" u="none" strike="noStrike" dirty="0">
                        <a:solidFill>
                          <a:srgbClr val="000000"/>
                        </a:solidFill>
                        <a:effectLst/>
                        <a:latin typeface="Arial" panose="020B0604020202020204" pitchFamily="34" charset="0"/>
                      </a:endParaRPr>
                    </a:p>
                  </a:txBody>
                  <a:tcPr marL="9452" marR="9452" marT="9452" marB="0" anchor="ctr"/>
                </a:tc>
                <a:tc>
                  <a:txBody>
                    <a:bodyPr/>
                    <a:lstStyle/>
                    <a:p>
                      <a:pPr algn="ctr" fontAlgn="ctr"/>
                      <a:r>
                        <a:rPr lang="en-US" sz="1200" u="none" strike="noStrike" dirty="0">
                          <a:effectLst/>
                        </a:rPr>
                        <a:t>± 0.50% of Project Budget</a:t>
                      </a:r>
                      <a:endParaRPr lang="en-US" sz="1200" b="0" i="0" u="none" strike="noStrike" dirty="0">
                        <a:solidFill>
                          <a:srgbClr val="000000"/>
                        </a:solidFill>
                        <a:effectLst/>
                        <a:latin typeface="Arial" panose="020B0604020202020204" pitchFamily="34" charset="0"/>
                      </a:endParaRPr>
                    </a:p>
                  </a:txBody>
                  <a:tcPr marL="9452" marR="9452" marT="9452" marB="0" anchor="ctr"/>
                </a:tc>
                <a:tc>
                  <a:txBody>
                    <a:bodyPr/>
                    <a:lstStyle/>
                    <a:p>
                      <a:pPr algn="ctr" fontAlgn="ctr"/>
                      <a:r>
                        <a:rPr lang="en-US" sz="1200" u="none" strike="noStrike" dirty="0">
                          <a:effectLst/>
                        </a:rPr>
                        <a:t>Per Project</a:t>
                      </a:r>
                      <a:endParaRPr lang="en-US" sz="1200" b="0" i="0" u="none" strike="noStrike" dirty="0">
                        <a:solidFill>
                          <a:srgbClr val="000000"/>
                        </a:solidFill>
                        <a:effectLst/>
                        <a:latin typeface="Arial" panose="020B0604020202020204" pitchFamily="34" charset="0"/>
                      </a:endParaRPr>
                    </a:p>
                  </a:txBody>
                  <a:tcPr marL="9452" marR="9452" marT="9452" marB="0" anchor="ctr"/>
                </a:tc>
                <a:tc>
                  <a:txBody>
                    <a:bodyPr/>
                    <a:lstStyle/>
                    <a:p>
                      <a:endParaRPr lang="en-US"/>
                    </a:p>
                  </a:txBody>
                  <a:tcPr marL="9452" marR="9452" marT="9452" marB="0" anchor="ctr"/>
                </a:tc>
                <a:extLst>
                  <a:ext uri="{0D108BD9-81ED-4DB2-BD59-A6C34878D82A}">
                    <a16:rowId xmlns:a16="http://schemas.microsoft.com/office/drawing/2014/main" val="10006"/>
                  </a:ext>
                </a:extLst>
              </a:tr>
              <a:tr h="372424">
                <a:tc>
                  <a:txBody>
                    <a:bodyPr/>
                    <a:lstStyle/>
                    <a:p>
                      <a:pPr algn="l" fontAlgn="ctr"/>
                      <a:r>
                        <a:rPr lang="en-US" sz="1200" u="none" strike="noStrike">
                          <a:effectLst/>
                        </a:rPr>
                        <a:t>465 - Movable Bridges</a:t>
                      </a:r>
                      <a:endParaRPr lang="en-US" sz="1200" b="0" i="0" u="none" strike="noStrike">
                        <a:solidFill>
                          <a:srgbClr val="000000"/>
                        </a:solidFill>
                        <a:effectLst/>
                        <a:latin typeface="Arial" panose="020B0604020202020204" pitchFamily="34" charset="0"/>
                      </a:endParaRPr>
                    </a:p>
                  </a:txBody>
                  <a:tcPr marL="9452" marR="9452" marT="9452" marB="0" anchor="ctr"/>
                </a:tc>
                <a:tc>
                  <a:txBody>
                    <a:bodyPr/>
                    <a:lstStyle/>
                    <a:p>
                      <a:pPr algn="l" fontAlgn="ctr"/>
                      <a:r>
                        <a:rPr lang="en-US" sz="1200" u="none" strike="noStrike" dirty="0">
                          <a:effectLst/>
                        </a:rPr>
                        <a:t>Movable (New) Bridge Components</a:t>
                      </a:r>
                      <a:endParaRPr lang="en-US" sz="1200" b="0" i="0" u="none" strike="noStrike" dirty="0">
                        <a:solidFill>
                          <a:srgbClr val="000000"/>
                        </a:solidFill>
                        <a:effectLst/>
                        <a:latin typeface="Arial" panose="020B0604020202020204" pitchFamily="34" charset="0"/>
                      </a:endParaRPr>
                    </a:p>
                  </a:txBody>
                  <a:tcPr marL="9452" marR="9452" marT="9452" marB="0" anchor="ctr"/>
                </a:tc>
                <a:tc>
                  <a:txBody>
                    <a:bodyPr/>
                    <a:lstStyle/>
                    <a:p>
                      <a:pPr algn="ctr" fontAlgn="ctr"/>
                      <a:r>
                        <a:rPr lang="en-US" sz="1200" u="none" strike="noStrike" dirty="0">
                          <a:effectLst/>
                        </a:rPr>
                        <a:t>± 1.50% of Project Budget</a:t>
                      </a:r>
                      <a:endParaRPr lang="en-US" sz="1200" b="0" i="0" u="none" strike="noStrike" dirty="0">
                        <a:solidFill>
                          <a:srgbClr val="000000"/>
                        </a:solidFill>
                        <a:effectLst/>
                        <a:latin typeface="Arial" panose="020B0604020202020204" pitchFamily="34" charset="0"/>
                      </a:endParaRPr>
                    </a:p>
                  </a:txBody>
                  <a:tcPr marL="9452" marR="9452" marT="9452" marB="0" anchor="ctr"/>
                </a:tc>
                <a:tc>
                  <a:txBody>
                    <a:bodyPr/>
                    <a:lstStyle/>
                    <a:p>
                      <a:pPr algn="ctr" fontAlgn="ctr"/>
                      <a:r>
                        <a:rPr lang="en-US" sz="1200" u="none" strike="noStrike" dirty="0">
                          <a:effectLst/>
                        </a:rPr>
                        <a:t>Per Project</a:t>
                      </a:r>
                      <a:endParaRPr lang="en-US" sz="1200" b="0" i="0" u="none" strike="noStrike" dirty="0">
                        <a:solidFill>
                          <a:srgbClr val="000000"/>
                        </a:solidFill>
                        <a:effectLst/>
                        <a:latin typeface="Arial" panose="020B0604020202020204" pitchFamily="34" charset="0"/>
                      </a:endParaRPr>
                    </a:p>
                  </a:txBody>
                  <a:tcPr marL="9452" marR="9452" marT="9452" marB="0" anchor="ctr"/>
                </a:tc>
                <a:tc>
                  <a:txBody>
                    <a:bodyPr/>
                    <a:lstStyle/>
                    <a:p>
                      <a:endParaRPr lang="en-US"/>
                    </a:p>
                  </a:txBody>
                  <a:tcPr marL="9452" marR="9452" marT="9452" marB="0" anchor="ctr"/>
                </a:tc>
                <a:extLst>
                  <a:ext uri="{0D108BD9-81ED-4DB2-BD59-A6C34878D82A}">
                    <a16:rowId xmlns:a16="http://schemas.microsoft.com/office/drawing/2014/main" val="10007"/>
                  </a:ext>
                </a:extLst>
              </a:tr>
              <a:tr h="434832">
                <a:tc>
                  <a:txBody>
                    <a:bodyPr/>
                    <a:lstStyle/>
                    <a:p>
                      <a:pPr algn="l" fontAlgn="ctr"/>
                      <a:r>
                        <a:rPr lang="en-US" sz="1200" u="none" strike="noStrike">
                          <a:effectLst/>
                        </a:rPr>
                        <a:t>465 - Movable Bridges</a:t>
                      </a:r>
                      <a:endParaRPr lang="en-US" sz="1200" b="0" i="0" u="none" strike="noStrike">
                        <a:solidFill>
                          <a:srgbClr val="000000"/>
                        </a:solidFill>
                        <a:effectLst/>
                        <a:latin typeface="Arial" panose="020B0604020202020204" pitchFamily="34" charset="0"/>
                      </a:endParaRPr>
                    </a:p>
                  </a:txBody>
                  <a:tcPr marL="9452" marR="9452" marT="9452" marB="0" anchor="ctr"/>
                </a:tc>
                <a:tc>
                  <a:txBody>
                    <a:bodyPr/>
                    <a:lstStyle/>
                    <a:p>
                      <a:pPr algn="l" fontAlgn="ctr"/>
                      <a:r>
                        <a:rPr lang="en-US" sz="1200" u="none" strike="noStrike" dirty="0">
                          <a:effectLst/>
                        </a:rPr>
                        <a:t>Movable Bridge Rehab Components</a:t>
                      </a:r>
                      <a:endParaRPr lang="en-US" sz="1200" b="0" i="0" u="none" strike="noStrike" dirty="0">
                        <a:solidFill>
                          <a:srgbClr val="000000"/>
                        </a:solidFill>
                        <a:effectLst/>
                        <a:latin typeface="Arial" panose="020B0604020202020204" pitchFamily="34" charset="0"/>
                      </a:endParaRPr>
                    </a:p>
                  </a:txBody>
                  <a:tcPr marL="9452" marR="9452" marT="9452" marB="0" anchor="ctr"/>
                </a:tc>
                <a:tc>
                  <a:txBody>
                    <a:bodyPr/>
                    <a:lstStyle/>
                    <a:p>
                      <a:pPr algn="ctr" fontAlgn="ctr"/>
                      <a:r>
                        <a:rPr lang="en-US" sz="1200" u="none" strike="noStrike" dirty="0">
                          <a:effectLst/>
                        </a:rPr>
                        <a:t>± 0.50% of Project Budget</a:t>
                      </a:r>
                      <a:endParaRPr lang="en-US" sz="1200" b="0" i="0" u="none" strike="noStrike" dirty="0">
                        <a:solidFill>
                          <a:srgbClr val="000000"/>
                        </a:solidFill>
                        <a:effectLst/>
                        <a:latin typeface="Arial" panose="020B0604020202020204" pitchFamily="34" charset="0"/>
                      </a:endParaRPr>
                    </a:p>
                  </a:txBody>
                  <a:tcPr marL="9452" marR="9452" marT="9452" marB="0" anchor="ctr"/>
                </a:tc>
                <a:tc>
                  <a:txBody>
                    <a:bodyPr/>
                    <a:lstStyle/>
                    <a:p>
                      <a:pPr algn="ctr" fontAlgn="ctr"/>
                      <a:r>
                        <a:rPr lang="en-US" sz="1200" u="none" strike="noStrike" dirty="0">
                          <a:effectLst/>
                        </a:rPr>
                        <a:t>Per Project</a:t>
                      </a:r>
                      <a:endParaRPr lang="en-US" sz="1200" b="0" i="0" u="none" strike="noStrike" dirty="0">
                        <a:solidFill>
                          <a:srgbClr val="000000"/>
                        </a:solidFill>
                        <a:effectLst/>
                        <a:latin typeface="Arial" panose="020B0604020202020204" pitchFamily="34" charset="0"/>
                      </a:endParaRPr>
                    </a:p>
                  </a:txBody>
                  <a:tcPr marL="9452" marR="9452" marT="9452" marB="0" anchor="ctr"/>
                </a:tc>
                <a:tc>
                  <a:txBody>
                    <a:bodyPr/>
                    <a:lstStyle/>
                    <a:p>
                      <a:endParaRPr lang="en-US"/>
                    </a:p>
                  </a:txBody>
                  <a:tcPr marL="9452" marR="9452" marT="9452" marB="0" anchor="ctr"/>
                </a:tc>
                <a:extLst>
                  <a:ext uri="{0D108BD9-81ED-4DB2-BD59-A6C34878D82A}">
                    <a16:rowId xmlns:a16="http://schemas.microsoft.com/office/drawing/2014/main" val="10008"/>
                  </a:ext>
                </a:extLst>
              </a:tr>
              <a:tr h="281663">
                <a:tc>
                  <a:txBody>
                    <a:bodyPr/>
                    <a:lstStyle/>
                    <a:p>
                      <a:pPr algn="l" fontAlgn="ctr"/>
                      <a:r>
                        <a:rPr lang="en-US" sz="1200" u="none" strike="noStrike">
                          <a:effectLst/>
                        </a:rPr>
                        <a:t>700 - Highway Signing</a:t>
                      </a:r>
                      <a:endParaRPr lang="en-US" sz="1200" b="0" i="0" u="none" strike="noStrike">
                        <a:solidFill>
                          <a:srgbClr val="000000"/>
                        </a:solidFill>
                        <a:effectLst/>
                        <a:latin typeface="Arial" panose="020B0604020202020204" pitchFamily="34" charset="0"/>
                      </a:endParaRPr>
                    </a:p>
                  </a:txBody>
                  <a:tcPr marL="9452" marR="9452" marT="9452" marB="0" anchor="ctr"/>
                </a:tc>
                <a:tc>
                  <a:txBody>
                    <a:bodyPr/>
                    <a:lstStyle/>
                    <a:p>
                      <a:pPr algn="l" fontAlgn="ctr"/>
                      <a:r>
                        <a:rPr lang="en-US" sz="1200" u="none" strike="noStrike" dirty="0">
                          <a:effectLst/>
                        </a:rPr>
                        <a:t>Overhead Truss Cantilever</a:t>
                      </a:r>
                      <a:endParaRPr lang="en-US" sz="1200" b="0" i="0" u="none" strike="noStrike" dirty="0">
                        <a:solidFill>
                          <a:srgbClr val="000000"/>
                        </a:solidFill>
                        <a:effectLst/>
                        <a:latin typeface="Arial" panose="020B0604020202020204" pitchFamily="34" charset="0"/>
                      </a:endParaRPr>
                    </a:p>
                  </a:txBody>
                  <a:tcPr marL="9452" marR="9452" marT="9452" marB="0" anchor="ctr"/>
                </a:tc>
                <a:tc>
                  <a:txBody>
                    <a:bodyPr/>
                    <a:lstStyle/>
                    <a:p>
                      <a:pPr algn="ctr" fontAlgn="ctr"/>
                      <a:r>
                        <a:rPr lang="en-US" sz="1200" u="none" strike="noStrike" dirty="0">
                          <a:effectLst/>
                        </a:rPr>
                        <a:t>±  $18,000</a:t>
                      </a:r>
                      <a:endParaRPr lang="en-US" sz="1200" b="0" i="0" u="none" strike="noStrike" dirty="0">
                        <a:solidFill>
                          <a:srgbClr val="000000"/>
                        </a:solidFill>
                        <a:effectLst/>
                        <a:latin typeface="Arial" panose="020B0604020202020204" pitchFamily="34" charset="0"/>
                      </a:endParaRPr>
                    </a:p>
                  </a:txBody>
                  <a:tcPr marL="9452" marR="9452" marT="9452" marB="0" anchor="ctr"/>
                </a:tc>
                <a:tc>
                  <a:txBody>
                    <a:bodyPr/>
                    <a:lstStyle/>
                    <a:p>
                      <a:pPr algn="ctr" fontAlgn="ctr"/>
                      <a:r>
                        <a:rPr lang="en-US" sz="1200" u="none" strike="noStrike" dirty="0">
                          <a:effectLst/>
                        </a:rPr>
                        <a:t>Each</a:t>
                      </a:r>
                      <a:endParaRPr lang="en-US" sz="1200" b="0" i="0" u="none" strike="noStrike" dirty="0">
                        <a:solidFill>
                          <a:srgbClr val="000000"/>
                        </a:solidFill>
                        <a:effectLst/>
                        <a:latin typeface="Arial" panose="020B0604020202020204" pitchFamily="34" charset="0"/>
                      </a:endParaRPr>
                    </a:p>
                  </a:txBody>
                  <a:tcPr marL="9452" marR="9452" marT="9452" marB="0" anchor="ctr"/>
                </a:tc>
                <a:tc>
                  <a:txBody>
                    <a:bodyPr/>
                    <a:lstStyle/>
                    <a:p>
                      <a:endParaRPr lang="en-US"/>
                    </a:p>
                  </a:txBody>
                  <a:tcPr marL="9452" marR="9452" marT="9452" marB="0" anchor="ctr"/>
                </a:tc>
                <a:extLst>
                  <a:ext uri="{0D108BD9-81ED-4DB2-BD59-A6C34878D82A}">
                    <a16:rowId xmlns:a16="http://schemas.microsoft.com/office/drawing/2014/main" val="10009"/>
                  </a:ext>
                </a:extLst>
              </a:tr>
              <a:tr h="281663">
                <a:tc>
                  <a:txBody>
                    <a:bodyPr/>
                    <a:lstStyle/>
                    <a:p>
                      <a:pPr algn="l" fontAlgn="ctr"/>
                      <a:r>
                        <a:rPr lang="en-US" sz="1200" u="none" strike="noStrike">
                          <a:effectLst/>
                        </a:rPr>
                        <a:t>700 - Highway Signing</a:t>
                      </a:r>
                      <a:endParaRPr lang="en-US" sz="1200" b="0" i="0" u="none" strike="noStrike">
                        <a:solidFill>
                          <a:srgbClr val="000000"/>
                        </a:solidFill>
                        <a:effectLst/>
                        <a:latin typeface="Arial" panose="020B0604020202020204" pitchFamily="34" charset="0"/>
                      </a:endParaRPr>
                    </a:p>
                  </a:txBody>
                  <a:tcPr marL="9452" marR="9452" marT="9452" marB="0" anchor="ctr"/>
                </a:tc>
                <a:tc>
                  <a:txBody>
                    <a:bodyPr/>
                    <a:lstStyle/>
                    <a:p>
                      <a:pPr algn="l" fontAlgn="ctr"/>
                      <a:r>
                        <a:rPr lang="en-US" sz="1200" u="none" strike="noStrike" dirty="0">
                          <a:effectLst/>
                        </a:rPr>
                        <a:t>Overhead Truss </a:t>
                      </a:r>
                      <a:r>
                        <a:rPr lang="en-US" sz="1200" u="none" strike="noStrike" dirty="0" err="1">
                          <a:effectLst/>
                        </a:rPr>
                        <a:t>Monotube</a:t>
                      </a:r>
                      <a:endParaRPr lang="en-US" sz="1200" b="0" i="0" u="none" strike="noStrike" dirty="0">
                        <a:solidFill>
                          <a:srgbClr val="000000"/>
                        </a:solidFill>
                        <a:effectLst/>
                        <a:latin typeface="Arial" panose="020B0604020202020204" pitchFamily="34" charset="0"/>
                      </a:endParaRPr>
                    </a:p>
                  </a:txBody>
                  <a:tcPr marL="9452" marR="9452" marT="9452" marB="0" anchor="ctr"/>
                </a:tc>
                <a:tc>
                  <a:txBody>
                    <a:bodyPr/>
                    <a:lstStyle/>
                    <a:p>
                      <a:pPr algn="ctr" fontAlgn="ctr"/>
                      <a:r>
                        <a:rPr lang="en-US" sz="1200" u="none" strike="noStrike" dirty="0">
                          <a:effectLst/>
                        </a:rPr>
                        <a:t>±  $18,000</a:t>
                      </a:r>
                      <a:endParaRPr lang="en-US" sz="1200" b="0" i="0" u="none" strike="noStrike" dirty="0">
                        <a:solidFill>
                          <a:srgbClr val="000000"/>
                        </a:solidFill>
                        <a:effectLst/>
                        <a:latin typeface="Arial" panose="020B0604020202020204" pitchFamily="34" charset="0"/>
                      </a:endParaRPr>
                    </a:p>
                  </a:txBody>
                  <a:tcPr marL="9452" marR="9452" marT="9452" marB="0" anchor="ctr"/>
                </a:tc>
                <a:tc>
                  <a:txBody>
                    <a:bodyPr/>
                    <a:lstStyle/>
                    <a:p>
                      <a:pPr algn="ctr" fontAlgn="ctr"/>
                      <a:r>
                        <a:rPr lang="en-US" sz="1200" u="none" strike="noStrike" dirty="0">
                          <a:effectLst/>
                        </a:rPr>
                        <a:t>Each</a:t>
                      </a:r>
                      <a:endParaRPr lang="en-US" sz="1200" b="0" i="0" u="none" strike="noStrike" dirty="0">
                        <a:solidFill>
                          <a:srgbClr val="000000"/>
                        </a:solidFill>
                        <a:effectLst/>
                        <a:latin typeface="Arial" panose="020B0604020202020204" pitchFamily="34" charset="0"/>
                      </a:endParaRPr>
                    </a:p>
                  </a:txBody>
                  <a:tcPr marL="9452" marR="9452" marT="9452" marB="0" anchor="ctr"/>
                </a:tc>
                <a:tc>
                  <a:txBody>
                    <a:bodyPr/>
                    <a:lstStyle/>
                    <a:p>
                      <a:endParaRPr lang="en-US"/>
                    </a:p>
                  </a:txBody>
                  <a:tcPr marL="9452" marR="9452" marT="9452" marB="0" anchor="ctr"/>
                </a:tc>
                <a:extLst>
                  <a:ext uri="{0D108BD9-81ED-4DB2-BD59-A6C34878D82A}">
                    <a16:rowId xmlns:a16="http://schemas.microsoft.com/office/drawing/2014/main" val="10010"/>
                  </a:ext>
                </a:extLst>
              </a:tr>
              <a:tr h="281663">
                <a:tc>
                  <a:txBody>
                    <a:bodyPr/>
                    <a:lstStyle/>
                    <a:p>
                      <a:pPr algn="l" fontAlgn="ctr"/>
                      <a:r>
                        <a:rPr lang="en-US" sz="1200" u="none" strike="noStrike">
                          <a:effectLst/>
                        </a:rPr>
                        <a:t>700 - Highway Signing</a:t>
                      </a:r>
                      <a:endParaRPr lang="en-US" sz="1200" b="0" i="0" u="none" strike="noStrike">
                        <a:solidFill>
                          <a:srgbClr val="000000"/>
                        </a:solidFill>
                        <a:effectLst/>
                        <a:latin typeface="Arial" panose="020B0604020202020204" pitchFamily="34" charset="0"/>
                      </a:endParaRPr>
                    </a:p>
                  </a:txBody>
                  <a:tcPr marL="9452" marR="9452" marT="9452" marB="0" anchor="ctr"/>
                </a:tc>
                <a:tc>
                  <a:txBody>
                    <a:bodyPr/>
                    <a:lstStyle/>
                    <a:p>
                      <a:pPr algn="l" fontAlgn="ctr"/>
                      <a:r>
                        <a:rPr lang="en-US" sz="1200" u="none" strike="noStrike" dirty="0">
                          <a:effectLst/>
                        </a:rPr>
                        <a:t>Overhead Truss Span</a:t>
                      </a:r>
                      <a:endParaRPr lang="en-US" sz="1200" b="0" i="0" u="none" strike="noStrike" dirty="0">
                        <a:solidFill>
                          <a:srgbClr val="000000"/>
                        </a:solidFill>
                        <a:effectLst/>
                        <a:latin typeface="Arial" panose="020B0604020202020204" pitchFamily="34" charset="0"/>
                      </a:endParaRPr>
                    </a:p>
                  </a:txBody>
                  <a:tcPr marL="9452" marR="9452" marT="9452" marB="0" anchor="ctr"/>
                </a:tc>
                <a:tc>
                  <a:txBody>
                    <a:bodyPr/>
                    <a:lstStyle/>
                    <a:p>
                      <a:pPr algn="ctr" fontAlgn="ctr"/>
                      <a:r>
                        <a:rPr lang="en-US" sz="1200" u="none" strike="noStrike" dirty="0">
                          <a:effectLst/>
                        </a:rPr>
                        <a:t>±  $18,000</a:t>
                      </a:r>
                      <a:endParaRPr lang="en-US" sz="1200" b="0" i="0" u="none" strike="noStrike" dirty="0">
                        <a:solidFill>
                          <a:srgbClr val="000000"/>
                        </a:solidFill>
                        <a:effectLst/>
                        <a:latin typeface="Arial" panose="020B0604020202020204" pitchFamily="34" charset="0"/>
                      </a:endParaRPr>
                    </a:p>
                  </a:txBody>
                  <a:tcPr marL="9452" marR="9452" marT="9452" marB="0" anchor="ctr"/>
                </a:tc>
                <a:tc>
                  <a:txBody>
                    <a:bodyPr/>
                    <a:lstStyle/>
                    <a:p>
                      <a:pPr algn="ctr" fontAlgn="ctr"/>
                      <a:r>
                        <a:rPr lang="en-US" sz="1200" u="none" strike="noStrike" dirty="0">
                          <a:effectLst/>
                        </a:rPr>
                        <a:t>Each</a:t>
                      </a:r>
                      <a:endParaRPr lang="en-US" sz="1200" b="0" i="0" u="none" strike="noStrike" dirty="0">
                        <a:solidFill>
                          <a:srgbClr val="000000"/>
                        </a:solidFill>
                        <a:effectLst/>
                        <a:latin typeface="Arial" panose="020B0604020202020204" pitchFamily="34" charset="0"/>
                      </a:endParaRPr>
                    </a:p>
                  </a:txBody>
                  <a:tcPr marL="9452" marR="9452" marT="9452" marB="0" anchor="ctr"/>
                </a:tc>
                <a:tc>
                  <a:txBody>
                    <a:bodyPr/>
                    <a:lstStyle/>
                    <a:p>
                      <a:endParaRPr lang="en-US"/>
                    </a:p>
                  </a:txBody>
                  <a:tcPr marL="9452" marR="9452" marT="9452" marB="0" anchor="ctr"/>
                </a:tc>
                <a:extLst>
                  <a:ext uri="{0D108BD9-81ED-4DB2-BD59-A6C34878D82A}">
                    <a16:rowId xmlns:a16="http://schemas.microsoft.com/office/drawing/2014/main" val="10011"/>
                  </a:ext>
                </a:extLst>
              </a:tr>
              <a:tr h="281663">
                <a:tc>
                  <a:txBody>
                    <a:bodyPr/>
                    <a:lstStyle/>
                    <a:p>
                      <a:pPr algn="l" fontAlgn="ctr"/>
                      <a:r>
                        <a:rPr lang="en-US" sz="1200" u="none" strike="noStrike">
                          <a:effectLst/>
                        </a:rPr>
                        <a:t>700 - Highway Signing</a:t>
                      </a:r>
                      <a:endParaRPr lang="en-US" sz="1200" b="0" i="0" u="none" strike="noStrike">
                        <a:solidFill>
                          <a:srgbClr val="000000"/>
                        </a:solidFill>
                        <a:effectLst/>
                        <a:latin typeface="Arial" panose="020B0604020202020204" pitchFamily="34" charset="0"/>
                      </a:endParaRPr>
                    </a:p>
                  </a:txBody>
                  <a:tcPr marL="9452" marR="9452" marT="9452" marB="0" anchor="ctr"/>
                </a:tc>
                <a:tc>
                  <a:txBody>
                    <a:bodyPr/>
                    <a:lstStyle/>
                    <a:p>
                      <a:pPr algn="l" fontAlgn="ctr"/>
                      <a:r>
                        <a:rPr lang="en-US" sz="1200" u="none" strike="noStrike" dirty="0">
                          <a:effectLst/>
                        </a:rPr>
                        <a:t>Sign Panel Overhead Mount</a:t>
                      </a:r>
                      <a:endParaRPr lang="en-US" sz="1200" b="0" i="0" u="none" strike="noStrike" dirty="0">
                        <a:solidFill>
                          <a:srgbClr val="000000"/>
                        </a:solidFill>
                        <a:effectLst/>
                        <a:latin typeface="Arial" panose="020B0604020202020204" pitchFamily="34" charset="0"/>
                      </a:endParaRPr>
                    </a:p>
                  </a:txBody>
                  <a:tcPr marL="9452" marR="9452" marT="9452" marB="0" anchor="ctr"/>
                </a:tc>
                <a:tc>
                  <a:txBody>
                    <a:bodyPr/>
                    <a:lstStyle/>
                    <a:p>
                      <a:pPr algn="ctr" fontAlgn="ctr"/>
                      <a:r>
                        <a:rPr lang="en-US" sz="1200" u="none" strike="noStrike" dirty="0">
                          <a:effectLst/>
                        </a:rPr>
                        <a:t>±  $18,000</a:t>
                      </a:r>
                      <a:endParaRPr lang="en-US" sz="1200" b="0" i="0" u="none" strike="noStrike" dirty="0">
                        <a:solidFill>
                          <a:srgbClr val="000000"/>
                        </a:solidFill>
                        <a:effectLst/>
                        <a:latin typeface="Arial" panose="020B0604020202020204" pitchFamily="34" charset="0"/>
                      </a:endParaRPr>
                    </a:p>
                  </a:txBody>
                  <a:tcPr marL="9452" marR="9452" marT="9452" marB="0" anchor="ctr"/>
                </a:tc>
                <a:tc>
                  <a:txBody>
                    <a:bodyPr/>
                    <a:lstStyle/>
                    <a:p>
                      <a:pPr algn="ctr" fontAlgn="ctr"/>
                      <a:r>
                        <a:rPr lang="en-US" sz="1200" u="none" strike="noStrike" dirty="0">
                          <a:effectLst/>
                        </a:rPr>
                        <a:t>Each</a:t>
                      </a:r>
                      <a:endParaRPr lang="en-US" sz="1200" b="0" i="0" u="none" strike="noStrike" dirty="0">
                        <a:solidFill>
                          <a:srgbClr val="000000"/>
                        </a:solidFill>
                        <a:effectLst/>
                        <a:latin typeface="Arial" panose="020B0604020202020204" pitchFamily="34" charset="0"/>
                      </a:endParaRPr>
                    </a:p>
                  </a:txBody>
                  <a:tcPr marL="9452" marR="9452" marT="9452" marB="0" anchor="ctr"/>
                </a:tc>
                <a:tc>
                  <a:txBody>
                    <a:bodyPr/>
                    <a:lstStyle/>
                    <a:p>
                      <a:endParaRPr lang="en-US"/>
                    </a:p>
                  </a:txBody>
                  <a:tcPr marL="9452" marR="9452" marT="9452" marB="0" anchor="ctr"/>
                </a:tc>
                <a:extLst>
                  <a:ext uri="{0D108BD9-81ED-4DB2-BD59-A6C34878D82A}">
                    <a16:rowId xmlns:a16="http://schemas.microsoft.com/office/drawing/2014/main" val="10012"/>
                  </a:ext>
                </a:extLst>
              </a:tr>
              <a:tr h="281663">
                <a:tc>
                  <a:txBody>
                    <a:bodyPr/>
                    <a:lstStyle/>
                    <a:p>
                      <a:pPr algn="l" fontAlgn="ctr"/>
                      <a:r>
                        <a:rPr lang="en-US" sz="1200" u="none" strike="noStrike">
                          <a:effectLst/>
                        </a:rPr>
                        <a:t>781 - ITS System Components</a:t>
                      </a:r>
                      <a:endParaRPr lang="en-US" sz="1200" b="0" i="0" u="none" strike="noStrike">
                        <a:solidFill>
                          <a:srgbClr val="000000"/>
                        </a:solidFill>
                        <a:effectLst/>
                        <a:latin typeface="Arial" panose="020B0604020202020204" pitchFamily="34" charset="0"/>
                      </a:endParaRPr>
                    </a:p>
                  </a:txBody>
                  <a:tcPr marL="9452" marR="9452" marT="9452" marB="0" anchor="ctr"/>
                </a:tc>
                <a:tc>
                  <a:txBody>
                    <a:bodyPr/>
                    <a:lstStyle/>
                    <a:p>
                      <a:pPr algn="l" fontAlgn="ctr"/>
                      <a:r>
                        <a:rPr lang="en-US" sz="1200" u="none" strike="noStrike" dirty="0">
                          <a:effectLst/>
                        </a:rPr>
                        <a:t>Cantilevered Sign</a:t>
                      </a:r>
                      <a:endParaRPr lang="en-US" sz="1200" b="0" i="0" u="none" strike="noStrike" dirty="0">
                        <a:solidFill>
                          <a:srgbClr val="000000"/>
                        </a:solidFill>
                        <a:effectLst/>
                        <a:latin typeface="Arial" panose="020B0604020202020204" pitchFamily="34" charset="0"/>
                      </a:endParaRPr>
                    </a:p>
                  </a:txBody>
                  <a:tcPr marL="9452" marR="9452" marT="9452" marB="0" anchor="ctr"/>
                </a:tc>
                <a:tc>
                  <a:txBody>
                    <a:bodyPr/>
                    <a:lstStyle/>
                    <a:p>
                      <a:pPr algn="ctr" fontAlgn="ctr"/>
                      <a:r>
                        <a:rPr lang="en-US" sz="1200" u="none" strike="noStrike" dirty="0">
                          <a:effectLst/>
                        </a:rPr>
                        <a:t>±  $18,000</a:t>
                      </a:r>
                      <a:endParaRPr lang="en-US" sz="1200" b="0" i="0" u="none" strike="noStrike" dirty="0">
                        <a:solidFill>
                          <a:srgbClr val="000000"/>
                        </a:solidFill>
                        <a:effectLst/>
                        <a:latin typeface="Arial" panose="020B0604020202020204" pitchFamily="34" charset="0"/>
                      </a:endParaRPr>
                    </a:p>
                  </a:txBody>
                  <a:tcPr marL="9452" marR="9452" marT="9452" marB="0" anchor="ctr"/>
                </a:tc>
                <a:tc>
                  <a:txBody>
                    <a:bodyPr/>
                    <a:lstStyle/>
                    <a:p>
                      <a:pPr algn="ctr" fontAlgn="ctr"/>
                      <a:r>
                        <a:rPr lang="en-US" sz="1200" u="none" strike="noStrike" dirty="0">
                          <a:effectLst/>
                        </a:rPr>
                        <a:t>Each</a:t>
                      </a:r>
                      <a:endParaRPr lang="en-US" sz="1200" b="0" i="0" u="none" strike="noStrike" dirty="0">
                        <a:solidFill>
                          <a:srgbClr val="000000"/>
                        </a:solidFill>
                        <a:effectLst/>
                        <a:latin typeface="Arial" panose="020B0604020202020204" pitchFamily="34" charset="0"/>
                      </a:endParaRPr>
                    </a:p>
                  </a:txBody>
                  <a:tcPr marL="9452" marR="9452" marT="9452" marB="0" anchor="ctr"/>
                </a:tc>
                <a:tc>
                  <a:txBody>
                    <a:bodyPr/>
                    <a:lstStyle/>
                    <a:p>
                      <a:endParaRPr lang="en-US"/>
                    </a:p>
                  </a:txBody>
                  <a:tcPr marL="9452" marR="9452" marT="9452" marB="0" anchor="ctr"/>
                </a:tc>
                <a:extLst>
                  <a:ext uri="{0D108BD9-81ED-4DB2-BD59-A6C34878D82A}">
                    <a16:rowId xmlns:a16="http://schemas.microsoft.com/office/drawing/2014/main" val="10013"/>
                  </a:ext>
                </a:extLst>
              </a:tr>
              <a:tr h="402412">
                <a:tc gridSpan="5">
                  <a:txBody>
                    <a:bodyPr/>
                    <a:lstStyle/>
                    <a:p>
                      <a:pPr algn="ctr" fontAlgn="ctr"/>
                      <a:r>
                        <a:rPr lang="en-US" sz="1200" b="1" u="none" strike="noStrike" dirty="0">
                          <a:effectLst/>
                        </a:rPr>
                        <a:t>± dependent on the size of the structure, the number of fabricators used, and the total number of structures being fabricated per shop.</a:t>
                      </a:r>
                      <a:endParaRPr lang="en-US" sz="1200" b="1" i="0" u="none" strike="noStrike" dirty="0">
                        <a:solidFill>
                          <a:srgbClr val="000000"/>
                        </a:solidFill>
                        <a:effectLst/>
                        <a:latin typeface="Arial" panose="020B0604020202020204" pitchFamily="34" charset="0"/>
                      </a:endParaRPr>
                    </a:p>
                  </a:txBody>
                  <a:tcPr marL="9452" marR="9452" marT="9452"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4"/>
                  </a:ext>
                </a:extLst>
              </a:tr>
              <a:tr h="434832">
                <a:tc gridSpan="5">
                  <a:txBody>
                    <a:bodyPr/>
                    <a:lstStyle/>
                    <a:p>
                      <a:pPr algn="l" fontAlgn="ctr"/>
                      <a:r>
                        <a:rPr lang="en-US" sz="1200" b="1" u="none" strike="noStrike" dirty="0">
                          <a:effectLst/>
                        </a:rPr>
                        <a:t>Note: This is only to be used to gain ball-park information.  Actual costs will be different from any estimate derived using this spreadsheet.</a:t>
                      </a:r>
                      <a:endParaRPr lang="en-US" sz="1200" b="1" i="0" u="none" strike="noStrike" dirty="0">
                        <a:solidFill>
                          <a:srgbClr val="000000"/>
                        </a:solidFill>
                        <a:effectLst/>
                        <a:latin typeface="Arial" panose="020B0604020202020204" pitchFamily="34" charset="0"/>
                      </a:endParaRPr>
                    </a:p>
                  </a:txBody>
                  <a:tcPr marL="9452" marR="9452" marT="9452"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5"/>
                  </a:ext>
                </a:extLst>
              </a:tr>
            </a:tbl>
          </a:graphicData>
        </a:graphic>
      </p:graphicFrame>
    </p:spTree>
    <p:extLst>
      <p:ext uri="{BB962C8B-B14F-4D97-AF65-F5344CB8AC3E}">
        <p14:creationId xmlns:p14="http://schemas.microsoft.com/office/powerpoint/2010/main" val="3109594311"/>
      </p:ext>
    </p:extLst>
  </p:cSld>
  <p:clrMapOvr>
    <a:masterClrMapping/>
  </p:clrMapOvr>
  <p:transition spd="med">
    <p:fade thruBlk="1"/>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t>FY 2020-24 TWP Development</a:t>
            </a:r>
          </a:p>
        </p:txBody>
      </p:sp>
      <p:sp>
        <p:nvSpPr>
          <p:cNvPr id="3" name="Content Placeholder 2"/>
          <p:cNvSpPr>
            <a:spLocks noGrp="1"/>
          </p:cNvSpPr>
          <p:nvPr>
            <p:ph idx="1"/>
          </p:nvPr>
        </p:nvSpPr>
        <p:spPr>
          <a:xfrm>
            <a:off x="457200" y="1600200"/>
            <a:ext cx="8229600" cy="5081954"/>
          </a:xfrm>
        </p:spPr>
        <p:txBody>
          <a:bodyPr>
            <a:normAutofit/>
          </a:bodyPr>
          <a:lstStyle/>
          <a:p>
            <a:pPr>
              <a:buNone/>
            </a:pPr>
            <a:r>
              <a:rPr lang="en-US" sz="2400" b="1" u="sng" dirty="0"/>
              <a:t>MAY - JUNE 2018</a:t>
            </a:r>
          </a:p>
          <a:p>
            <a:r>
              <a:rPr lang="en-US" sz="2400" dirty="0"/>
              <a:t>All LRES &amp; right-of-way cost estimates due to Work Program</a:t>
            </a:r>
            <a:endParaRPr lang="en-US" sz="2400" b="1" u="sng" dirty="0"/>
          </a:p>
          <a:p>
            <a:r>
              <a:rPr lang="en-US" sz="2400" dirty="0"/>
              <a:t>Complete Work Program/Project Manager meetings</a:t>
            </a:r>
          </a:p>
          <a:p>
            <a:pPr marL="0" indent="0">
              <a:buNone/>
            </a:pPr>
            <a:endParaRPr lang="en-US" sz="2400" b="1" u="sng" dirty="0"/>
          </a:p>
          <a:p>
            <a:pPr>
              <a:buNone/>
            </a:pPr>
            <a:r>
              <a:rPr lang="en-US" sz="2400" b="1" u="sng" dirty="0"/>
              <a:t>JULY 2018</a:t>
            </a:r>
          </a:p>
          <a:p>
            <a:r>
              <a:rPr lang="en-US" sz="2400" dirty="0"/>
              <a:t>Secretary Adopts Work Program FY 2019 – 2023</a:t>
            </a:r>
          </a:p>
          <a:p>
            <a:r>
              <a:rPr lang="en-US" sz="2400" dirty="0"/>
              <a:t>TWP Opens on July 6 for TWP FY2020 – FY2024</a:t>
            </a:r>
          </a:p>
          <a:p>
            <a:endParaRPr lang="en-US" sz="2400" dirty="0"/>
          </a:p>
          <a:p>
            <a:pPr>
              <a:buNone/>
            </a:pPr>
            <a:r>
              <a:rPr lang="en-US" sz="2400" b="1" u="sng" dirty="0"/>
              <a:t>AUG 2018</a:t>
            </a:r>
          </a:p>
          <a:p>
            <a:r>
              <a:rPr lang="en-US" sz="2400" dirty="0"/>
              <a:t>Review of Draft Work Program Instructions</a:t>
            </a:r>
          </a:p>
          <a:p>
            <a:endParaRPr lang="en-US" sz="2400" dirty="0"/>
          </a:p>
          <a:p>
            <a:pPr marL="0" indent="0">
              <a:buNone/>
            </a:pPr>
            <a:endParaRPr lang="en-US" sz="2400" dirty="0"/>
          </a:p>
        </p:txBody>
      </p:sp>
    </p:spTree>
    <p:extLst>
      <p:ext uri="{BB962C8B-B14F-4D97-AF65-F5344CB8AC3E}">
        <p14:creationId xmlns:p14="http://schemas.microsoft.com/office/powerpoint/2010/main" val="3590373241"/>
      </p:ext>
    </p:extLst>
  </p:cSld>
  <p:clrMapOvr>
    <a:masterClrMapping/>
  </p:clrMapOvr>
  <p:transition spd="med">
    <p:fade thruBlk="1"/>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t>FY 2020-24 TWP Development</a:t>
            </a:r>
          </a:p>
        </p:txBody>
      </p:sp>
      <p:sp>
        <p:nvSpPr>
          <p:cNvPr id="4" name="Content Placeholder 3"/>
          <p:cNvSpPr>
            <a:spLocks noGrp="1"/>
          </p:cNvSpPr>
          <p:nvPr>
            <p:ph idx="1"/>
          </p:nvPr>
        </p:nvSpPr>
        <p:spPr>
          <a:xfrm>
            <a:off x="457200" y="1524000"/>
            <a:ext cx="8229600" cy="4530725"/>
          </a:xfrm>
        </p:spPr>
        <p:txBody>
          <a:bodyPr>
            <a:normAutofit/>
          </a:bodyPr>
          <a:lstStyle/>
          <a:p>
            <a:pPr>
              <a:buFont typeface="Arial" panose="020B0604020202020204" pitchFamily="34" charset="0"/>
              <a:buNone/>
              <a:defRPr/>
            </a:pPr>
            <a:r>
              <a:rPr lang="en-US" sz="2800" b="1" u="sng" dirty="0"/>
              <a:t>OCTOBER 2018</a:t>
            </a:r>
          </a:p>
          <a:p>
            <a:pPr>
              <a:defRPr/>
            </a:pPr>
            <a:r>
              <a:rPr lang="en-US" sz="2400" dirty="0"/>
              <a:t>MPO/TPO Priorities due to FDOT</a:t>
            </a:r>
          </a:p>
          <a:p>
            <a:pPr>
              <a:buFont typeface="Arial" panose="020B0604020202020204" pitchFamily="34" charset="0"/>
              <a:buNone/>
              <a:defRPr/>
            </a:pPr>
            <a:r>
              <a:rPr lang="en-US" sz="2800" b="1" u="sng" dirty="0"/>
              <a:t>NOVEMBER 2018</a:t>
            </a:r>
          </a:p>
          <a:p>
            <a:r>
              <a:rPr lang="en-US" sz="2400" dirty="0"/>
              <a:t>Technical Advisory Committee Hearings</a:t>
            </a:r>
          </a:p>
          <a:p>
            <a:pPr>
              <a:buNone/>
            </a:pPr>
            <a:r>
              <a:rPr lang="en-US" sz="2800" b="1" u="sng" dirty="0"/>
              <a:t>DECEMBER 2018</a:t>
            </a:r>
          </a:p>
          <a:p>
            <a:r>
              <a:rPr lang="en-US" sz="2400" dirty="0"/>
              <a:t>Public Hearings</a:t>
            </a:r>
          </a:p>
          <a:p>
            <a:r>
              <a:rPr lang="en-US" sz="2400" dirty="0"/>
              <a:t>MPO/TPO Board  Meetings</a:t>
            </a:r>
          </a:p>
          <a:p>
            <a:pPr>
              <a:buNone/>
            </a:pPr>
            <a:r>
              <a:rPr lang="en-US" sz="2800" b="1" u="sng" dirty="0"/>
              <a:t>January 2019</a:t>
            </a:r>
          </a:p>
          <a:p>
            <a:r>
              <a:rPr lang="en-US" sz="2400" dirty="0"/>
              <a:t>TWP closes on January 3, 2019 </a:t>
            </a:r>
          </a:p>
          <a:p>
            <a:pPr marL="0" indent="0">
              <a:buNone/>
            </a:pPr>
            <a:endParaRPr lang="en-US" sz="2400" b="1" u="sng" dirty="0"/>
          </a:p>
          <a:p>
            <a:pPr>
              <a:buFont typeface="Arial" panose="020B0604020202020204" pitchFamily="34" charset="0"/>
              <a:buChar char="•"/>
              <a:defRPr/>
            </a:pPr>
            <a:endParaRPr lang="en-US" sz="2600" dirty="0">
              <a:highlight>
                <a:srgbClr val="FFFF00"/>
              </a:highlight>
            </a:endParaRPr>
          </a:p>
          <a:p>
            <a:endParaRPr lang="en-US" dirty="0"/>
          </a:p>
        </p:txBody>
      </p:sp>
    </p:spTree>
    <p:extLst>
      <p:ext uri="{BB962C8B-B14F-4D97-AF65-F5344CB8AC3E}">
        <p14:creationId xmlns:p14="http://schemas.microsoft.com/office/powerpoint/2010/main" val="1950187473"/>
      </p:ext>
    </p:extLst>
  </p:cSld>
  <p:clrMapOvr>
    <a:masterClrMapping/>
  </p:clrMapOvr>
  <p:transition spd="med">
    <p:fade thruBlk="1"/>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8750"/>
            <a:ext cx="8229600" cy="755650"/>
          </a:xfrm>
        </p:spPr>
        <p:txBody>
          <a:bodyPr>
            <a:normAutofit/>
          </a:bodyPr>
          <a:lstStyle/>
          <a:p>
            <a:r>
              <a:rPr lang="en-US" sz="4000" b="1" dirty="0"/>
              <a:t>Project Sequencing</a:t>
            </a:r>
          </a:p>
        </p:txBody>
      </p:sp>
      <p:sp>
        <p:nvSpPr>
          <p:cNvPr id="3" name="Content Placeholder 2"/>
          <p:cNvSpPr>
            <a:spLocks noGrp="1"/>
          </p:cNvSpPr>
          <p:nvPr>
            <p:ph idx="1"/>
          </p:nvPr>
        </p:nvSpPr>
        <p:spPr>
          <a:xfrm>
            <a:off x="457200" y="990601"/>
            <a:ext cx="8229600" cy="5486400"/>
          </a:xfrm>
        </p:spPr>
        <p:txBody>
          <a:bodyPr>
            <a:noAutofit/>
          </a:bodyPr>
          <a:lstStyle/>
          <a:p>
            <a:pPr>
              <a:defRPr/>
            </a:pPr>
            <a:r>
              <a:rPr lang="en-US" sz="2400" b="1" dirty="0"/>
              <a:t>Various Work Types Need to be separated in the LRE</a:t>
            </a:r>
          </a:p>
          <a:p>
            <a:pPr>
              <a:buNone/>
              <a:defRPr/>
            </a:pPr>
            <a:r>
              <a:rPr lang="en-US" sz="2400" b="1" dirty="0"/>
              <a:t>	</a:t>
            </a:r>
            <a:r>
              <a:rPr lang="en-US" sz="2400" dirty="0"/>
              <a:t>Requires separation and entry of pay items by sequence when more than one work type exists for:</a:t>
            </a:r>
          </a:p>
          <a:p>
            <a:pPr>
              <a:buFont typeface="Arial" pitchFamily="34" charset="0"/>
              <a:buChar char="•"/>
              <a:defRPr/>
            </a:pPr>
            <a:endParaRPr lang="en-US" sz="1400" dirty="0"/>
          </a:p>
          <a:p>
            <a:pPr>
              <a:buNone/>
              <a:defRPr/>
            </a:pPr>
            <a:r>
              <a:rPr lang="en-US" sz="1400" dirty="0"/>
              <a:t>		</a:t>
            </a:r>
            <a:r>
              <a:rPr lang="en-US" sz="2000" b="1" u="sng" dirty="0"/>
              <a:t>WORK TYPE				PROGRAM NO.</a:t>
            </a:r>
          </a:p>
          <a:p>
            <a:pPr lvl="2">
              <a:buNone/>
            </a:pPr>
            <a:r>
              <a:rPr lang="en-US" sz="2000" dirty="0"/>
              <a:t>Roadway 					02</a:t>
            </a:r>
          </a:p>
          <a:p>
            <a:pPr lvl="2">
              <a:buNone/>
            </a:pPr>
            <a:r>
              <a:rPr lang="en-US" sz="2000" dirty="0"/>
              <a:t>Bridge Replacement 				03</a:t>
            </a:r>
          </a:p>
          <a:p>
            <a:pPr lvl="2">
              <a:buNone/>
            </a:pPr>
            <a:r>
              <a:rPr lang="en-US" sz="2000" dirty="0"/>
              <a:t>Bridge Rehabilitation 				04</a:t>
            </a:r>
          </a:p>
          <a:p>
            <a:pPr lvl="2">
              <a:buNone/>
            </a:pPr>
            <a:r>
              <a:rPr lang="en-US" sz="2000" dirty="0"/>
              <a:t>Resurfacing 					05</a:t>
            </a:r>
          </a:p>
          <a:p>
            <a:pPr lvl="2">
              <a:buNone/>
            </a:pPr>
            <a:r>
              <a:rPr lang="en-US" sz="2000" dirty="0"/>
              <a:t>Safety 						06</a:t>
            </a:r>
          </a:p>
          <a:p>
            <a:pPr lvl="2">
              <a:buNone/>
            </a:pPr>
            <a:r>
              <a:rPr lang="en-US" sz="2000" dirty="0"/>
              <a:t>Traffic Operations				07</a:t>
            </a:r>
          </a:p>
          <a:p>
            <a:pPr marL="914400" lvl="2" indent="0">
              <a:buNone/>
            </a:pPr>
            <a:r>
              <a:rPr lang="en-US" sz="2000" dirty="0"/>
              <a:t>Retrofit Lighting					SL</a:t>
            </a:r>
          </a:p>
          <a:p>
            <a:pPr>
              <a:defRPr/>
            </a:pPr>
            <a:r>
              <a:rPr lang="en-US" sz="2400" b="1" dirty="0"/>
              <a:t>Separate pay items that are funded with </a:t>
            </a:r>
            <a:r>
              <a:rPr lang="en-US" sz="2400" b="1" u="sng" dirty="0"/>
              <a:t>Local Funds</a:t>
            </a:r>
          </a:p>
          <a:p>
            <a:pPr>
              <a:buNone/>
              <a:defRPr/>
            </a:pPr>
            <a:endParaRPr lang="en-US" sz="2400" dirty="0"/>
          </a:p>
          <a:p>
            <a:pPr lvl="1">
              <a:buNone/>
              <a:defRPr/>
            </a:pPr>
            <a:endParaRPr lang="en-US" sz="2000" dirty="0"/>
          </a:p>
          <a:p>
            <a:pPr>
              <a:buNone/>
            </a:pPr>
            <a:endParaRPr lang="en-US" sz="2400" dirty="0"/>
          </a:p>
        </p:txBody>
      </p:sp>
    </p:spTree>
    <p:extLst>
      <p:ext uri="{BB962C8B-B14F-4D97-AF65-F5344CB8AC3E}">
        <p14:creationId xmlns:p14="http://schemas.microsoft.com/office/powerpoint/2010/main" val="2592731028"/>
      </p:ext>
    </p:extLst>
  </p:cSld>
  <p:clrMapOvr>
    <a:masterClrMapping/>
  </p:clrMapOvr>
  <p:transition spd="med">
    <p:fade thruBlk="1"/>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457200" y="274638"/>
            <a:ext cx="8229600" cy="715962"/>
          </a:xfrm>
        </p:spPr>
        <p:txBody>
          <a:bodyPr>
            <a:normAutofit/>
          </a:bodyPr>
          <a:lstStyle/>
          <a:p>
            <a:r>
              <a:rPr lang="en-US" sz="4000" b="1" dirty="0"/>
              <a:t>Project Sequencing Example</a:t>
            </a:r>
          </a:p>
        </p:txBody>
      </p:sp>
      <p:sp>
        <p:nvSpPr>
          <p:cNvPr id="6" name="TextBox 5"/>
          <p:cNvSpPr txBox="1"/>
          <p:nvPr/>
        </p:nvSpPr>
        <p:spPr>
          <a:xfrm>
            <a:off x="1476375" y="2773918"/>
            <a:ext cx="1047750" cy="369332"/>
          </a:xfrm>
          <a:prstGeom prst="rect">
            <a:avLst/>
          </a:prstGeom>
          <a:solidFill>
            <a:schemeClr val="bg1"/>
          </a:solidFill>
        </p:spPr>
        <p:txBody>
          <a:bodyPr wrap="square" rtlCol="0">
            <a:spAutoFit/>
          </a:bodyPr>
          <a:lstStyle/>
          <a:p>
            <a:endParaRPr lang="en-US" dirty="0"/>
          </a:p>
        </p:txBody>
      </p:sp>
      <p:sp>
        <p:nvSpPr>
          <p:cNvPr id="5" name="TextBox 4"/>
          <p:cNvSpPr txBox="1"/>
          <p:nvPr/>
        </p:nvSpPr>
        <p:spPr>
          <a:xfrm>
            <a:off x="457200" y="5671117"/>
            <a:ext cx="8342856" cy="523220"/>
          </a:xfrm>
          <a:prstGeom prst="rect">
            <a:avLst/>
          </a:prstGeom>
          <a:solidFill>
            <a:schemeClr val="tx1"/>
          </a:solidFill>
          <a:ln>
            <a:noFill/>
          </a:ln>
        </p:spPr>
        <p:txBody>
          <a:bodyPr wrap="square" rtlCol="0">
            <a:spAutoFit/>
          </a:bodyPr>
          <a:lstStyle/>
          <a:p>
            <a:r>
              <a:rPr lang="en-US" sz="1400" dirty="0">
                <a:solidFill>
                  <a:schemeClr val="bg1"/>
                </a:solidFill>
              </a:rPr>
              <a:t>Under the Description field: if the LRE contains more than one work type, each work type must be defined and separated under a different sequence.</a:t>
            </a:r>
          </a:p>
        </p:txBody>
      </p:sp>
      <p:pic>
        <p:nvPicPr>
          <p:cNvPr id="3" name="Picture 2"/>
          <p:cNvPicPr>
            <a:picLocks noChangeAspect="1"/>
          </p:cNvPicPr>
          <p:nvPr/>
        </p:nvPicPr>
        <p:blipFill>
          <a:blip r:embed="rId2"/>
          <a:stretch>
            <a:fillRect/>
          </a:stretch>
        </p:blipFill>
        <p:spPr>
          <a:xfrm>
            <a:off x="457200" y="1352809"/>
            <a:ext cx="8342857" cy="4152381"/>
          </a:xfrm>
          <a:prstGeom prst="rect">
            <a:avLst/>
          </a:prstGeom>
        </p:spPr>
      </p:pic>
    </p:spTree>
    <p:extLst>
      <p:ext uri="{BB962C8B-B14F-4D97-AF65-F5344CB8AC3E}">
        <p14:creationId xmlns:p14="http://schemas.microsoft.com/office/powerpoint/2010/main" val="1202842216"/>
      </p:ext>
    </p:extLst>
  </p:cSld>
  <p:clrMapOvr>
    <a:masterClrMapping/>
  </p:clrMapOvr>
  <p:transition spd="med">
    <p:fade thruBlk="1"/>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457200" y="274638"/>
            <a:ext cx="8229600" cy="640373"/>
          </a:xfrm>
        </p:spPr>
        <p:txBody>
          <a:bodyPr>
            <a:normAutofit fontScale="90000"/>
          </a:bodyPr>
          <a:lstStyle/>
          <a:p>
            <a:r>
              <a:rPr lang="en-US" sz="4000" b="1" dirty="0"/>
              <a:t>Project Sequencing Example</a:t>
            </a:r>
          </a:p>
        </p:txBody>
      </p:sp>
      <p:sp>
        <p:nvSpPr>
          <p:cNvPr id="6" name="TextBox 5"/>
          <p:cNvSpPr txBox="1"/>
          <p:nvPr/>
        </p:nvSpPr>
        <p:spPr>
          <a:xfrm>
            <a:off x="1476375" y="2773918"/>
            <a:ext cx="1047750" cy="369332"/>
          </a:xfrm>
          <a:prstGeom prst="rect">
            <a:avLst/>
          </a:prstGeom>
          <a:solidFill>
            <a:schemeClr val="bg1"/>
          </a:solidFill>
        </p:spPr>
        <p:txBody>
          <a:bodyPr wrap="square" rtlCol="0">
            <a:spAutoFit/>
          </a:bodyPr>
          <a:lstStyle/>
          <a:p>
            <a:endParaRPr lang="en-US" dirty="0"/>
          </a:p>
        </p:txBody>
      </p:sp>
      <p:pic>
        <p:nvPicPr>
          <p:cNvPr id="12" name="Picture 11"/>
          <p:cNvPicPr>
            <a:picLocks noChangeAspect="1"/>
          </p:cNvPicPr>
          <p:nvPr/>
        </p:nvPicPr>
        <p:blipFill>
          <a:blip r:embed="rId2"/>
          <a:stretch>
            <a:fillRect/>
          </a:stretch>
        </p:blipFill>
        <p:spPr>
          <a:xfrm>
            <a:off x="410095" y="2785464"/>
            <a:ext cx="8347617" cy="1095238"/>
          </a:xfrm>
          <a:prstGeom prst="rect">
            <a:avLst/>
          </a:prstGeom>
        </p:spPr>
      </p:pic>
      <p:pic>
        <p:nvPicPr>
          <p:cNvPr id="14" name="Picture 13"/>
          <p:cNvPicPr>
            <a:picLocks noChangeAspect="1"/>
          </p:cNvPicPr>
          <p:nvPr/>
        </p:nvPicPr>
        <p:blipFill>
          <a:blip r:embed="rId3"/>
          <a:stretch>
            <a:fillRect/>
          </a:stretch>
        </p:blipFill>
        <p:spPr>
          <a:xfrm>
            <a:off x="414855" y="953150"/>
            <a:ext cx="8342857" cy="1619048"/>
          </a:xfrm>
          <a:prstGeom prst="rect">
            <a:avLst/>
          </a:prstGeom>
        </p:spPr>
      </p:pic>
      <p:pic>
        <p:nvPicPr>
          <p:cNvPr id="15" name="Picture 14"/>
          <p:cNvPicPr>
            <a:picLocks noChangeAspect="1"/>
          </p:cNvPicPr>
          <p:nvPr/>
        </p:nvPicPr>
        <p:blipFill>
          <a:blip r:embed="rId4"/>
          <a:stretch>
            <a:fillRect/>
          </a:stretch>
        </p:blipFill>
        <p:spPr>
          <a:xfrm>
            <a:off x="414855" y="4128802"/>
            <a:ext cx="8342857" cy="1419048"/>
          </a:xfrm>
          <a:prstGeom prst="rect">
            <a:avLst/>
          </a:prstGeom>
        </p:spPr>
      </p:pic>
      <p:sp>
        <p:nvSpPr>
          <p:cNvPr id="5" name="TextBox 4"/>
          <p:cNvSpPr txBox="1"/>
          <p:nvPr/>
        </p:nvSpPr>
        <p:spPr>
          <a:xfrm>
            <a:off x="410094" y="5787240"/>
            <a:ext cx="8347618" cy="523220"/>
          </a:xfrm>
          <a:prstGeom prst="rect">
            <a:avLst/>
          </a:prstGeom>
          <a:solidFill>
            <a:schemeClr val="tx1"/>
          </a:solidFill>
          <a:ln>
            <a:noFill/>
          </a:ln>
        </p:spPr>
        <p:txBody>
          <a:bodyPr wrap="square" rtlCol="0">
            <a:spAutoFit/>
          </a:bodyPr>
          <a:lstStyle/>
          <a:p>
            <a:r>
              <a:rPr lang="en-US" sz="1400" dirty="0">
                <a:solidFill>
                  <a:schemeClr val="bg1"/>
                </a:solidFill>
              </a:rPr>
              <a:t>Under the Sequence Description field: define the work type and indicate whether LFA, special fund source, etc.</a:t>
            </a:r>
          </a:p>
        </p:txBody>
      </p:sp>
    </p:spTree>
    <p:extLst>
      <p:ext uri="{BB962C8B-B14F-4D97-AF65-F5344CB8AC3E}">
        <p14:creationId xmlns:p14="http://schemas.microsoft.com/office/powerpoint/2010/main" val="3801521297"/>
      </p:ext>
    </p:extLst>
  </p:cSld>
  <p:clrMapOvr>
    <a:masterClrMapping/>
  </p:clrMapOvr>
  <p:transition spd="med">
    <p:fade thruBlk="1"/>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8750"/>
            <a:ext cx="8229600" cy="755650"/>
          </a:xfrm>
        </p:spPr>
        <p:txBody>
          <a:bodyPr>
            <a:normAutofit/>
          </a:bodyPr>
          <a:lstStyle/>
          <a:p>
            <a:r>
              <a:rPr lang="en-US" sz="4000" b="1" dirty="0"/>
              <a:t>Project Sequencing Example</a:t>
            </a:r>
          </a:p>
        </p:txBody>
      </p:sp>
      <p:pic>
        <p:nvPicPr>
          <p:cNvPr id="8" name="Picture 7"/>
          <p:cNvPicPr>
            <a:picLocks noChangeAspect="1"/>
          </p:cNvPicPr>
          <p:nvPr/>
        </p:nvPicPr>
        <p:blipFill>
          <a:blip r:embed="rId2"/>
          <a:stretch>
            <a:fillRect/>
          </a:stretch>
        </p:blipFill>
        <p:spPr>
          <a:xfrm>
            <a:off x="93156" y="2142530"/>
            <a:ext cx="8957687" cy="4443282"/>
          </a:xfrm>
          <a:prstGeom prst="rect">
            <a:avLst/>
          </a:prstGeom>
        </p:spPr>
      </p:pic>
      <p:sp>
        <p:nvSpPr>
          <p:cNvPr id="6" name="Rectangle 5"/>
          <p:cNvSpPr/>
          <p:nvPr/>
        </p:nvSpPr>
        <p:spPr>
          <a:xfrm>
            <a:off x="2438400" y="1066800"/>
            <a:ext cx="3407039" cy="923330"/>
          </a:xfrm>
          <a:prstGeom prst="rect">
            <a:avLst/>
          </a:prstGeom>
          <a:solidFill>
            <a:schemeClr val="bg1"/>
          </a:solidFill>
          <a:ln w="3175">
            <a:solidFill>
              <a:schemeClr val="tx1"/>
            </a:solidFill>
          </a:ln>
        </p:spPr>
        <p:txBody>
          <a:bodyPr wrap="square">
            <a:spAutoFit/>
          </a:bodyPr>
          <a:lstStyle/>
          <a:p>
            <a:pPr lvl="1">
              <a:defRPr/>
            </a:pPr>
            <a:r>
              <a:rPr lang="en-US" dirty="0">
                <a:solidFill>
                  <a:srgbClr val="0070C0"/>
                </a:solidFill>
              </a:rPr>
              <a:t>Sequence 01: Resurfacing </a:t>
            </a:r>
            <a:r>
              <a:rPr lang="en-US" dirty="0">
                <a:solidFill>
                  <a:srgbClr val="00B0F0"/>
                </a:solidFill>
              </a:rPr>
              <a:t>	</a:t>
            </a:r>
          </a:p>
          <a:p>
            <a:pPr lvl="1">
              <a:defRPr/>
            </a:pPr>
            <a:r>
              <a:rPr lang="en-US" dirty="0">
                <a:solidFill>
                  <a:srgbClr val="00B050"/>
                </a:solidFill>
              </a:rPr>
              <a:t>Sequence 02: TAP</a:t>
            </a:r>
          </a:p>
          <a:p>
            <a:pPr lvl="1">
              <a:defRPr/>
            </a:pPr>
            <a:r>
              <a:rPr lang="en-US" dirty="0">
                <a:solidFill>
                  <a:srgbClr val="FF0000"/>
                </a:solidFill>
              </a:rPr>
              <a:t>Sequence 03: Local Funds</a:t>
            </a:r>
          </a:p>
        </p:txBody>
      </p:sp>
    </p:spTree>
    <p:extLst>
      <p:ext uri="{BB962C8B-B14F-4D97-AF65-F5344CB8AC3E}">
        <p14:creationId xmlns:p14="http://schemas.microsoft.com/office/powerpoint/2010/main" val="2971910616"/>
      </p:ext>
    </p:extLst>
  </p:cSld>
  <p:clrMapOvr>
    <a:masterClrMapping/>
  </p:clrMapOvr>
  <p:transition spd="med">
    <p:fade thruBlk="1"/>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8750"/>
            <a:ext cx="8229600" cy="831850"/>
          </a:xfrm>
        </p:spPr>
        <p:txBody>
          <a:bodyPr>
            <a:normAutofit/>
          </a:bodyPr>
          <a:lstStyle/>
          <a:p>
            <a:r>
              <a:rPr lang="en-US" sz="4000" b="1" dirty="0"/>
              <a:t>Project Sequencing Example</a:t>
            </a:r>
          </a:p>
        </p:txBody>
      </p:sp>
      <p:sp>
        <p:nvSpPr>
          <p:cNvPr id="6" name="Rectangle 5"/>
          <p:cNvSpPr/>
          <p:nvPr/>
        </p:nvSpPr>
        <p:spPr>
          <a:xfrm>
            <a:off x="2590800" y="1258689"/>
            <a:ext cx="3407039" cy="923330"/>
          </a:xfrm>
          <a:prstGeom prst="rect">
            <a:avLst/>
          </a:prstGeom>
          <a:solidFill>
            <a:schemeClr val="bg1"/>
          </a:solidFill>
          <a:ln w="3175">
            <a:solidFill>
              <a:schemeClr val="tx1"/>
            </a:solidFill>
          </a:ln>
        </p:spPr>
        <p:txBody>
          <a:bodyPr wrap="square">
            <a:spAutoFit/>
          </a:bodyPr>
          <a:lstStyle/>
          <a:p>
            <a:pPr lvl="1">
              <a:defRPr/>
            </a:pPr>
            <a:r>
              <a:rPr lang="en-US" dirty="0">
                <a:solidFill>
                  <a:srgbClr val="0070C0"/>
                </a:solidFill>
              </a:rPr>
              <a:t>Sequence 01: Resurfacing </a:t>
            </a:r>
            <a:r>
              <a:rPr lang="en-US" dirty="0">
                <a:solidFill>
                  <a:srgbClr val="00B0F0"/>
                </a:solidFill>
              </a:rPr>
              <a:t>	</a:t>
            </a:r>
          </a:p>
          <a:p>
            <a:pPr lvl="1">
              <a:defRPr/>
            </a:pPr>
            <a:r>
              <a:rPr lang="en-US" dirty="0">
                <a:solidFill>
                  <a:srgbClr val="00B050"/>
                </a:solidFill>
              </a:rPr>
              <a:t>Sequence 02: TAP</a:t>
            </a:r>
          </a:p>
          <a:p>
            <a:pPr lvl="1">
              <a:defRPr/>
            </a:pPr>
            <a:r>
              <a:rPr lang="en-US" dirty="0">
                <a:solidFill>
                  <a:srgbClr val="FF0000"/>
                </a:solidFill>
              </a:rPr>
              <a:t>Sequence 03: Local Funds</a:t>
            </a:r>
          </a:p>
        </p:txBody>
      </p:sp>
      <p:pic>
        <p:nvPicPr>
          <p:cNvPr id="5" name="Picture 4"/>
          <p:cNvPicPr>
            <a:picLocks noChangeAspect="1"/>
          </p:cNvPicPr>
          <p:nvPr/>
        </p:nvPicPr>
        <p:blipFill>
          <a:blip r:embed="rId2"/>
          <a:stretch>
            <a:fillRect/>
          </a:stretch>
        </p:blipFill>
        <p:spPr>
          <a:xfrm>
            <a:off x="32657" y="2286000"/>
            <a:ext cx="9020175" cy="3389511"/>
          </a:xfrm>
          <a:prstGeom prst="rect">
            <a:avLst/>
          </a:prstGeom>
        </p:spPr>
      </p:pic>
      <p:sp>
        <p:nvSpPr>
          <p:cNvPr id="7" name="TextBox 6"/>
          <p:cNvSpPr txBox="1"/>
          <p:nvPr/>
        </p:nvSpPr>
        <p:spPr>
          <a:xfrm>
            <a:off x="336641" y="5943600"/>
            <a:ext cx="8502559" cy="523220"/>
          </a:xfrm>
          <a:prstGeom prst="rect">
            <a:avLst/>
          </a:prstGeom>
          <a:solidFill>
            <a:schemeClr val="tx1"/>
          </a:solidFill>
          <a:ln>
            <a:noFill/>
          </a:ln>
        </p:spPr>
        <p:txBody>
          <a:bodyPr wrap="square" rtlCol="0">
            <a:spAutoFit/>
          </a:bodyPr>
          <a:lstStyle/>
          <a:p>
            <a:r>
              <a:rPr lang="en-US" sz="1400" dirty="0">
                <a:solidFill>
                  <a:schemeClr val="bg1"/>
                </a:solidFill>
              </a:rPr>
              <a:t>PSEE Work Program Financial screen can depict if multiple financial sequence exist on the project. </a:t>
            </a:r>
          </a:p>
        </p:txBody>
      </p:sp>
    </p:spTree>
    <p:extLst>
      <p:ext uri="{BB962C8B-B14F-4D97-AF65-F5344CB8AC3E}">
        <p14:creationId xmlns:p14="http://schemas.microsoft.com/office/powerpoint/2010/main" val="1844159058"/>
      </p:ext>
    </p:extLst>
  </p:cSld>
  <p:clrMapOvr>
    <a:masterClrMapping/>
  </p:clrMapOvr>
  <p:transition spd="med">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Our Initial Quality Indicator</a:t>
            </a:r>
          </a:p>
        </p:txBody>
      </p:sp>
      <p:pic>
        <p:nvPicPr>
          <p:cNvPr id="5" name="Picture 4" descr="A picture containing sky, white&#10;&#10;Description generated with very high confidence">
            <a:extLst>
              <a:ext uri="{FF2B5EF4-FFF2-40B4-BE49-F238E27FC236}">
                <a16:creationId xmlns:a16="http://schemas.microsoft.com/office/drawing/2014/main" id="{B158C9AB-E8B5-48F7-86BC-10180A41B25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0619" y="1524000"/>
            <a:ext cx="6862762" cy="4953000"/>
          </a:xfrm>
          <a:prstGeom prst="rect">
            <a:avLst/>
          </a:prstGeom>
        </p:spPr>
      </p:pic>
    </p:spTree>
    <p:extLst>
      <p:ext uri="{BB962C8B-B14F-4D97-AF65-F5344CB8AC3E}">
        <p14:creationId xmlns:p14="http://schemas.microsoft.com/office/powerpoint/2010/main" val="2018645919"/>
      </p:ext>
    </p:extLst>
  </p:cSld>
  <p:clrMapOvr>
    <a:masterClrMapping/>
  </p:clrMapOvr>
  <p:transition spd="med">
    <p:fade thruBlk="1"/>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8750"/>
            <a:ext cx="8229600" cy="767769"/>
          </a:xfrm>
        </p:spPr>
        <p:txBody>
          <a:bodyPr>
            <a:normAutofit/>
          </a:bodyPr>
          <a:lstStyle/>
          <a:p>
            <a:r>
              <a:rPr lang="en-US" sz="4000" b="1" dirty="0"/>
              <a:t>Project Sequencing Example</a:t>
            </a:r>
          </a:p>
        </p:txBody>
      </p:sp>
      <p:pic>
        <p:nvPicPr>
          <p:cNvPr id="4" name="Picture 3"/>
          <p:cNvPicPr>
            <a:picLocks noChangeAspect="1"/>
          </p:cNvPicPr>
          <p:nvPr/>
        </p:nvPicPr>
        <p:blipFill>
          <a:blip r:embed="rId2"/>
          <a:stretch>
            <a:fillRect/>
          </a:stretch>
        </p:blipFill>
        <p:spPr>
          <a:xfrm>
            <a:off x="1905324" y="922165"/>
            <a:ext cx="5209524" cy="2266667"/>
          </a:xfrm>
          <a:prstGeom prst="rect">
            <a:avLst/>
          </a:prstGeom>
        </p:spPr>
      </p:pic>
      <p:pic>
        <p:nvPicPr>
          <p:cNvPr id="8" name="Picture 7"/>
          <p:cNvPicPr>
            <a:picLocks noChangeAspect="1"/>
          </p:cNvPicPr>
          <p:nvPr/>
        </p:nvPicPr>
        <p:blipFill>
          <a:blip r:embed="rId3"/>
          <a:stretch>
            <a:fillRect/>
          </a:stretch>
        </p:blipFill>
        <p:spPr>
          <a:xfrm>
            <a:off x="229143" y="3365892"/>
            <a:ext cx="8685714" cy="2866667"/>
          </a:xfrm>
          <a:prstGeom prst="rect">
            <a:avLst/>
          </a:prstGeom>
        </p:spPr>
      </p:pic>
      <p:sp>
        <p:nvSpPr>
          <p:cNvPr id="11" name="TextBox 10"/>
          <p:cNvSpPr txBox="1"/>
          <p:nvPr/>
        </p:nvSpPr>
        <p:spPr>
          <a:xfrm>
            <a:off x="352424" y="6409620"/>
            <a:ext cx="8315325" cy="307777"/>
          </a:xfrm>
          <a:prstGeom prst="rect">
            <a:avLst/>
          </a:prstGeom>
          <a:solidFill>
            <a:schemeClr val="tx1"/>
          </a:solidFill>
          <a:ln>
            <a:noFill/>
          </a:ln>
        </p:spPr>
        <p:txBody>
          <a:bodyPr wrap="square" rtlCol="0">
            <a:spAutoFit/>
          </a:bodyPr>
          <a:lstStyle/>
          <a:p>
            <a:r>
              <a:rPr lang="en-US" sz="1400" dirty="0">
                <a:solidFill>
                  <a:schemeClr val="bg1"/>
                </a:solidFill>
              </a:rPr>
              <a:t>PSEE Item Segment Description screen defines the various financial sequences</a:t>
            </a:r>
          </a:p>
        </p:txBody>
      </p:sp>
    </p:spTree>
    <p:extLst>
      <p:ext uri="{BB962C8B-B14F-4D97-AF65-F5344CB8AC3E}">
        <p14:creationId xmlns:p14="http://schemas.microsoft.com/office/powerpoint/2010/main" val="3249521997"/>
      </p:ext>
    </p:extLst>
  </p:cSld>
  <p:clrMapOvr>
    <a:masterClrMapping/>
  </p:clrMapOvr>
  <p:transition spd="med">
    <p:fade thruBlk="1"/>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t>Work Program Discussion Topic</a:t>
            </a:r>
          </a:p>
        </p:txBody>
      </p:sp>
      <p:sp>
        <p:nvSpPr>
          <p:cNvPr id="3" name="Content Placeholder 2"/>
          <p:cNvSpPr>
            <a:spLocks noGrp="1"/>
          </p:cNvSpPr>
          <p:nvPr>
            <p:ph idx="1"/>
          </p:nvPr>
        </p:nvSpPr>
        <p:spPr/>
        <p:txBody>
          <a:bodyPr/>
          <a:lstStyle/>
          <a:p>
            <a:pPr>
              <a:buNone/>
            </a:pPr>
            <a:endParaRPr lang="en-US" sz="2400" dirty="0"/>
          </a:p>
          <a:p>
            <a:pPr algn="ctr"/>
            <a:endParaRPr lang="en-US" sz="2400" b="1" dirty="0"/>
          </a:p>
          <a:p>
            <a:pPr marL="0" indent="0" algn="ctr">
              <a:buNone/>
            </a:pPr>
            <a:endParaRPr lang="en-US" sz="2400" b="1" dirty="0"/>
          </a:p>
          <a:p>
            <a:pPr marL="0" indent="0" algn="ctr">
              <a:buNone/>
            </a:pPr>
            <a:r>
              <a:rPr lang="en-US" sz="3600" b="1" dirty="0"/>
              <a:t>Roll Forward and Unexecuted Agreements</a:t>
            </a:r>
          </a:p>
          <a:p>
            <a:pPr>
              <a:buNone/>
            </a:pPr>
            <a:endParaRPr lang="en-US" sz="2400" dirty="0"/>
          </a:p>
          <a:p>
            <a:pPr marL="0" indent="0">
              <a:buNone/>
            </a:pPr>
            <a:endParaRPr lang="en-US" dirty="0"/>
          </a:p>
        </p:txBody>
      </p:sp>
    </p:spTree>
    <p:extLst>
      <p:ext uri="{BB962C8B-B14F-4D97-AF65-F5344CB8AC3E}">
        <p14:creationId xmlns:p14="http://schemas.microsoft.com/office/powerpoint/2010/main" val="590356712"/>
      </p:ext>
    </p:extLst>
  </p:cSld>
  <p:clrMapOvr>
    <a:masterClrMapping/>
  </p:clrMapOvr>
  <p:transition spd="med">
    <p:fade thruBlk="1"/>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t>Roll Forward</a:t>
            </a:r>
          </a:p>
        </p:txBody>
      </p:sp>
      <p:sp>
        <p:nvSpPr>
          <p:cNvPr id="3" name="Content Placeholder 2"/>
          <p:cNvSpPr>
            <a:spLocks noGrp="1"/>
          </p:cNvSpPr>
          <p:nvPr>
            <p:ph idx="1"/>
          </p:nvPr>
        </p:nvSpPr>
        <p:spPr>
          <a:xfrm>
            <a:off x="457200" y="1600200"/>
            <a:ext cx="8229600" cy="5046785"/>
          </a:xfrm>
        </p:spPr>
        <p:txBody>
          <a:bodyPr>
            <a:noAutofit/>
          </a:bodyPr>
          <a:lstStyle/>
          <a:p>
            <a:pPr>
              <a:buNone/>
            </a:pPr>
            <a:r>
              <a:rPr lang="en-US" sz="2400" b="1" u="sng" dirty="0"/>
              <a:t>What is Roll Forward?</a:t>
            </a:r>
          </a:p>
          <a:p>
            <a:r>
              <a:rPr lang="en-US" sz="2400" dirty="0"/>
              <a:t>Any funding programmed in current year that will not be encumbered/committed by the beginning of June. </a:t>
            </a:r>
          </a:p>
          <a:p>
            <a:pPr lvl="1">
              <a:buFont typeface="Wingdings" pitchFamily="2" charset="2"/>
              <a:buChar char="§"/>
            </a:pPr>
            <a:r>
              <a:rPr lang="en-US" sz="2000" i="1" dirty="0"/>
              <a:t>example: new agreements, supplemental, task work order</a:t>
            </a:r>
          </a:p>
          <a:p>
            <a:pPr lvl="1">
              <a:buNone/>
            </a:pPr>
            <a:endParaRPr lang="en-US" sz="2000" dirty="0"/>
          </a:p>
          <a:p>
            <a:r>
              <a:rPr lang="en-US" sz="2400" b="1" dirty="0"/>
              <a:t>Reason for Roll Forward:</a:t>
            </a:r>
          </a:p>
          <a:p>
            <a:pPr lvl="1">
              <a:buFont typeface="Wingdings" pitchFamily="2" charset="2"/>
              <a:buChar char="§"/>
              <a:defRPr/>
            </a:pPr>
            <a:r>
              <a:rPr lang="en-US" sz="2000" dirty="0"/>
              <a:t>Agreements not executed prior to the beginning of June</a:t>
            </a:r>
          </a:p>
          <a:p>
            <a:pPr lvl="1">
              <a:buFont typeface="Wingdings" pitchFamily="2" charset="2"/>
              <a:buChar char="§"/>
              <a:defRPr/>
            </a:pPr>
            <a:r>
              <a:rPr lang="en-US" sz="2000" dirty="0"/>
              <a:t>Right-of-way land not purchased</a:t>
            </a:r>
          </a:p>
          <a:p>
            <a:pPr lvl="1">
              <a:buFont typeface="Wingdings" pitchFamily="2" charset="2"/>
              <a:buChar char="§"/>
              <a:defRPr/>
            </a:pPr>
            <a:r>
              <a:rPr lang="en-US" sz="2000" dirty="0"/>
              <a:t>Bid rejections/protests on PSU/CSU projects not allowing for encumbrance by  the end of June</a:t>
            </a:r>
          </a:p>
          <a:p>
            <a:pPr lvl="1">
              <a:buFont typeface="Wingdings" pitchFamily="2" charset="2"/>
              <a:buChar char="§"/>
              <a:defRPr/>
            </a:pPr>
            <a:r>
              <a:rPr lang="en-US" sz="2000" dirty="0"/>
              <a:t>Contingency being maintained for: estimate increases, supplemental agreements, cost overruns, claims &amp; litigation, etc.</a:t>
            </a:r>
          </a:p>
          <a:p>
            <a:pPr>
              <a:buNone/>
            </a:pPr>
            <a:endParaRPr lang="en-US" sz="2400" dirty="0"/>
          </a:p>
        </p:txBody>
      </p:sp>
    </p:spTree>
    <p:extLst>
      <p:ext uri="{BB962C8B-B14F-4D97-AF65-F5344CB8AC3E}">
        <p14:creationId xmlns:p14="http://schemas.microsoft.com/office/powerpoint/2010/main" val="2259219086"/>
      </p:ext>
    </p:extLst>
  </p:cSld>
  <p:clrMapOvr>
    <a:masterClrMapping/>
  </p:clrMapOvr>
  <p:transition spd="med">
    <p:fade thruBlk="1"/>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t>Unexecuted Agreement Report</a:t>
            </a:r>
          </a:p>
        </p:txBody>
      </p:sp>
      <p:sp>
        <p:nvSpPr>
          <p:cNvPr id="3" name="Content Placeholder 2"/>
          <p:cNvSpPr>
            <a:spLocks noGrp="1"/>
          </p:cNvSpPr>
          <p:nvPr>
            <p:ph idx="1"/>
          </p:nvPr>
        </p:nvSpPr>
        <p:spPr>
          <a:xfrm>
            <a:off x="457200" y="1600200"/>
            <a:ext cx="8229600" cy="5046785"/>
          </a:xfrm>
        </p:spPr>
        <p:txBody>
          <a:bodyPr>
            <a:noAutofit/>
          </a:bodyPr>
          <a:lstStyle/>
          <a:p>
            <a:pPr>
              <a:buNone/>
            </a:pPr>
            <a:r>
              <a:rPr lang="en-US" sz="2400" b="1" u="sng" dirty="0"/>
              <a:t>What is Unexecuted Agreement Report?</a:t>
            </a:r>
          </a:p>
          <a:p>
            <a:pPr>
              <a:buFont typeface="Arial" panose="020B0604020202020204" pitchFamily="34" charset="0"/>
              <a:buChar char="•"/>
              <a:defRPr/>
            </a:pPr>
            <a:r>
              <a:rPr lang="en-US" sz="2400" dirty="0"/>
              <a:t>A report identifying Supplemental Agreements/Work Orders that have been encumbered however, the agreements have not yet been fully executed in FLAIR (Status 10).</a:t>
            </a:r>
          </a:p>
          <a:p>
            <a:pPr lvl="1">
              <a:buNone/>
            </a:pPr>
            <a:endParaRPr lang="en-US" sz="2000" dirty="0"/>
          </a:p>
          <a:p>
            <a:r>
              <a:rPr lang="en-US" sz="2400" b="1" dirty="0"/>
              <a:t>Key Facts: </a:t>
            </a:r>
          </a:p>
          <a:p>
            <a:pPr lvl="1">
              <a:buFont typeface="Wingdings" pitchFamily="2" charset="2"/>
              <a:buChar char="§"/>
              <a:defRPr/>
            </a:pPr>
            <a:r>
              <a:rPr lang="en-US" sz="2000" dirty="0"/>
              <a:t>Agreements must be executed by early June to avoid having the encumbrance cancelled at year end.</a:t>
            </a:r>
          </a:p>
          <a:p>
            <a:pPr lvl="1">
              <a:buFont typeface="Wingdings" pitchFamily="2" charset="2"/>
              <a:buChar char="§"/>
              <a:defRPr/>
            </a:pPr>
            <a:r>
              <a:rPr lang="en-US" sz="2000" dirty="0"/>
              <a:t>Agreements not executed by early June, will be un-encumbered and must be re-encumbered the following Fiscal Year.</a:t>
            </a:r>
          </a:p>
          <a:p>
            <a:pPr lvl="1">
              <a:buFont typeface="Wingdings" pitchFamily="2" charset="2"/>
              <a:buChar char="§"/>
              <a:defRPr/>
            </a:pPr>
            <a:r>
              <a:rPr lang="en-US" sz="2000" dirty="0"/>
              <a:t>Affects both budget and roll forward.</a:t>
            </a:r>
          </a:p>
          <a:p>
            <a:pPr lvl="1">
              <a:buFont typeface="Wingdings" pitchFamily="2" charset="2"/>
              <a:buChar char="§"/>
              <a:defRPr/>
            </a:pPr>
            <a:r>
              <a:rPr lang="en-US" sz="2000" dirty="0"/>
              <a:t>The Report is Aged to indicate how long the agreements have been encumbered but not fully executed.</a:t>
            </a:r>
          </a:p>
          <a:p>
            <a:pPr lvl="1">
              <a:buNone/>
              <a:defRPr/>
            </a:pPr>
            <a:endParaRPr lang="en-US" sz="2000" dirty="0"/>
          </a:p>
          <a:p>
            <a:pPr>
              <a:buNone/>
            </a:pPr>
            <a:endParaRPr lang="en-US" sz="2400" dirty="0"/>
          </a:p>
        </p:txBody>
      </p:sp>
    </p:spTree>
    <p:extLst>
      <p:ext uri="{BB962C8B-B14F-4D97-AF65-F5344CB8AC3E}">
        <p14:creationId xmlns:p14="http://schemas.microsoft.com/office/powerpoint/2010/main" val="375007021"/>
      </p:ext>
    </p:extLst>
  </p:cSld>
  <p:clrMapOvr>
    <a:masterClrMapping/>
  </p:clrMapOvr>
  <p:transition spd="med">
    <p:fade thruBlk="1"/>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2018 LRE KICKOFF</a:t>
            </a:r>
          </a:p>
        </p:txBody>
      </p:sp>
      <p:sp>
        <p:nvSpPr>
          <p:cNvPr id="3" name="Content Placeholder 2"/>
          <p:cNvSpPr>
            <a:spLocks noGrp="1"/>
          </p:cNvSpPr>
          <p:nvPr>
            <p:ph idx="1"/>
          </p:nvPr>
        </p:nvSpPr>
        <p:spPr>
          <a:xfrm>
            <a:off x="304800" y="1600200"/>
            <a:ext cx="8382000" cy="5257800"/>
          </a:xfrm>
        </p:spPr>
        <p:txBody>
          <a:bodyPr/>
          <a:lstStyle/>
          <a:p>
            <a:pPr algn="r"/>
            <a:endParaRPr lang="en-US" dirty="0"/>
          </a:p>
          <a:p>
            <a:pPr algn="ctr">
              <a:buNone/>
            </a:pPr>
            <a:r>
              <a:rPr lang="en-US" sz="4400" dirty="0"/>
              <a:t>RIGHT OF WAY</a:t>
            </a:r>
          </a:p>
          <a:p>
            <a:pPr algn="ctr">
              <a:buNone/>
            </a:pPr>
            <a:r>
              <a:rPr lang="en-US" sz="4400" dirty="0"/>
              <a:t>COST ESTIMATES</a:t>
            </a:r>
          </a:p>
          <a:p>
            <a:pPr algn="r"/>
            <a:endParaRPr lang="en-US" dirty="0"/>
          </a:p>
          <a:p>
            <a:pPr marL="0" indent="0" algn="ctr">
              <a:buNone/>
            </a:pPr>
            <a:endParaRPr lang="en-US" dirty="0"/>
          </a:p>
          <a:p>
            <a:pPr marL="0" indent="0" algn="ctr">
              <a:buNone/>
            </a:pPr>
            <a:r>
              <a:rPr lang="en-US" dirty="0"/>
              <a:t>Presented by</a:t>
            </a:r>
          </a:p>
          <a:p>
            <a:pPr marL="0" indent="0" algn="ctr">
              <a:buNone/>
            </a:pPr>
            <a:r>
              <a:rPr lang="en-US" b="1" i="1" dirty="0"/>
              <a:t>Carlos Martinez</a:t>
            </a:r>
          </a:p>
          <a:p>
            <a:pPr marL="0" indent="0" algn="ctr">
              <a:buNone/>
            </a:pPr>
            <a:r>
              <a:rPr lang="en-US" i="1" dirty="0"/>
              <a:t>February 20, 2018</a:t>
            </a:r>
          </a:p>
        </p:txBody>
      </p:sp>
    </p:spTree>
    <p:extLst>
      <p:ext uri="{BB962C8B-B14F-4D97-AF65-F5344CB8AC3E}">
        <p14:creationId xmlns:p14="http://schemas.microsoft.com/office/powerpoint/2010/main" val="4278146039"/>
      </p:ext>
    </p:extLst>
  </p:cSld>
  <p:clrMapOvr>
    <a:masterClrMapping/>
  </p:clrMapOvr>
  <p:transition spd="med">
    <p:fade thruBlk="1"/>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1F041B-E9D6-4A17-8677-18DC5886255D}"/>
              </a:ext>
            </a:extLst>
          </p:cNvPr>
          <p:cNvSpPr>
            <a:spLocks noGrp="1"/>
          </p:cNvSpPr>
          <p:nvPr>
            <p:ph type="title"/>
          </p:nvPr>
        </p:nvSpPr>
        <p:spPr>
          <a:xfrm>
            <a:off x="457200" y="417512"/>
            <a:ext cx="8229600" cy="1258888"/>
          </a:xfrm>
        </p:spPr>
        <p:txBody>
          <a:bodyPr/>
          <a:lstStyle/>
          <a:p>
            <a:r>
              <a:rPr lang="en-US" dirty="0"/>
              <a:t>How Do You Know You </a:t>
            </a:r>
            <a:br>
              <a:rPr lang="en-US" dirty="0"/>
            </a:br>
            <a:r>
              <a:rPr lang="en-US" dirty="0"/>
              <a:t>Have a R/W Project?</a:t>
            </a:r>
          </a:p>
        </p:txBody>
      </p:sp>
      <p:sp>
        <p:nvSpPr>
          <p:cNvPr id="3" name="Content Placeholder 2">
            <a:extLst>
              <a:ext uri="{FF2B5EF4-FFF2-40B4-BE49-F238E27FC236}">
                <a16:creationId xmlns:a16="http://schemas.microsoft.com/office/drawing/2014/main" id="{A0D9B5C7-A9BA-4FDB-98AE-9346A4E37A88}"/>
              </a:ext>
            </a:extLst>
          </p:cNvPr>
          <p:cNvSpPr>
            <a:spLocks noGrp="1"/>
          </p:cNvSpPr>
          <p:nvPr>
            <p:ph idx="1"/>
          </p:nvPr>
        </p:nvSpPr>
        <p:spPr>
          <a:xfrm>
            <a:off x="122853" y="1981200"/>
            <a:ext cx="8534400" cy="2133600"/>
          </a:xfrm>
        </p:spPr>
        <p:txBody>
          <a:bodyPr>
            <a:normAutofit fontScale="92500" lnSpcReduction="10000"/>
          </a:bodyPr>
          <a:lstStyle/>
          <a:p>
            <a:pPr marL="0" indent="0">
              <a:buNone/>
            </a:pPr>
            <a:r>
              <a:rPr lang="en-US" dirty="0">
                <a:effectLst/>
              </a:rPr>
              <a:t>Do you need to obtain any property rights?</a:t>
            </a:r>
          </a:p>
          <a:p>
            <a:pPr marL="0" indent="0">
              <a:buNone/>
            </a:pPr>
            <a:endParaRPr lang="en-US" sz="750" dirty="0"/>
          </a:p>
          <a:p>
            <a:r>
              <a:rPr lang="en-US" sz="2400" dirty="0"/>
              <a:t>Fee title</a:t>
            </a:r>
          </a:p>
          <a:p>
            <a:r>
              <a:rPr lang="en-US" sz="2400" dirty="0"/>
              <a:t>Permanent easements</a:t>
            </a:r>
          </a:p>
          <a:p>
            <a:r>
              <a:rPr lang="en-US" sz="2400" dirty="0"/>
              <a:t>Temporary construction easements</a:t>
            </a:r>
          </a:p>
          <a:p>
            <a:pPr lvl="1"/>
            <a:r>
              <a:rPr lang="en-US" sz="2200" dirty="0"/>
              <a:t>TCE vs. license agreement</a:t>
            </a:r>
          </a:p>
        </p:txBody>
      </p:sp>
      <p:sp>
        <p:nvSpPr>
          <p:cNvPr id="8" name="Content Placeholder 2">
            <a:extLst>
              <a:ext uri="{FF2B5EF4-FFF2-40B4-BE49-F238E27FC236}">
                <a16:creationId xmlns:a16="http://schemas.microsoft.com/office/drawing/2014/main" id="{B795119A-AED3-4D94-85F6-90BCF7CF4D7A}"/>
              </a:ext>
            </a:extLst>
          </p:cNvPr>
          <p:cNvSpPr txBox="1">
            <a:spLocks/>
          </p:cNvSpPr>
          <p:nvPr/>
        </p:nvSpPr>
        <p:spPr bwMode="auto">
          <a:xfrm>
            <a:off x="122853" y="4267200"/>
            <a:ext cx="6397217" cy="1905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rmAutofit fontScale="92500" lnSpcReduction="20000"/>
          </a:bodyPr>
          <a:lstStyle>
            <a:lvl1pPr marL="342900" indent="-342900" algn="l" rtl="0" fontAlgn="base">
              <a:spcBef>
                <a:spcPct val="20000"/>
              </a:spcBef>
              <a:spcAft>
                <a:spcPct val="0"/>
              </a:spcAft>
              <a:buClr>
                <a:schemeClr val="hlink"/>
              </a:buClr>
              <a:buFont typeface="Wingdings" pitchFamily="2" charset="2"/>
              <a:buBlip>
                <a:blip r:embed="rId2"/>
              </a:buBlip>
              <a:defRPr sz="3200">
                <a:solidFill>
                  <a:schemeClr val="tx1"/>
                </a:solidFill>
                <a:effectLst>
                  <a:outerShdw blurRad="38100" dist="38100" dir="2700000" algn="tl">
                    <a:srgbClr val="FFFFFF"/>
                  </a:outerShdw>
                </a:effectLst>
                <a:latin typeface="+mn-lt"/>
                <a:ea typeface="+mn-ea"/>
                <a:cs typeface="+mn-cs"/>
              </a:defRPr>
            </a:lvl1pPr>
            <a:lvl2pPr marL="742950" indent="-285750" algn="l" rtl="0" fontAlgn="base">
              <a:spcBef>
                <a:spcPct val="20000"/>
              </a:spcBef>
              <a:spcAft>
                <a:spcPct val="0"/>
              </a:spcAft>
              <a:buChar char="–"/>
              <a:defRPr sz="2800">
                <a:solidFill>
                  <a:schemeClr val="tx1"/>
                </a:solidFill>
                <a:effectLst>
                  <a:outerShdw blurRad="38100" dist="38100" dir="2700000" algn="tl">
                    <a:srgbClr val="FFFFFF"/>
                  </a:outerShdw>
                </a:effectLst>
                <a:latin typeface="+mn-lt"/>
              </a:defRPr>
            </a:lvl2pPr>
            <a:lvl3pPr marL="1143000" indent="-228600" algn="l" rtl="0" fontAlgn="base">
              <a:spcBef>
                <a:spcPct val="20000"/>
              </a:spcBef>
              <a:spcAft>
                <a:spcPct val="0"/>
              </a:spcAft>
              <a:buClr>
                <a:schemeClr val="hlink"/>
              </a:buClr>
              <a:buFont typeface="Wingdings" pitchFamily="2" charset="2"/>
              <a:buBlip>
                <a:blip r:embed="rId2"/>
              </a:buBlip>
              <a:defRPr sz="2400">
                <a:solidFill>
                  <a:schemeClr val="tx1"/>
                </a:solidFill>
                <a:effectLst>
                  <a:outerShdw blurRad="38100" dist="38100" dir="2700000" algn="tl">
                    <a:srgbClr val="FFFFFF"/>
                  </a:outerShdw>
                </a:effectLst>
                <a:latin typeface="+mn-lt"/>
              </a:defRPr>
            </a:lvl3pPr>
            <a:lvl4pPr marL="1600200" indent="-228600" algn="l" rtl="0" fontAlgn="base">
              <a:spcBef>
                <a:spcPct val="20000"/>
              </a:spcBef>
              <a:spcAft>
                <a:spcPct val="0"/>
              </a:spcAft>
              <a:buChar char="–"/>
              <a:defRPr sz="2000">
                <a:solidFill>
                  <a:schemeClr val="tx1"/>
                </a:solidFill>
                <a:effectLst>
                  <a:outerShdw blurRad="38100" dist="38100" dir="2700000" algn="tl">
                    <a:srgbClr val="FFFFFF"/>
                  </a:outerShdw>
                </a:effectLst>
                <a:latin typeface="+mn-lt"/>
              </a:defRPr>
            </a:lvl4pPr>
            <a:lvl5pPr marL="2057400" indent="-228600" algn="l" rtl="0" fontAlgn="base">
              <a:spcBef>
                <a:spcPct val="20000"/>
              </a:spcBef>
              <a:spcAft>
                <a:spcPct val="0"/>
              </a:spcAft>
              <a:buClr>
                <a:schemeClr val="hlink"/>
              </a:buClr>
              <a:buFont typeface="Wingdings" pitchFamily="2" charset="2"/>
              <a:buBlip>
                <a:blip r:embed="rId2"/>
              </a:buBlip>
              <a:defRPr sz="2000">
                <a:solidFill>
                  <a:schemeClr val="tx1"/>
                </a:solidFill>
                <a:effectLst>
                  <a:outerShdw blurRad="38100" dist="38100" dir="2700000" algn="tl">
                    <a:srgbClr val="FFFFFF"/>
                  </a:outerShdw>
                </a:effectLst>
                <a:latin typeface="+mn-lt"/>
              </a:defRPr>
            </a:lvl5pPr>
            <a:lvl6pPr marL="2514600" indent="-228600" algn="l" rtl="0" fontAlgn="base">
              <a:spcBef>
                <a:spcPct val="20000"/>
              </a:spcBef>
              <a:spcAft>
                <a:spcPct val="0"/>
              </a:spcAft>
              <a:buClr>
                <a:schemeClr val="hlink"/>
              </a:buClr>
              <a:buFont typeface="Wingdings" pitchFamily="2" charset="2"/>
              <a:buBlip>
                <a:blip r:embed="rId2"/>
              </a:buBlip>
              <a:defRPr sz="2000">
                <a:solidFill>
                  <a:schemeClr val="tx1"/>
                </a:solidFill>
                <a:effectLst>
                  <a:outerShdw blurRad="38100" dist="38100" dir="2700000" algn="tl">
                    <a:srgbClr val="FFFFFF"/>
                  </a:outerShdw>
                </a:effectLst>
                <a:latin typeface="+mn-lt"/>
              </a:defRPr>
            </a:lvl6pPr>
            <a:lvl7pPr marL="2971800" indent="-228600" algn="l" rtl="0" fontAlgn="base">
              <a:spcBef>
                <a:spcPct val="20000"/>
              </a:spcBef>
              <a:spcAft>
                <a:spcPct val="0"/>
              </a:spcAft>
              <a:buClr>
                <a:schemeClr val="hlink"/>
              </a:buClr>
              <a:buFont typeface="Wingdings" pitchFamily="2" charset="2"/>
              <a:buBlip>
                <a:blip r:embed="rId2"/>
              </a:buBlip>
              <a:defRPr sz="2000">
                <a:solidFill>
                  <a:schemeClr val="tx1"/>
                </a:solidFill>
                <a:effectLst>
                  <a:outerShdw blurRad="38100" dist="38100" dir="2700000" algn="tl">
                    <a:srgbClr val="FFFFFF"/>
                  </a:outerShdw>
                </a:effectLst>
                <a:latin typeface="+mn-lt"/>
              </a:defRPr>
            </a:lvl7pPr>
            <a:lvl8pPr marL="3429000" indent="-228600" algn="l" rtl="0" fontAlgn="base">
              <a:spcBef>
                <a:spcPct val="20000"/>
              </a:spcBef>
              <a:spcAft>
                <a:spcPct val="0"/>
              </a:spcAft>
              <a:buClr>
                <a:schemeClr val="hlink"/>
              </a:buClr>
              <a:buFont typeface="Wingdings" pitchFamily="2" charset="2"/>
              <a:buBlip>
                <a:blip r:embed="rId2"/>
              </a:buBlip>
              <a:defRPr sz="2000">
                <a:solidFill>
                  <a:schemeClr val="tx1"/>
                </a:solidFill>
                <a:effectLst>
                  <a:outerShdw blurRad="38100" dist="38100" dir="2700000" algn="tl">
                    <a:srgbClr val="FFFFFF"/>
                  </a:outerShdw>
                </a:effectLst>
                <a:latin typeface="+mn-lt"/>
              </a:defRPr>
            </a:lvl8pPr>
            <a:lvl9pPr marL="3886200" indent="-228600" algn="l" rtl="0" fontAlgn="base">
              <a:spcBef>
                <a:spcPct val="20000"/>
              </a:spcBef>
              <a:spcAft>
                <a:spcPct val="0"/>
              </a:spcAft>
              <a:buClr>
                <a:schemeClr val="hlink"/>
              </a:buClr>
              <a:buFont typeface="Wingdings" pitchFamily="2" charset="2"/>
              <a:buBlip>
                <a:blip r:embed="rId2"/>
              </a:buBlip>
              <a:defRPr sz="2000">
                <a:solidFill>
                  <a:schemeClr val="tx1"/>
                </a:solidFill>
                <a:effectLst>
                  <a:outerShdw blurRad="38100" dist="38100" dir="2700000" algn="tl">
                    <a:srgbClr val="FFFFFF"/>
                  </a:outerShdw>
                </a:effectLst>
                <a:latin typeface="+mn-lt"/>
              </a:defRPr>
            </a:lvl9pPr>
          </a:lstStyle>
          <a:p>
            <a:pPr marL="0" indent="0" eaLnBrk="1" hangingPunct="1">
              <a:buFont typeface="Wingdings" pitchFamily="2" charset="2"/>
              <a:buNone/>
            </a:pPr>
            <a:r>
              <a:rPr lang="en-US" b="0" kern="0" dirty="0">
                <a:effectLst/>
              </a:rPr>
              <a:t>Do you think there will be donations?</a:t>
            </a:r>
          </a:p>
          <a:p>
            <a:pPr marL="0" indent="0" eaLnBrk="1" hangingPunct="1">
              <a:buFont typeface="Wingdings" pitchFamily="2" charset="2"/>
              <a:buNone/>
            </a:pPr>
            <a:endParaRPr lang="en-US" sz="750" b="0" kern="0" dirty="0"/>
          </a:p>
          <a:p>
            <a:pPr eaLnBrk="1" hangingPunct="1"/>
            <a:r>
              <a:rPr lang="en-US" sz="2400" b="0" kern="0" dirty="0"/>
              <a:t>Donations are not always donations</a:t>
            </a:r>
          </a:p>
          <a:p>
            <a:pPr eaLnBrk="1" hangingPunct="1"/>
            <a:r>
              <a:rPr lang="en-US" sz="2400" b="0" kern="0" dirty="0"/>
              <a:t>Must advise owners of their rights</a:t>
            </a:r>
          </a:p>
          <a:p>
            <a:pPr eaLnBrk="1" hangingPunct="1"/>
            <a:r>
              <a:rPr lang="en-US" sz="2400" b="0" kern="0" dirty="0"/>
              <a:t>If needed for the project, cannot count on getting a donation</a:t>
            </a:r>
          </a:p>
        </p:txBody>
      </p:sp>
      <p:pic>
        <p:nvPicPr>
          <p:cNvPr id="9" name="Picture 8">
            <a:extLst>
              <a:ext uri="{FF2B5EF4-FFF2-40B4-BE49-F238E27FC236}">
                <a16:creationId xmlns:a16="http://schemas.microsoft.com/office/drawing/2014/main" id="{9107E1F5-AA08-43EB-866D-3AA8A90A80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10435" y="4733591"/>
            <a:ext cx="2633565" cy="2124409"/>
          </a:xfrm>
          <a:prstGeom prst="rect">
            <a:avLst/>
          </a:prstGeom>
        </p:spPr>
      </p:pic>
    </p:spTree>
    <p:extLst>
      <p:ext uri="{BB962C8B-B14F-4D97-AF65-F5344CB8AC3E}">
        <p14:creationId xmlns:p14="http://schemas.microsoft.com/office/powerpoint/2010/main" val="1047553188"/>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fade">
                                      <p:cBhvr>
                                        <p:cTn id="30" dur="1000"/>
                                        <p:tgtEl>
                                          <p:spTgt spid="3">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8">
                                            <p:txEl>
                                              <p:pRg st="0" end="0"/>
                                            </p:txEl>
                                          </p:spTgt>
                                        </p:tgtEl>
                                        <p:attrNameLst>
                                          <p:attrName>style.visibility</p:attrName>
                                        </p:attrNameLst>
                                      </p:cBhvr>
                                      <p:to>
                                        <p:strVal val="visible"/>
                                      </p:to>
                                    </p:set>
                                    <p:animEffect transition="in" filter="fade">
                                      <p:cBhvr>
                                        <p:cTn id="35" dur="1000"/>
                                        <p:tgtEl>
                                          <p:spTgt spid="8">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8">
                                            <p:txEl>
                                              <p:pRg st="2" end="2"/>
                                            </p:txEl>
                                          </p:spTgt>
                                        </p:tgtEl>
                                        <p:attrNameLst>
                                          <p:attrName>style.visibility</p:attrName>
                                        </p:attrNameLst>
                                      </p:cBhvr>
                                      <p:to>
                                        <p:strVal val="visible"/>
                                      </p:to>
                                    </p:set>
                                    <p:animEffect transition="in" filter="fade">
                                      <p:cBhvr>
                                        <p:cTn id="40" dur="1000"/>
                                        <p:tgtEl>
                                          <p:spTgt spid="8">
                                            <p:txEl>
                                              <p:pRg st="2" end="2"/>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8">
                                            <p:txEl>
                                              <p:pRg st="3" end="3"/>
                                            </p:txEl>
                                          </p:spTgt>
                                        </p:tgtEl>
                                        <p:attrNameLst>
                                          <p:attrName>style.visibility</p:attrName>
                                        </p:attrNameLst>
                                      </p:cBhvr>
                                      <p:to>
                                        <p:strVal val="visible"/>
                                      </p:to>
                                    </p:set>
                                    <p:animEffect transition="in" filter="fade">
                                      <p:cBhvr>
                                        <p:cTn id="45" dur="1000"/>
                                        <p:tgtEl>
                                          <p:spTgt spid="8">
                                            <p:txEl>
                                              <p:pRg st="3" end="3"/>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8">
                                            <p:txEl>
                                              <p:pRg st="4" end="4"/>
                                            </p:txEl>
                                          </p:spTgt>
                                        </p:tgtEl>
                                        <p:attrNameLst>
                                          <p:attrName>style.visibility</p:attrName>
                                        </p:attrNameLst>
                                      </p:cBhvr>
                                      <p:to>
                                        <p:strVal val="visible"/>
                                      </p:to>
                                    </p:set>
                                    <p:animEffect transition="in" filter="fade">
                                      <p:cBhvr>
                                        <p:cTn id="50" dur="10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8"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1F041B-E9D6-4A17-8677-18DC5886255D}"/>
              </a:ext>
            </a:extLst>
          </p:cNvPr>
          <p:cNvSpPr>
            <a:spLocks noGrp="1"/>
          </p:cNvSpPr>
          <p:nvPr>
            <p:ph type="title"/>
          </p:nvPr>
        </p:nvSpPr>
        <p:spPr>
          <a:xfrm>
            <a:off x="381000" y="381000"/>
            <a:ext cx="8305800" cy="808038"/>
          </a:xfrm>
        </p:spPr>
        <p:txBody>
          <a:bodyPr/>
          <a:lstStyle/>
          <a:p>
            <a:r>
              <a:rPr lang="en-US" dirty="0"/>
              <a:t>How Do You Initiate a R/W Project?</a:t>
            </a:r>
          </a:p>
        </p:txBody>
      </p:sp>
      <p:sp>
        <p:nvSpPr>
          <p:cNvPr id="3" name="Content Placeholder 2">
            <a:extLst>
              <a:ext uri="{FF2B5EF4-FFF2-40B4-BE49-F238E27FC236}">
                <a16:creationId xmlns:a16="http://schemas.microsoft.com/office/drawing/2014/main" id="{A0D9B5C7-A9BA-4FDB-98AE-9346A4E37A88}"/>
              </a:ext>
            </a:extLst>
          </p:cNvPr>
          <p:cNvSpPr>
            <a:spLocks noGrp="1"/>
          </p:cNvSpPr>
          <p:nvPr>
            <p:ph idx="1"/>
          </p:nvPr>
        </p:nvSpPr>
        <p:spPr>
          <a:xfrm>
            <a:off x="1" y="1447800"/>
            <a:ext cx="3810000" cy="5135562"/>
          </a:xfrm>
        </p:spPr>
        <p:txBody>
          <a:bodyPr>
            <a:normAutofit lnSpcReduction="10000"/>
          </a:bodyPr>
          <a:lstStyle/>
          <a:p>
            <a:pPr marL="0" indent="0">
              <a:buNone/>
            </a:pPr>
            <a:r>
              <a:rPr lang="en-US" sz="3000" dirty="0">
                <a:solidFill>
                  <a:srgbClr val="FF0000"/>
                </a:solidFill>
                <a:effectLst/>
              </a:rPr>
              <a:t>Which comes first – the chicken or the egg?</a:t>
            </a:r>
          </a:p>
          <a:p>
            <a:pPr marL="0" indent="0">
              <a:buNone/>
            </a:pPr>
            <a:endParaRPr lang="en-US" sz="750" dirty="0"/>
          </a:p>
          <a:p>
            <a:r>
              <a:rPr lang="en-US" sz="1800" dirty="0"/>
              <a:t>A cost estimate </a:t>
            </a:r>
            <a:r>
              <a:rPr lang="en-US" sz="1800" u="sng" dirty="0"/>
              <a:t>AND</a:t>
            </a:r>
            <a:r>
              <a:rPr lang="en-US" sz="1800" dirty="0"/>
              <a:t> a schedule are needed when R/W needs are identified for a project.  </a:t>
            </a:r>
            <a:r>
              <a:rPr lang="en-US" sz="1800" dirty="0">
                <a:solidFill>
                  <a:schemeClr val="accent1">
                    <a:lumMod val="50000"/>
                  </a:schemeClr>
                </a:solidFill>
              </a:rPr>
              <a:t>NOTE: If an estimate is conceptual, the PM must follow up to request funding when it is no longer just a concept.</a:t>
            </a:r>
          </a:p>
          <a:p>
            <a:endParaRPr lang="en-US" sz="800" dirty="0">
              <a:solidFill>
                <a:schemeClr val="accent1">
                  <a:lumMod val="50000"/>
                </a:schemeClr>
              </a:solidFill>
            </a:endParaRPr>
          </a:p>
          <a:p>
            <a:r>
              <a:rPr lang="en-US" sz="1800" dirty="0"/>
              <a:t>It is considered a R/W project if </a:t>
            </a:r>
            <a:r>
              <a:rPr lang="en-US" sz="1800" u="sng" dirty="0"/>
              <a:t>any</a:t>
            </a:r>
            <a:r>
              <a:rPr lang="en-US" sz="1800" dirty="0"/>
              <a:t> real estate interest needs to be acquired, including a temporary or permanent easement, and even if a donation is anticipated.</a:t>
            </a:r>
          </a:p>
          <a:p>
            <a:endParaRPr lang="en-US" sz="900" dirty="0"/>
          </a:p>
          <a:p>
            <a:r>
              <a:rPr lang="en-US" sz="1800" dirty="0"/>
              <a:t>R/W will request any Phase 4X funding regardless of timing – this is a new process.</a:t>
            </a:r>
          </a:p>
        </p:txBody>
      </p:sp>
      <p:grpSp>
        <p:nvGrpSpPr>
          <p:cNvPr id="6" name="Group 5">
            <a:extLst>
              <a:ext uri="{FF2B5EF4-FFF2-40B4-BE49-F238E27FC236}">
                <a16:creationId xmlns:a16="http://schemas.microsoft.com/office/drawing/2014/main" id="{06008235-D505-44C8-878D-4368C3FCC80B}"/>
              </a:ext>
            </a:extLst>
          </p:cNvPr>
          <p:cNvGrpSpPr/>
          <p:nvPr/>
        </p:nvGrpSpPr>
        <p:grpSpPr>
          <a:xfrm>
            <a:off x="3733800" y="1600200"/>
            <a:ext cx="5334000" cy="4800600"/>
            <a:chOff x="3848149" y="1676400"/>
            <a:chExt cx="5295851" cy="4724400"/>
          </a:xfrm>
        </p:grpSpPr>
        <p:pic>
          <p:nvPicPr>
            <p:cNvPr id="3074" name="Picture 2" descr="C:\Users\rw455sd\AppData\Local\Temp\SNAGHTML913d7fbe.PNG">
              <a:extLst>
                <a:ext uri="{FF2B5EF4-FFF2-40B4-BE49-F238E27FC236}">
                  <a16:creationId xmlns:a16="http://schemas.microsoft.com/office/drawing/2014/main" id="{B67873B6-B1BB-400F-BEC4-96C013A220C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66798" y="2195494"/>
              <a:ext cx="2677202" cy="381837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6FE6ACF3-A220-4002-A855-7F7B9F48AFFB}"/>
                </a:ext>
              </a:extLst>
            </p:cNvPr>
            <p:cNvPicPr>
              <a:picLocks noChangeAspect="1"/>
            </p:cNvPicPr>
            <p:nvPr/>
          </p:nvPicPr>
          <p:blipFill>
            <a:blip r:embed="rId4"/>
            <a:stretch>
              <a:fillRect/>
            </a:stretch>
          </p:blipFill>
          <p:spPr>
            <a:xfrm>
              <a:off x="3848149" y="1676400"/>
              <a:ext cx="2552651" cy="4724400"/>
            </a:xfrm>
            <a:prstGeom prst="rect">
              <a:avLst/>
            </a:prstGeom>
          </p:spPr>
        </p:pic>
      </p:grpSp>
    </p:spTree>
    <p:extLst>
      <p:ext uri="{BB962C8B-B14F-4D97-AF65-F5344CB8AC3E}">
        <p14:creationId xmlns:p14="http://schemas.microsoft.com/office/powerpoint/2010/main" val="303468115"/>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10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1000"/>
                                        <p:tgtEl>
                                          <p:spTgt spid="3">
                                            <p:txEl>
                                              <p:pRg st="6" end="6"/>
                                            </p:txEl>
                                          </p:spTgt>
                                        </p:tgtEl>
                                      </p:cBhvr>
                                    </p:animEffect>
                                  </p:childTnLst>
                                </p:cTn>
                              </p:par>
                            </p:childTnLst>
                          </p:cTn>
                        </p:par>
                        <p:par>
                          <p:cTn id="28" fill="hold">
                            <p:stCondLst>
                              <p:cond delay="1000"/>
                            </p:stCondLst>
                            <p:childTnLst>
                              <p:par>
                                <p:cTn id="29" presetID="10" presetClass="entr" presetSubtype="0" fill="hold" nodeType="afterEffect">
                                  <p:stCondLst>
                                    <p:cond delay="50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9FDF28B-3A6F-47B1-BD18-7B79C3EEA0BE}"/>
              </a:ext>
            </a:extLst>
          </p:cNvPr>
          <p:cNvPicPr>
            <a:picLocks noChangeAspect="1"/>
          </p:cNvPicPr>
          <p:nvPr/>
        </p:nvPicPr>
        <p:blipFill>
          <a:blip r:embed="rId2"/>
          <a:stretch>
            <a:fillRect/>
          </a:stretch>
        </p:blipFill>
        <p:spPr>
          <a:xfrm>
            <a:off x="2356309" y="76200"/>
            <a:ext cx="4431381" cy="6705600"/>
          </a:xfrm>
          <a:prstGeom prst="rect">
            <a:avLst/>
          </a:prstGeom>
        </p:spPr>
      </p:pic>
    </p:spTree>
    <p:extLst>
      <p:ext uri="{BB962C8B-B14F-4D97-AF65-F5344CB8AC3E}">
        <p14:creationId xmlns:p14="http://schemas.microsoft.com/office/powerpoint/2010/main" val="3555575561"/>
      </p:ext>
    </p:extLst>
  </p:cSld>
  <p:clrMapOvr>
    <a:masterClrMapping/>
  </p:clrMapOvr>
  <p:transition spd="med">
    <p:fade thruBlk="1"/>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B9DC3AE-0990-4E07-8C42-4876A5A031D9}"/>
              </a:ext>
            </a:extLst>
          </p:cNvPr>
          <p:cNvSpPr>
            <a:spLocks noGrp="1"/>
          </p:cNvSpPr>
          <p:nvPr>
            <p:ph type="title"/>
          </p:nvPr>
        </p:nvSpPr>
        <p:spPr>
          <a:xfrm>
            <a:off x="609600" y="304800"/>
            <a:ext cx="7965714" cy="806857"/>
          </a:xfrm>
        </p:spPr>
        <p:txBody>
          <a:bodyPr/>
          <a:lstStyle/>
          <a:p>
            <a:r>
              <a:rPr lang="en-US" dirty="0"/>
              <a:t>Who Do You Contact?</a:t>
            </a:r>
          </a:p>
        </p:txBody>
      </p:sp>
      <p:grpSp>
        <p:nvGrpSpPr>
          <p:cNvPr id="50" name="Group 49">
            <a:extLst>
              <a:ext uri="{FF2B5EF4-FFF2-40B4-BE49-F238E27FC236}">
                <a16:creationId xmlns:a16="http://schemas.microsoft.com/office/drawing/2014/main" id="{ADCE0769-2D29-4811-9272-FD4035C8DB91}"/>
              </a:ext>
            </a:extLst>
          </p:cNvPr>
          <p:cNvGrpSpPr/>
          <p:nvPr/>
        </p:nvGrpSpPr>
        <p:grpSpPr>
          <a:xfrm>
            <a:off x="136169" y="1473462"/>
            <a:ext cx="8922394" cy="4845121"/>
            <a:chOff x="136169" y="1473462"/>
            <a:chExt cx="8922394" cy="4845121"/>
          </a:xfrm>
        </p:grpSpPr>
        <p:sp>
          <p:nvSpPr>
            <p:cNvPr id="6" name="TextBox 5">
              <a:extLst>
                <a:ext uri="{FF2B5EF4-FFF2-40B4-BE49-F238E27FC236}">
                  <a16:creationId xmlns:a16="http://schemas.microsoft.com/office/drawing/2014/main" id="{ED522463-5F4D-4CBA-B3A3-4C3E7B3C212F}"/>
                </a:ext>
              </a:extLst>
            </p:cNvPr>
            <p:cNvSpPr txBox="1"/>
            <p:nvPr/>
          </p:nvSpPr>
          <p:spPr>
            <a:xfrm>
              <a:off x="136169" y="1482340"/>
              <a:ext cx="4190999" cy="1323439"/>
            </a:xfrm>
            <a:prstGeom prst="rect">
              <a:avLst/>
            </a:prstGeom>
            <a:noFill/>
            <a:ln>
              <a:solidFill>
                <a:schemeClr val="tx1"/>
              </a:solidFill>
            </a:ln>
          </p:spPr>
          <p:txBody>
            <a:bodyPr wrap="square" rtlCol="0">
              <a:spAutoFit/>
            </a:bodyPr>
            <a:lstStyle/>
            <a:p>
              <a:pPr algn="ctr"/>
              <a:r>
                <a:rPr lang="en-US" sz="3200" b="0" dirty="0"/>
                <a:t>Carlos Martinez</a:t>
              </a:r>
            </a:p>
            <a:p>
              <a:pPr algn="ctr"/>
              <a:r>
                <a:rPr lang="en-US" sz="2400" b="0" dirty="0"/>
                <a:t>Deputy R/W Manager – Management Services</a:t>
              </a:r>
            </a:p>
          </p:txBody>
        </p:sp>
        <p:sp>
          <p:nvSpPr>
            <p:cNvPr id="9" name="TextBox 8">
              <a:extLst>
                <a:ext uri="{FF2B5EF4-FFF2-40B4-BE49-F238E27FC236}">
                  <a16:creationId xmlns:a16="http://schemas.microsoft.com/office/drawing/2014/main" id="{B89CA42E-39E9-479E-952E-A1A21BC2BC17}"/>
                </a:ext>
              </a:extLst>
            </p:cNvPr>
            <p:cNvSpPr txBox="1"/>
            <p:nvPr/>
          </p:nvSpPr>
          <p:spPr>
            <a:xfrm>
              <a:off x="218050" y="3041111"/>
              <a:ext cx="3982225" cy="1138773"/>
            </a:xfrm>
            <a:prstGeom prst="rect">
              <a:avLst/>
            </a:prstGeom>
            <a:noFill/>
            <a:ln>
              <a:solidFill>
                <a:schemeClr val="tx1"/>
              </a:solidFill>
            </a:ln>
          </p:spPr>
          <p:txBody>
            <a:bodyPr wrap="square" rtlCol="0">
              <a:spAutoFit/>
            </a:bodyPr>
            <a:lstStyle/>
            <a:p>
              <a:pPr algn="ctr"/>
              <a:r>
                <a:rPr lang="en-US" sz="2800" b="0" i="1" dirty="0">
                  <a:solidFill>
                    <a:srgbClr val="FFFF00"/>
                  </a:solidFill>
                </a:rPr>
                <a:t>Vacant</a:t>
              </a:r>
            </a:p>
            <a:p>
              <a:pPr algn="ctr"/>
              <a:r>
                <a:rPr lang="en-US" sz="2000" b="0" dirty="0">
                  <a:solidFill>
                    <a:srgbClr val="FFFF00"/>
                  </a:solidFill>
                </a:rPr>
                <a:t>R/W Support Administrator - Operations</a:t>
              </a:r>
            </a:p>
          </p:txBody>
        </p:sp>
        <p:sp>
          <p:nvSpPr>
            <p:cNvPr id="10" name="TextBox 9">
              <a:extLst>
                <a:ext uri="{FF2B5EF4-FFF2-40B4-BE49-F238E27FC236}">
                  <a16:creationId xmlns:a16="http://schemas.microsoft.com/office/drawing/2014/main" id="{8E6E019F-92E0-417F-8E0D-2766A1E67FEF}"/>
                </a:ext>
              </a:extLst>
            </p:cNvPr>
            <p:cNvSpPr txBox="1"/>
            <p:nvPr/>
          </p:nvSpPr>
          <p:spPr>
            <a:xfrm>
              <a:off x="218878" y="4309081"/>
              <a:ext cx="3981397" cy="954107"/>
            </a:xfrm>
            <a:prstGeom prst="rect">
              <a:avLst/>
            </a:prstGeom>
            <a:noFill/>
            <a:ln>
              <a:solidFill>
                <a:schemeClr val="tx1"/>
              </a:solidFill>
            </a:ln>
          </p:spPr>
          <p:txBody>
            <a:bodyPr wrap="square" rtlCol="0">
              <a:spAutoFit/>
            </a:bodyPr>
            <a:lstStyle/>
            <a:p>
              <a:pPr algn="ctr"/>
              <a:r>
                <a:rPr lang="en-US" sz="2400" b="0" dirty="0"/>
                <a:t>Mark Rodwell</a:t>
              </a:r>
            </a:p>
            <a:p>
              <a:pPr algn="ctr"/>
              <a:r>
                <a:rPr lang="en-US" sz="1600" b="0" dirty="0"/>
                <a:t>R/W Scheduling &amp; Data Administrator</a:t>
              </a:r>
            </a:p>
          </p:txBody>
        </p:sp>
        <p:sp>
          <p:nvSpPr>
            <p:cNvPr id="14" name="TextBox 13">
              <a:extLst>
                <a:ext uri="{FF2B5EF4-FFF2-40B4-BE49-F238E27FC236}">
                  <a16:creationId xmlns:a16="http://schemas.microsoft.com/office/drawing/2014/main" id="{7152EAD0-4EE4-4948-84CF-701B70E8681F}"/>
                </a:ext>
              </a:extLst>
            </p:cNvPr>
            <p:cNvSpPr txBox="1"/>
            <p:nvPr/>
          </p:nvSpPr>
          <p:spPr>
            <a:xfrm>
              <a:off x="218050" y="5392385"/>
              <a:ext cx="4027235" cy="707886"/>
            </a:xfrm>
            <a:prstGeom prst="rect">
              <a:avLst/>
            </a:prstGeom>
            <a:noFill/>
            <a:ln>
              <a:solidFill>
                <a:schemeClr val="tx1"/>
              </a:solidFill>
            </a:ln>
          </p:spPr>
          <p:txBody>
            <a:bodyPr wrap="square" rtlCol="0">
              <a:spAutoFit/>
            </a:bodyPr>
            <a:lstStyle/>
            <a:p>
              <a:pPr algn="ctr"/>
              <a:r>
                <a:rPr lang="en-US" sz="2400" b="0" dirty="0"/>
                <a:t>Cristine Balderes</a:t>
              </a:r>
            </a:p>
            <a:p>
              <a:pPr algn="ctr"/>
              <a:r>
                <a:rPr lang="en-US" sz="1600" b="0" dirty="0"/>
                <a:t>Finance Coordinator</a:t>
              </a:r>
            </a:p>
          </p:txBody>
        </p:sp>
        <p:cxnSp>
          <p:nvCxnSpPr>
            <p:cNvPr id="24" name="Straight Connector 23">
              <a:extLst>
                <a:ext uri="{FF2B5EF4-FFF2-40B4-BE49-F238E27FC236}">
                  <a16:creationId xmlns:a16="http://schemas.microsoft.com/office/drawing/2014/main" id="{9763A762-33D0-4A44-8CE1-2DAF627C5233}"/>
                </a:ext>
              </a:extLst>
            </p:cNvPr>
            <p:cNvCxnSpPr>
              <a:cxnSpLocks/>
            </p:cNvCxnSpPr>
            <p:nvPr/>
          </p:nvCxnSpPr>
          <p:spPr>
            <a:xfrm>
              <a:off x="2231667" y="5271278"/>
              <a:ext cx="1" cy="1134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5F9EA68-F042-4EA1-8BAF-30B1FB6CA913}"/>
                </a:ext>
              </a:extLst>
            </p:cNvPr>
            <p:cNvCxnSpPr>
              <a:cxnSpLocks/>
            </p:cNvCxnSpPr>
            <p:nvPr/>
          </p:nvCxnSpPr>
          <p:spPr>
            <a:xfrm>
              <a:off x="2231667" y="4189215"/>
              <a:ext cx="1" cy="1134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39" name="Picture 38">
              <a:extLst>
                <a:ext uri="{FF2B5EF4-FFF2-40B4-BE49-F238E27FC236}">
                  <a16:creationId xmlns:a16="http://schemas.microsoft.com/office/drawing/2014/main" id="{FEFEABE6-2E0D-4353-B4E8-9C806F671AE3}"/>
                </a:ext>
              </a:extLst>
            </p:cNvPr>
            <p:cNvPicPr>
              <a:picLocks noChangeAspect="1"/>
            </p:cNvPicPr>
            <p:nvPr/>
          </p:nvPicPr>
          <p:blipFill>
            <a:blip r:embed="rId2"/>
            <a:stretch>
              <a:fillRect/>
            </a:stretch>
          </p:blipFill>
          <p:spPr>
            <a:xfrm>
              <a:off x="3918570" y="4684811"/>
              <a:ext cx="653430" cy="642975"/>
            </a:xfrm>
            <a:prstGeom prst="rect">
              <a:avLst/>
            </a:prstGeom>
          </p:spPr>
        </p:pic>
        <p:pic>
          <p:nvPicPr>
            <p:cNvPr id="40" name="Picture 39">
              <a:extLst>
                <a:ext uri="{FF2B5EF4-FFF2-40B4-BE49-F238E27FC236}">
                  <a16:creationId xmlns:a16="http://schemas.microsoft.com/office/drawing/2014/main" id="{9943AEA0-BAF8-418D-BE87-8FAD46983ABC}"/>
                </a:ext>
              </a:extLst>
            </p:cNvPr>
            <p:cNvPicPr>
              <a:picLocks noChangeAspect="1"/>
            </p:cNvPicPr>
            <p:nvPr/>
          </p:nvPicPr>
          <p:blipFill>
            <a:blip r:embed="rId3"/>
            <a:stretch>
              <a:fillRect/>
            </a:stretch>
          </p:blipFill>
          <p:spPr>
            <a:xfrm>
              <a:off x="3918570" y="5639120"/>
              <a:ext cx="653430" cy="679463"/>
            </a:xfrm>
            <a:prstGeom prst="rect">
              <a:avLst/>
            </a:prstGeom>
          </p:spPr>
        </p:pic>
        <p:sp>
          <p:nvSpPr>
            <p:cNvPr id="45" name="TextBox 44">
              <a:extLst>
                <a:ext uri="{FF2B5EF4-FFF2-40B4-BE49-F238E27FC236}">
                  <a16:creationId xmlns:a16="http://schemas.microsoft.com/office/drawing/2014/main" id="{487CC074-53BD-4C67-8C06-35F74C86DAFD}"/>
                </a:ext>
              </a:extLst>
            </p:cNvPr>
            <p:cNvSpPr txBox="1"/>
            <p:nvPr/>
          </p:nvSpPr>
          <p:spPr>
            <a:xfrm>
              <a:off x="4800600" y="1473462"/>
              <a:ext cx="4190999" cy="1323439"/>
            </a:xfrm>
            <a:prstGeom prst="rect">
              <a:avLst/>
            </a:prstGeom>
            <a:noFill/>
            <a:ln>
              <a:solidFill>
                <a:schemeClr val="tx1"/>
              </a:solidFill>
            </a:ln>
          </p:spPr>
          <p:txBody>
            <a:bodyPr wrap="square" rtlCol="0">
              <a:spAutoFit/>
            </a:bodyPr>
            <a:lstStyle/>
            <a:p>
              <a:pPr algn="ctr"/>
              <a:r>
                <a:rPr lang="en-US" sz="3200" b="0" dirty="0"/>
                <a:t>Victor Ramos</a:t>
              </a:r>
            </a:p>
            <a:p>
              <a:pPr algn="ctr"/>
              <a:r>
                <a:rPr lang="en-US" sz="2400" b="0" dirty="0"/>
                <a:t>Deputy R/W Manager – Valuation</a:t>
              </a:r>
            </a:p>
          </p:txBody>
        </p:sp>
        <p:sp>
          <p:nvSpPr>
            <p:cNvPr id="46" name="TextBox 45">
              <a:extLst>
                <a:ext uri="{FF2B5EF4-FFF2-40B4-BE49-F238E27FC236}">
                  <a16:creationId xmlns:a16="http://schemas.microsoft.com/office/drawing/2014/main" id="{5870D1CC-7098-4901-A76D-B42B0C0F0610}"/>
                </a:ext>
              </a:extLst>
            </p:cNvPr>
            <p:cNvSpPr txBox="1"/>
            <p:nvPr/>
          </p:nvSpPr>
          <p:spPr>
            <a:xfrm>
              <a:off x="4882481" y="3047025"/>
              <a:ext cx="4027235" cy="707886"/>
            </a:xfrm>
            <a:prstGeom prst="rect">
              <a:avLst/>
            </a:prstGeom>
            <a:noFill/>
            <a:ln>
              <a:solidFill>
                <a:schemeClr val="tx1"/>
              </a:solidFill>
            </a:ln>
          </p:spPr>
          <p:txBody>
            <a:bodyPr wrap="square" rtlCol="0">
              <a:spAutoFit/>
            </a:bodyPr>
            <a:lstStyle/>
            <a:p>
              <a:pPr algn="ctr"/>
              <a:r>
                <a:rPr lang="en-US" sz="2400" b="0" dirty="0"/>
                <a:t>Tony Conde</a:t>
              </a:r>
            </a:p>
            <a:p>
              <a:pPr algn="ctr"/>
              <a:r>
                <a:rPr lang="en-US" sz="1600" b="0" dirty="0"/>
                <a:t>Cost Estimator</a:t>
              </a:r>
            </a:p>
          </p:txBody>
        </p:sp>
        <p:pic>
          <p:nvPicPr>
            <p:cNvPr id="47" name="Picture 46">
              <a:extLst>
                <a:ext uri="{FF2B5EF4-FFF2-40B4-BE49-F238E27FC236}">
                  <a16:creationId xmlns:a16="http://schemas.microsoft.com/office/drawing/2014/main" id="{0229B36B-ADB5-4D7C-8DC6-3B817E213D34}"/>
                </a:ext>
              </a:extLst>
            </p:cNvPr>
            <p:cNvPicPr>
              <a:picLocks noChangeAspect="1"/>
            </p:cNvPicPr>
            <p:nvPr/>
          </p:nvPicPr>
          <p:blipFill>
            <a:blip r:embed="rId4"/>
            <a:stretch>
              <a:fillRect/>
            </a:stretch>
          </p:blipFill>
          <p:spPr>
            <a:xfrm>
              <a:off x="8464598" y="3213390"/>
              <a:ext cx="527001" cy="695642"/>
            </a:xfrm>
            <a:prstGeom prst="rect">
              <a:avLst/>
            </a:prstGeom>
          </p:spPr>
        </p:pic>
        <p:pic>
          <p:nvPicPr>
            <p:cNvPr id="48" name="Picture 47">
              <a:extLst>
                <a:ext uri="{FF2B5EF4-FFF2-40B4-BE49-F238E27FC236}">
                  <a16:creationId xmlns:a16="http://schemas.microsoft.com/office/drawing/2014/main" id="{165E3A8F-B54A-43BA-A128-DBD09E1B8A6A}"/>
                </a:ext>
              </a:extLst>
            </p:cNvPr>
            <p:cNvPicPr>
              <a:picLocks noChangeAspect="1"/>
            </p:cNvPicPr>
            <p:nvPr/>
          </p:nvPicPr>
          <p:blipFill>
            <a:blip r:embed="rId5"/>
            <a:stretch>
              <a:fillRect/>
            </a:stretch>
          </p:blipFill>
          <p:spPr>
            <a:xfrm>
              <a:off x="8405133" y="2281546"/>
              <a:ext cx="653430" cy="653430"/>
            </a:xfrm>
            <a:prstGeom prst="rect">
              <a:avLst/>
            </a:prstGeom>
          </p:spPr>
        </p:pic>
        <p:pic>
          <p:nvPicPr>
            <p:cNvPr id="49" name="Picture 48">
              <a:extLst>
                <a:ext uri="{FF2B5EF4-FFF2-40B4-BE49-F238E27FC236}">
                  <a16:creationId xmlns:a16="http://schemas.microsoft.com/office/drawing/2014/main" id="{B08D877A-431F-4C1B-A162-49854E4E76F7}"/>
                </a:ext>
              </a:extLst>
            </p:cNvPr>
            <p:cNvPicPr>
              <a:picLocks noChangeAspect="1"/>
            </p:cNvPicPr>
            <p:nvPr/>
          </p:nvPicPr>
          <p:blipFill>
            <a:blip r:embed="rId6"/>
            <a:stretch>
              <a:fillRect/>
            </a:stretch>
          </p:blipFill>
          <p:spPr>
            <a:xfrm>
              <a:off x="3918570" y="2281546"/>
              <a:ext cx="653430" cy="653430"/>
            </a:xfrm>
            <a:prstGeom prst="rect">
              <a:avLst/>
            </a:prstGeom>
          </p:spPr>
        </p:pic>
      </p:grpSp>
    </p:spTree>
    <p:extLst>
      <p:ext uri="{BB962C8B-B14F-4D97-AF65-F5344CB8AC3E}">
        <p14:creationId xmlns:p14="http://schemas.microsoft.com/office/powerpoint/2010/main" val="1464257930"/>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par>
                          <p:cTn id="8" fill="hold">
                            <p:stCondLst>
                              <p:cond delay="2000"/>
                            </p:stCondLst>
                            <p:childTnLst>
                              <p:par>
                                <p:cTn id="9" presetID="10" presetClass="entr" presetSubtype="0" fill="hold" nodeType="afterEffect">
                                  <p:stCondLst>
                                    <p:cond delay="25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ABAA1B-A976-4E4B-BEBC-75197D121EE7}"/>
              </a:ext>
            </a:extLst>
          </p:cNvPr>
          <p:cNvSpPr>
            <a:spLocks noGrp="1"/>
          </p:cNvSpPr>
          <p:nvPr>
            <p:ph type="title"/>
          </p:nvPr>
        </p:nvSpPr>
        <p:spPr>
          <a:xfrm>
            <a:off x="457200" y="304800"/>
            <a:ext cx="8229600" cy="808038"/>
          </a:xfrm>
        </p:spPr>
        <p:txBody>
          <a:bodyPr/>
          <a:lstStyle/>
          <a:p>
            <a:r>
              <a:rPr lang="en-US" dirty="0"/>
              <a:t>What Are the Deadlines?</a:t>
            </a:r>
          </a:p>
        </p:txBody>
      </p:sp>
      <p:sp>
        <p:nvSpPr>
          <p:cNvPr id="3" name="Content Placeholder 2">
            <a:extLst>
              <a:ext uri="{FF2B5EF4-FFF2-40B4-BE49-F238E27FC236}">
                <a16:creationId xmlns:a16="http://schemas.microsoft.com/office/drawing/2014/main" id="{E93B97CE-E4A9-447F-90F5-67C539B888F2}"/>
              </a:ext>
            </a:extLst>
          </p:cNvPr>
          <p:cNvSpPr>
            <a:spLocks noGrp="1"/>
          </p:cNvSpPr>
          <p:nvPr>
            <p:ph idx="1"/>
          </p:nvPr>
        </p:nvSpPr>
        <p:spPr>
          <a:xfrm>
            <a:off x="76200" y="1295400"/>
            <a:ext cx="8991600" cy="4530725"/>
          </a:xfrm>
        </p:spPr>
        <p:txBody>
          <a:bodyPr/>
          <a:lstStyle/>
          <a:p>
            <a:r>
              <a:rPr lang="en-US" b="1" dirty="0"/>
              <a:t>Monday, March 26</a:t>
            </a:r>
            <a:r>
              <a:rPr lang="en-US" b="1" baseline="30000" dirty="0"/>
              <a:t>th</a:t>
            </a:r>
            <a:r>
              <a:rPr lang="en-US" b="1" dirty="0"/>
              <a:t> </a:t>
            </a:r>
            <a:r>
              <a:rPr lang="en-US" dirty="0"/>
              <a:t>– Deadline for R/W to submit </a:t>
            </a:r>
            <a:r>
              <a:rPr lang="en-US" u="sng" dirty="0"/>
              <a:t>updates</a:t>
            </a:r>
            <a:r>
              <a:rPr lang="en-US" dirty="0"/>
              <a:t> to R/W cost estimates for funded and (unfunded) PD&amp;E projects to Program Management</a:t>
            </a:r>
          </a:p>
          <a:p>
            <a:endParaRPr lang="en-US" sz="900" b="1" dirty="0"/>
          </a:p>
          <a:p>
            <a:r>
              <a:rPr lang="en-US" b="1" dirty="0"/>
              <a:t>Monday, April 30</a:t>
            </a:r>
            <a:r>
              <a:rPr lang="en-US" b="1" baseline="30000" dirty="0"/>
              <a:t>th</a:t>
            </a:r>
            <a:r>
              <a:rPr lang="en-US" dirty="0"/>
              <a:t> – Deadline for PMs to request </a:t>
            </a:r>
            <a:r>
              <a:rPr lang="en-US" u="sng" dirty="0"/>
              <a:t>new</a:t>
            </a:r>
            <a:r>
              <a:rPr lang="en-US" dirty="0"/>
              <a:t> R/W cost estimates</a:t>
            </a:r>
          </a:p>
          <a:p>
            <a:endParaRPr lang="en-US" sz="1000" dirty="0"/>
          </a:p>
        </p:txBody>
      </p:sp>
      <p:pic>
        <p:nvPicPr>
          <p:cNvPr id="5" name="Picture 4">
            <a:extLst>
              <a:ext uri="{FF2B5EF4-FFF2-40B4-BE49-F238E27FC236}">
                <a16:creationId xmlns:a16="http://schemas.microsoft.com/office/drawing/2014/main" id="{88477AD6-B3CE-4601-894D-1C55B922E4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1100" y="4412314"/>
            <a:ext cx="6781800" cy="2445686"/>
          </a:xfrm>
          <a:prstGeom prst="rect">
            <a:avLst/>
          </a:prstGeom>
        </p:spPr>
      </p:pic>
    </p:spTree>
    <p:extLst>
      <p:ext uri="{BB962C8B-B14F-4D97-AF65-F5344CB8AC3E}">
        <p14:creationId xmlns:p14="http://schemas.microsoft.com/office/powerpoint/2010/main" val="186154441"/>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25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par>
                          <p:cTn id="12" fill="hold">
                            <p:stCondLst>
                              <p:cond delay="1250"/>
                            </p:stCondLst>
                            <p:childTnLst>
                              <p:par>
                                <p:cTn id="13" presetID="10" presetClass="entr" presetSubtype="0" fill="hold" grpId="0" nodeType="afterEffect">
                                  <p:stCondLst>
                                    <p:cond delay="25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par>
                          <p:cTn id="16" fill="hold">
                            <p:stCondLst>
                              <p:cond delay="2000"/>
                            </p:stCondLst>
                            <p:childTnLst>
                              <p:par>
                                <p:cTn id="17" presetID="55" presetClass="entr" presetSubtype="0" fill="hold" nodeType="afterEffect">
                                  <p:stCondLst>
                                    <p:cond delay="2000"/>
                                  </p:stCondLst>
                                  <p:childTnLst>
                                    <p:set>
                                      <p:cBhvr>
                                        <p:cTn id="18" dur="1" fill="hold">
                                          <p:stCondLst>
                                            <p:cond delay="0"/>
                                          </p:stCondLst>
                                        </p:cTn>
                                        <p:tgtEl>
                                          <p:spTgt spid="5"/>
                                        </p:tgtEl>
                                        <p:attrNameLst>
                                          <p:attrName>style.visibility</p:attrName>
                                        </p:attrNameLst>
                                      </p:cBhvr>
                                      <p:to>
                                        <p:strVal val="visible"/>
                                      </p:to>
                                    </p:set>
                                    <p:anim calcmode="lin" valueType="num">
                                      <p:cBhvr>
                                        <p:cTn id="19" dur="1000" fill="hold"/>
                                        <p:tgtEl>
                                          <p:spTgt spid="5"/>
                                        </p:tgtEl>
                                        <p:attrNameLst>
                                          <p:attrName>ppt_w</p:attrName>
                                        </p:attrNameLst>
                                      </p:cBhvr>
                                      <p:tavLst>
                                        <p:tav tm="0">
                                          <p:val>
                                            <p:strVal val="#ppt_w*0.70"/>
                                          </p:val>
                                        </p:tav>
                                        <p:tav tm="100000">
                                          <p:val>
                                            <p:strVal val="#ppt_w"/>
                                          </p:val>
                                        </p:tav>
                                      </p:tavLst>
                                    </p:anim>
                                    <p:anim calcmode="lin" valueType="num">
                                      <p:cBhvr>
                                        <p:cTn id="20" dur="1000" fill="hold"/>
                                        <p:tgtEl>
                                          <p:spTgt spid="5"/>
                                        </p:tgtEl>
                                        <p:attrNameLst>
                                          <p:attrName>ppt_h</p:attrName>
                                        </p:attrNameLst>
                                      </p:cBhvr>
                                      <p:tavLst>
                                        <p:tav tm="0">
                                          <p:val>
                                            <p:strVal val="#ppt_h"/>
                                          </p:val>
                                        </p:tav>
                                        <p:tav tm="100000">
                                          <p:val>
                                            <p:strVal val="#ppt_h"/>
                                          </p:val>
                                        </p:tav>
                                      </p:tavLst>
                                    </p:anim>
                                    <p:animEffect transition="in" filter="fade">
                                      <p:cBhvr>
                                        <p:cTn id="21"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Our Initial Quality Indicator </a:t>
            </a:r>
          </a:p>
        </p:txBody>
      </p:sp>
      <p:pic>
        <p:nvPicPr>
          <p:cNvPr id="6" name="Picture 5" descr="A close up of a white wall&#10;&#10;Description generated with high confidence">
            <a:extLst>
              <a:ext uri="{FF2B5EF4-FFF2-40B4-BE49-F238E27FC236}">
                <a16:creationId xmlns:a16="http://schemas.microsoft.com/office/drawing/2014/main" id="{1B745A84-8683-404E-9CE1-18F4F32A09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1905000"/>
            <a:ext cx="7315200" cy="3994189"/>
          </a:xfrm>
          <a:prstGeom prst="rect">
            <a:avLst/>
          </a:prstGeom>
        </p:spPr>
      </p:pic>
    </p:spTree>
    <p:extLst>
      <p:ext uri="{BB962C8B-B14F-4D97-AF65-F5344CB8AC3E}">
        <p14:creationId xmlns:p14="http://schemas.microsoft.com/office/powerpoint/2010/main" val="699497316"/>
      </p:ext>
    </p:extLst>
  </p:cSld>
  <p:clrMapOvr>
    <a:masterClrMapping/>
  </p:clrMapOvr>
  <p:transition spd="med">
    <p:fade thruBlk="1"/>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2018 LRE KICKOFF</a:t>
            </a:r>
          </a:p>
        </p:txBody>
      </p:sp>
      <p:sp>
        <p:nvSpPr>
          <p:cNvPr id="3" name="Content Placeholder 2"/>
          <p:cNvSpPr>
            <a:spLocks noGrp="1"/>
          </p:cNvSpPr>
          <p:nvPr>
            <p:ph idx="1"/>
          </p:nvPr>
        </p:nvSpPr>
        <p:spPr/>
        <p:txBody>
          <a:bodyPr/>
          <a:lstStyle/>
          <a:p>
            <a:pPr algn="r"/>
            <a:endParaRPr lang="en-US" dirty="0"/>
          </a:p>
          <a:p>
            <a:pPr algn="ctr">
              <a:buNone/>
            </a:pPr>
            <a:r>
              <a:rPr lang="en-US" sz="4400" dirty="0"/>
              <a:t>FINAL PLANS</a:t>
            </a:r>
          </a:p>
          <a:p>
            <a:pPr algn="r"/>
            <a:endParaRPr lang="en-US" dirty="0"/>
          </a:p>
          <a:p>
            <a:pPr marL="0" indent="0" algn="ctr">
              <a:buNone/>
            </a:pPr>
            <a:endParaRPr lang="en-US" dirty="0"/>
          </a:p>
          <a:p>
            <a:pPr marL="0" indent="0" algn="ctr">
              <a:buNone/>
            </a:pPr>
            <a:r>
              <a:rPr lang="en-US" dirty="0"/>
              <a:t>Presented by</a:t>
            </a:r>
          </a:p>
          <a:p>
            <a:pPr marL="0" indent="0" algn="ctr">
              <a:buNone/>
            </a:pPr>
            <a:r>
              <a:rPr lang="en-US" b="1" i="1" dirty="0"/>
              <a:t>Tim Brock</a:t>
            </a:r>
          </a:p>
          <a:p>
            <a:pPr marL="0" indent="0" algn="ctr">
              <a:buNone/>
            </a:pPr>
            <a:r>
              <a:rPr lang="en-US" i="1" dirty="0"/>
              <a:t>February 20, 2018</a:t>
            </a:r>
          </a:p>
        </p:txBody>
      </p:sp>
    </p:spTree>
    <p:extLst>
      <p:ext uri="{BB962C8B-B14F-4D97-AF65-F5344CB8AC3E}">
        <p14:creationId xmlns:p14="http://schemas.microsoft.com/office/powerpoint/2010/main" val="869965473"/>
      </p:ext>
    </p:extLst>
  </p:cSld>
  <p:clrMapOvr>
    <a:masterClrMapping/>
  </p:clrMapOvr>
  <p:transition spd="med">
    <p:fade thruBlk="1"/>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2" name="Rectangle 2"/>
          <p:cNvSpPr>
            <a:spLocks noGrp="1" noChangeArrowheads="1"/>
          </p:cNvSpPr>
          <p:nvPr>
            <p:ph type="title"/>
          </p:nvPr>
        </p:nvSpPr>
        <p:spPr>
          <a:xfrm>
            <a:off x="304800" y="685800"/>
            <a:ext cx="8229600" cy="762000"/>
          </a:xfrm>
        </p:spPr>
        <p:txBody>
          <a:bodyPr>
            <a:normAutofit fontScale="90000"/>
          </a:bodyPr>
          <a:lstStyle/>
          <a:p>
            <a:r>
              <a:rPr lang="en-US" b="1" u="sng" dirty="0"/>
              <a:t>Final Plans</a:t>
            </a:r>
            <a:br>
              <a:rPr lang="en-US" dirty="0"/>
            </a:br>
            <a:endParaRPr lang="en-US" sz="2800" dirty="0"/>
          </a:p>
        </p:txBody>
      </p:sp>
      <p:sp>
        <p:nvSpPr>
          <p:cNvPr id="307203" name="Rectangle 3"/>
          <p:cNvSpPr>
            <a:spLocks noGrp="1" noChangeArrowheads="1"/>
          </p:cNvSpPr>
          <p:nvPr>
            <p:ph idx="1"/>
          </p:nvPr>
        </p:nvSpPr>
        <p:spPr>
          <a:xfrm>
            <a:off x="609600" y="1752600"/>
            <a:ext cx="8077200" cy="3200400"/>
          </a:xfrm>
        </p:spPr>
        <p:txBody>
          <a:bodyPr/>
          <a:lstStyle/>
          <a:p>
            <a:pPr algn="ctr">
              <a:buNone/>
            </a:pPr>
            <a:r>
              <a:rPr lang="en-US" sz="2800" dirty="0"/>
              <a:t>LRE Guidelines</a:t>
            </a:r>
          </a:p>
          <a:p>
            <a:pPr algn="ctr">
              <a:buNone/>
            </a:pPr>
            <a:endParaRPr lang="en-US" sz="1400" dirty="0"/>
          </a:p>
          <a:p>
            <a:pPr algn="ctr">
              <a:buNone/>
            </a:pPr>
            <a:r>
              <a:rPr lang="en-US" sz="2800" dirty="0"/>
              <a:t>	Submittal Process</a:t>
            </a:r>
          </a:p>
          <a:p>
            <a:pPr algn="ctr">
              <a:buNone/>
            </a:pPr>
            <a:endParaRPr lang="en-US" sz="1200" dirty="0"/>
          </a:p>
          <a:p>
            <a:pPr algn="ctr">
              <a:buNone/>
            </a:pPr>
            <a:r>
              <a:rPr lang="en-US" sz="2800" dirty="0"/>
              <a:t>	Project Unknowns</a:t>
            </a:r>
            <a:endParaRPr lang="en-US" sz="2800" strike="sngStrike" dirty="0"/>
          </a:p>
          <a:p>
            <a:pPr algn="ctr">
              <a:buNone/>
            </a:pPr>
            <a:endParaRPr lang="en-US" sz="1400" dirty="0"/>
          </a:p>
          <a:p>
            <a:pPr algn="ctr">
              <a:buNone/>
            </a:pPr>
            <a:r>
              <a:rPr lang="en-US" sz="2800" dirty="0"/>
              <a:t>	The New Timeline</a:t>
            </a:r>
          </a:p>
          <a:p>
            <a:endParaRPr lang="en-US" sz="2800" dirty="0"/>
          </a:p>
          <a:p>
            <a:pPr>
              <a:buFont typeface="Wingdings" pitchFamily="2" charset="2"/>
              <a:buNone/>
            </a:pPr>
            <a:endParaRPr lang="en-US" sz="2800" dirty="0"/>
          </a:p>
          <a:p>
            <a:pPr algn="ctr">
              <a:buNone/>
            </a:pPr>
            <a:endParaRPr lang="en-US" sz="2800" dirty="0"/>
          </a:p>
        </p:txBody>
      </p:sp>
      <p:pic>
        <p:nvPicPr>
          <p:cNvPr id="1026" name="Picture 2"/>
          <p:cNvPicPr>
            <a:picLocks noChangeAspect="1" noChangeArrowheads="1"/>
          </p:cNvPicPr>
          <p:nvPr/>
        </p:nvPicPr>
        <p:blipFill>
          <a:blip r:embed="rId3" cstate="print"/>
          <a:srcRect/>
          <a:stretch>
            <a:fillRect/>
          </a:stretch>
        </p:blipFill>
        <p:spPr bwMode="auto">
          <a:xfrm>
            <a:off x="0" y="5105400"/>
            <a:ext cx="1447800" cy="1803615"/>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cstate="print"/>
          <a:srcRect/>
          <a:stretch>
            <a:fillRect/>
          </a:stretch>
        </p:blipFill>
        <p:spPr bwMode="auto">
          <a:xfrm>
            <a:off x="7675984" y="5027023"/>
            <a:ext cx="1468016" cy="1828800"/>
          </a:xfrm>
          <a:prstGeom prst="rect">
            <a:avLst/>
          </a:prstGeom>
          <a:noFill/>
          <a:ln w="9525">
            <a:noFill/>
            <a:miter lim="800000"/>
            <a:headEnd/>
            <a:tailEnd/>
          </a:ln>
          <a:effectLst/>
        </p:spPr>
      </p:pic>
    </p:spTree>
  </p:cSld>
  <p:clrMapOvr>
    <a:masterClrMapping/>
  </p:clrMapOvr>
  <p:transition spd="med">
    <p:fade thruBlk="1"/>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2819400" y="1219200"/>
            <a:ext cx="5867400" cy="450850"/>
          </a:xfrm>
        </p:spPr>
        <p:txBody>
          <a:bodyPr/>
          <a:lstStyle/>
          <a:p>
            <a:pPr algn="l" eaLnBrk="1" hangingPunct="1"/>
            <a:r>
              <a:rPr lang="en-US" sz="2400" b="1" u="sng" dirty="0">
                <a:latin typeface="+mn-lt"/>
              </a:rPr>
              <a:t>Introduction</a:t>
            </a:r>
          </a:p>
        </p:txBody>
      </p:sp>
      <p:sp>
        <p:nvSpPr>
          <p:cNvPr id="3075" name="Rectangle 3"/>
          <p:cNvSpPr>
            <a:spLocks noGrp="1" noChangeArrowheads="1"/>
          </p:cNvSpPr>
          <p:nvPr>
            <p:ph idx="1"/>
          </p:nvPr>
        </p:nvSpPr>
        <p:spPr>
          <a:xfrm>
            <a:off x="2743200" y="1295400"/>
            <a:ext cx="5867400" cy="4572000"/>
          </a:xfrm>
        </p:spPr>
        <p:txBody>
          <a:bodyPr/>
          <a:lstStyle/>
          <a:p>
            <a:pPr eaLnBrk="1" hangingPunct="1">
              <a:buNone/>
            </a:pPr>
            <a:r>
              <a:rPr lang="en-US" sz="2800" dirty="0"/>
              <a:t>	</a:t>
            </a:r>
          </a:p>
          <a:p>
            <a:pPr marL="514350" indent="-514350" eaLnBrk="1" hangingPunct="1">
              <a:buFont typeface="+mj-lt"/>
              <a:buAutoNum type="arabicPeriod"/>
            </a:pPr>
            <a:r>
              <a:rPr lang="en-US" sz="2800" dirty="0"/>
              <a:t>System Access</a:t>
            </a:r>
          </a:p>
          <a:p>
            <a:pPr marL="514350" indent="-514350" eaLnBrk="1" hangingPunct="1">
              <a:buFont typeface="+mj-lt"/>
              <a:buAutoNum type="arabicPeriod"/>
            </a:pPr>
            <a:r>
              <a:rPr lang="en-US" sz="2800" dirty="0"/>
              <a:t>LRE versus Trns*Port</a:t>
            </a:r>
          </a:p>
          <a:p>
            <a:pPr marL="514350" indent="-514350">
              <a:buFont typeface="+mj-lt"/>
              <a:buAutoNum type="arabicPeriod"/>
            </a:pPr>
            <a:r>
              <a:rPr lang="en-US" sz="2800" dirty="0"/>
              <a:t>Items to Verify</a:t>
            </a:r>
          </a:p>
          <a:p>
            <a:pPr marL="514350" indent="-514350" eaLnBrk="1" hangingPunct="1">
              <a:buFont typeface="+mj-lt"/>
              <a:buAutoNum type="arabicPeriod"/>
            </a:pPr>
            <a:r>
              <a:rPr lang="en-US" sz="2800" dirty="0"/>
              <a:t>Landscape</a:t>
            </a:r>
          </a:p>
          <a:p>
            <a:pPr marL="514350" indent="-514350" eaLnBrk="1" hangingPunct="1">
              <a:buFont typeface="+mj-lt"/>
              <a:buAutoNum type="arabicPeriod"/>
            </a:pPr>
            <a:r>
              <a:rPr lang="en-US" sz="2800" dirty="0"/>
              <a:t>Special Features</a:t>
            </a:r>
          </a:p>
          <a:p>
            <a:pPr marL="514350" indent="-514350" eaLnBrk="1" hangingPunct="1">
              <a:buFont typeface="+mj-lt"/>
              <a:buAutoNum type="arabicPeriod"/>
            </a:pPr>
            <a:r>
              <a:rPr lang="en-US" sz="2800" dirty="0"/>
              <a:t>Summary</a:t>
            </a:r>
          </a:p>
          <a:p>
            <a:pPr eaLnBrk="1" hangingPunct="1"/>
            <a:endParaRPr lang="en-US" sz="2800" dirty="0"/>
          </a:p>
        </p:txBody>
      </p:sp>
    </p:spTree>
  </p:cSld>
  <p:clrMapOvr>
    <a:masterClrMapping/>
  </p:clrMapOvr>
  <p:transition spd="med">
    <p:fade thruBlk="1"/>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04800" y="228600"/>
            <a:ext cx="8229600" cy="381000"/>
          </a:xfrm>
        </p:spPr>
        <p:txBody>
          <a:bodyPr/>
          <a:lstStyle/>
          <a:p>
            <a:pPr algn="l" eaLnBrk="1" hangingPunct="1"/>
            <a:r>
              <a:rPr lang="en-US" sz="2400" b="1" dirty="0">
                <a:latin typeface="+mn-lt"/>
              </a:rPr>
              <a:t>1. </a:t>
            </a:r>
            <a:r>
              <a:rPr lang="en-US" sz="2400" b="1" u="sng" dirty="0">
                <a:latin typeface="+mn-lt"/>
              </a:rPr>
              <a:t>System Access</a:t>
            </a:r>
          </a:p>
        </p:txBody>
      </p:sp>
      <p:sp>
        <p:nvSpPr>
          <p:cNvPr id="8195" name="Rectangle 3"/>
          <p:cNvSpPr>
            <a:spLocks noGrp="1" noChangeArrowheads="1"/>
          </p:cNvSpPr>
          <p:nvPr>
            <p:ph idx="1"/>
          </p:nvPr>
        </p:nvSpPr>
        <p:spPr>
          <a:xfrm>
            <a:off x="381000" y="685800"/>
            <a:ext cx="8305800" cy="5257800"/>
          </a:xfrm>
        </p:spPr>
        <p:txBody>
          <a:bodyPr/>
          <a:lstStyle/>
          <a:p>
            <a:pPr algn="just" eaLnBrk="1" hangingPunct="1">
              <a:buNone/>
            </a:pPr>
            <a:endParaRPr lang="en-US" sz="1800" b="1" u="sng" dirty="0">
              <a:effectLst/>
            </a:endParaRPr>
          </a:p>
          <a:p>
            <a:pPr eaLnBrk="1" hangingPunct="1">
              <a:buNone/>
            </a:pPr>
            <a:r>
              <a:rPr lang="en-US" sz="2400" b="1" u="sng" dirty="0">
                <a:effectLst/>
              </a:rPr>
              <a:t>The FDOT PM will contact OIT for the following:</a:t>
            </a:r>
          </a:p>
          <a:p>
            <a:pPr eaLnBrk="1" hangingPunct="1">
              <a:spcBef>
                <a:spcPts val="0"/>
              </a:spcBef>
              <a:buNone/>
            </a:pPr>
            <a:endParaRPr lang="en-US" sz="1800" b="1" u="sng" dirty="0">
              <a:effectLst/>
            </a:endParaRPr>
          </a:p>
          <a:p>
            <a:pPr marL="0" indent="0" eaLnBrk="1" hangingPunct="1">
              <a:spcBef>
                <a:spcPts val="0"/>
              </a:spcBef>
              <a:buFont typeface="Wingdings" pitchFamily="2" charset="2"/>
              <a:buChar char="q"/>
            </a:pPr>
            <a:r>
              <a:rPr lang="en-US" sz="2400" dirty="0"/>
              <a:t> For the Creation, Modification or Termination of a Security Profile.</a:t>
            </a:r>
          </a:p>
          <a:p>
            <a:pPr marL="0" indent="0" eaLnBrk="1" hangingPunct="1">
              <a:spcBef>
                <a:spcPts val="0"/>
              </a:spcBef>
              <a:buNone/>
            </a:pPr>
            <a:endParaRPr lang="en-US" sz="2400" dirty="0"/>
          </a:p>
          <a:p>
            <a:pPr eaLnBrk="1" hangingPunct="1">
              <a:spcBef>
                <a:spcPts val="0"/>
              </a:spcBef>
              <a:buFont typeface="Wingdings" pitchFamily="2" charset="2"/>
              <a:buChar char="q"/>
            </a:pPr>
            <a:r>
              <a:rPr lang="en-US" sz="2400" dirty="0"/>
              <a:t>For a revoked and/ or expired User-ID.</a:t>
            </a:r>
          </a:p>
          <a:p>
            <a:pPr eaLnBrk="1" hangingPunct="1">
              <a:spcBef>
                <a:spcPts val="0"/>
              </a:spcBef>
              <a:buNone/>
            </a:pPr>
            <a:endParaRPr lang="en-US" sz="2400" dirty="0"/>
          </a:p>
          <a:p>
            <a:pPr>
              <a:spcBef>
                <a:spcPts val="0"/>
              </a:spcBef>
              <a:buFont typeface="Wingdings" pitchFamily="2" charset="2"/>
              <a:buChar char="q"/>
            </a:pPr>
            <a:r>
              <a:rPr lang="en-US" sz="2400" dirty="0"/>
              <a:t>For a revoked and/ or expired Password.</a:t>
            </a:r>
          </a:p>
          <a:p>
            <a:pPr>
              <a:spcBef>
                <a:spcPts val="0"/>
              </a:spcBef>
              <a:buFont typeface="Wingdings" pitchFamily="2" charset="2"/>
              <a:buChar char="q"/>
            </a:pPr>
            <a:endParaRPr lang="en-US" sz="2400" dirty="0"/>
          </a:p>
          <a:p>
            <a:pPr>
              <a:spcBef>
                <a:spcPts val="0"/>
              </a:spcBef>
              <a:buFont typeface="Wingdings" pitchFamily="2" charset="2"/>
              <a:buChar char="q"/>
            </a:pPr>
            <a:r>
              <a:rPr lang="en-US" sz="2400" dirty="0"/>
              <a:t>For transferring an account from district to district.</a:t>
            </a:r>
          </a:p>
          <a:p>
            <a:pPr algn="just">
              <a:buNone/>
            </a:pPr>
            <a:endParaRPr lang="en-US" sz="1800" dirty="0"/>
          </a:p>
          <a:p>
            <a:pPr algn="just" eaLnBrk="1" hangingPunct="1">
              <a:buNone/>
            </a:pPr>
            <a:endParaRPr lang="en-US" sz="1800" dirty="0"/>
          </a:p>
          <a:p>
            <a:pPr algn="just" eaLnBrk="1" hangingPunct="1"/>
            <a:endParaRPr lang="en-US" sz="1800" dirty="0"/>
          </a:p>
          <a:p>
            <a:pPr marL="0" indent="0" eaLnBrk="1" hangingPunct="1">
              <a:buNone/>
            </a:pPr>
            <a:endParaRPr lang="en-US" sz="2000" dirty="0">
              <a:solidFill>
                <a:schemeClr val="tx2"/>
              </a:solidFill>
            </a:endParaRPr>
          </a:p>
        </p:txBody>
      </p:sp>
    </p:spTree>
  </p:cSld>
  <p:clrMapOvr>
    <a:masterClrMapping/>
  </p:clrMapOvr>
  <p:transition spd="med">
    <p:fade thruBlk="1"/>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7772400" cy="457200"/>
          </a:xfrm>
        </p:spPr>
        <p:txBody>
          <a:bodyPr/>
          <a:lstStyle/>
          <a:p>
            <a:pPr algn="l"/>
            <a:br>
              <a:rPr lang="en-US" sz="2400" b="1" dirty="0">
                <a:latin typeface="+mn-lt"/>
              </a:rPr>
            </a:br>
            <a:br>
              <a:rPr lang="en-US" sz="2400" b="1" dirty="0">
                <a:latin typeface="+mn-lt"/>
              </a:rPr>
            </a:br>
            <a:br>
              <a:rPr lang="en-US" sz="2400" b="1" u="sng" dirty="0">
                <a:effectLst/>
                <a:latin typeface="+mn-lt"/>
              </a:rPr>
            </a:br>
            <a:r>
              <a:rPr lang="en-US" sz="2400" b="1" u="sng" dirty="0">
                <a:effectLst/>
                <a:latin typeface="+mn-lt"/>
              </a:rPr>
              <a:t>System Access - continued</a:t>
            </a:r>
            <a:endParaRPr lang="en-US" sz="2400" dirty="0">
              <a:effectLst/>
              <a:latin typeface="+mn-lt"/>
            </a:endParaRPr>
          </a:p>
        </p:txBody>
      </p:sp>
      <p:sp>
        <p:nvSpPr>
          <p:cNvPr id="3" name="Content Placeholder 2"/>
          <p:cNvSpPr>
            <a:spLocks noGrp="1"/>
          </p:cNvSpPr>
          <p:nvPr>
            <p:ph idx="1"/>
          </p:nvPr>
        </p:nvSpPr>
        <p:spPr>
          <a:xfrm>
            <a:off x="457200" y="914400"/>
            <a:ext cx="8229600" cy="4835525"/>
          </a:xfrm>
        </p:spPr>
        <p:txBody>
          <a:bodyPr/>
          <a:lstStyle/>
          <a:p>
            <a:pPr eaLnBrk="1" hangingPunct="1">
              <a:buNone/>
            </a:pPr>
            <a:r>
              <a:rPr lang="en-US" sz="2400" b="1" u="sng" dirty="0">
                <a:effectLst/>
              </a:rPr>
              <a:t>CONTACT </a:t>
            </a:r>
            <a:r>
              <a:rPr lang="en-US" sz="2400" b="1" dirty="0">
                <a:effectLst/>
              </a:rPr>
              <a:t> the FDOT Project Manager:</a:t>
            </a:r>
          </a:p>
          <a:p>
            <a:pPr marL="0" lvl="1" indent="0">
              <a:spcBef>
                <a:spcPts val="0"/>
              </a:spcBef>
              <a:buClr>
                <a:schemeClr val="hlink"/>
              </a:buClr>
              <a:buFont typeface="Wingdings" pitchFamily="2" charset="2"/>
              <a:buChar char="q"/>
            </a:pPr>
            <a:r>
              <a:rPr lang="en-US" sz="2400" dirty="0">
                <a:ea typeface="+mn-ea"/>
                <a:cs typeface="+mn-cs"/>
              </a:rPr>
              <a:t>When a user needs to be created in the LRE System only. </a:t>
            </a:r>
          </a:p>
          <a:p>
            <a:pPr marL="0" lvl="1" indent="0">
              <a:spcBef>
                <a:spcPts val="0"/>
              </a:spcBef>
              <a:buClr>
                <a:schemeClr val="hlink"/>
              </a:buClr>
              <a:buNone/>
            </a:pPr>
            <a:endParaRPr lang="en-US" sz="2400" dirty="0">
              <a:ea typeface="+mn-ea"/>
              <a:cs typeface="+mn-cs"/>
            </a:endParaRPr>
          </a:p>
          <a:p>
            <a:pPr marL="0" lvl="1" indent="0">
              <a:spcBef>
                <a:spcPts val="0"/>
              </a:spcBef>
              <a:buClr>
                <a:schemeClr val="hlink"/>
              </a:buClr>
              <a:buFont typeface="Wingdings" pitchFamily="2" charset="2"/>
              <a:buChar char="q"/>
            </a:pPr>
            <a:r>
              <a:rPr lang="en-US" sz="2400" dirty="0">
                <a:ea typeface="+mn-ea"/>
                <a:cs typeface="+mn-cs"/>
              </a:rPr>
              <a:t> TRNS*PORT access is provided by Tallahassee.</a:t>
            </a:r>
          </a:p>
          <a:p>
            <a:pPr marL="0" lvl="1" indent="0">
              <a:spcBef>
                <a:spcPts val="0"/>
              </a:spcBef>
              <a:buClr>
                <a:schemeClr val="hlink"/>
              </a:buClr>
              <a:buFont typeface="Wingdings" pitchFamily="2" charset="2"/>
              <a:buChar char="q"/>
            </a:pPr>
            <a:endParaRPr lang="en-US" sz="2400" dirty="0">
              <a:ea typeface="+mn-ea"/>
              <a:cs typeface="+mn-cs"/>
            </a:endParaRPr>
          </a:p>
          <a:p>
            <a:pPr marL="0" lvl="1" indent="0">
              <a:spcBef>
                <a:spcPts val="0"/>
              </a:spcBef>
              <a:buClr>
                <a:schemeClr val="hlink"/>
              </a:buClr>
              <a:buFont typeface="Wingdings" pitchFamily="2" charset="2"/>
              <a:buChar char="q"/>
            </a:pPr>
            <a:r>
              <a:rPr lang="en-US" sz="2400" dirty="0">
                <a:ea typeface="+mn-ea"/>
                <a:cs typeface="+mn-cs"/>
              </a:rPr>
              <a:t>When a user needs to be added or removed from Projects and/or Versions.</a:t>
            </a:r>
          </a:p>
          <a:p>
            <a:pPr marL="0" lvl="1" indent="0">
              <a:spcBef>
                <a:spcPts val="0"/>
              </a:spcBef>
              <a:buClr>
                <a:schemeClr val="hlink"/>
              </a:buClr>
              <a:buNone/>
            </a:pPr>
            <a:endParaRPr lang="en-US" sz="2400" dirty="0">
              <a:ea typeface="+mn-ea"/>
              <a:cs typeface="+mn-cs"/>
            </a:endParaRPr>
          </a:p>
          <a:p>
            <a:pPr marL="0" lvl="1" indent="0">
              <a:spcBef>
                <a:spcPts val="0"/>
              </a:spcBef>
              <a:buClr>
                <a:schemeClr val="hlink"/>
              </a:buClr>
              <a:buFont typeface="Wingdings" pitchFamily="2" charset="2"/>
              <a:buChar char="q"/>
            </a:pPr>
            <a:r>
              <a:rPr lang="en-US" sz="2400" dirty="0">
                <a:ea typeface="+mn-ea"/>
                <a:cs typeface="+mn-cs"/>
              </a:rPr>
              <a:t>When a user needs to be re-assigned from one Project or 	Version to another.</a:t>
            </a:r>
          </a:p>
          <a:p>
            <a:pPr marL="0" lvl="1" indent="0">
              <a:spcBef>
                <a:spcPts val="0"/>
              </a:spcBef>
              <a:buClr>
                <a:schemeClr val="hlink"/>
              </a:buClr>
              <a:buNone/>
            </a:pPr>
            <a:r>
              <a:rPr lang="en-US" sz="2400" dirty="0">
                <a:ea typeface="+mn-ea"/>
                <a:cs typeface="+mn-cs"/>
              </a:rPr>
              <a:t>		     </a:t>
            </a:r>
          </a:p>
          <a:p>
            <a:pPr marL="0" lvl="1" indent="0">
              <a:spcBef>
                <a:spcPts val="0"/>
              </a:spcBef>
              <a:buClr>
                <a:schemeClr val="hlink"/>
              </a:buClr>
              <a:buNone/>
            </a:pPr>
            <a:r>
              <a:rPr lang="en-US" sz="2400" dirty="0">
                <a:ea typeface="+mn-ea"/>
                <a:cs typeface="+mn-cs"/>
              </a:rPr>
              <a:t>	*</a:t>
            </a:r>
            <a:r>
              <a:rPr lang="en-US" sz="2400" b="1" dirty="0">
                <a:ea typeface="+mn-ea"/>
                <a:cs typeface="+mn-cs"/>
              </a:rPr>
              <a:t>PROJECT MANAGER WILL CONTACT FINAL PLANS*</a:t>
            </a:r>
          </a:p>
          <a:p>
            <a:pPr marL="342900" lvl="1" indent="-342900" algn="just">
              <a:buClr>
                <a:schemeClr val="hlink"/>
              </a:buClr>
              <a:buNone/>
            </a:pPr>
            <a:endParaRPr lang="en-US" sz="1800" dirty="0">
              <a:solidFill>
                <a:schemeClr val="tx2"/>
              </a:solidFill>
            </a:endParaRPr>
          </a:p>
          <a:p>
            <a:pPr>
              <a:buNone/>
            </a:pPr>
            <a:endParaRPr lang="en-US" dirty="0"/>
          </a:p>
        </p:txBody>
      </p:sp>
    </p:spTree>
  </p:cSld>
  <p:clrMapOvr>
    <a:masterClrMapping/>
  </p:clrMapOvr>
  <p:transition spd="med">
    <p:fade thruBlk="1"/>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381000" y="152400"/>
            <a:ext cx="8305800" cy="450850"/>
          </a:xfrm>
        </p:spPr>
        <p:txBody>
          <a:bodyPr/>
          <a:lstStyle/>
          <a:p>
            <a:pPr algn="l" eaLnBrk="1" hangingPunct="1"/>
            <a:r>
              <a:rPr lang="en-US" sz="2400" b="1" dirty="0">
                <a:latin typeface="+mn-lt"/>
              </a:rPr>
              <a:t>2. </a:t>
            </a:r>
            <a:r>
              <a:rPr lang="en-US" sz="2400" b="1" u="sng" dirty="0">
                <a:latin typeface="+mn-lt"/>
              </a:rPr>
              <a:t>LRE versus Trns*Port</a:t>
            </a:r>
          </a:p>
        </p:txBody>
      </p:sp>
      <p:sp>
        <p:nvSpPr>
          <p:cNvPr id="4099" name="Rectangle 3"/>
          <p:cNvSpPr>
            <a:spLocks noGrp="1" noChangeArrowheads="1"/>
          </p:cNvSpPr>
          <p:nvPr>
            <p:ph idx="1"/>
          </p:nvPr>
        </p:nvSpPr>
        <p:spPr>
          <a:xfrm>
            <a:off x="304800" y="603250"/>
            <a:ext cx="8534400" cy="6102350"/>
          </a:xfrm>
        </p:spPr>
        <p:txBody>
          <a:bodyPr/>
          <a:lstStyle/>
          <a:p>
            <a:pPr marL="0" indent="0">
              <a:spcBef>
                <a:spcPts val="0"/>
              </a:spcBef>
              <a:buNone/>
            </a:pPr>
            <a:r>
              <a:rPr lang="en-US" sz="2000" b="1" u="sng" dirty="0">
                <a:effectLst/>
              </a:rPr>
              <a:t>LRE</a:t>
            </a:r>
          </a:p>
          <a:p>
            <a:pPr marL="0" indent="0">
              <a:spcBef>
                <a:spcPts val="0"/>
              </a:spcBef>
              <a:buFont typeface="Wingdings" pitchFamily="2" charset="2"/>
              <a:buChar char="q"/>
            </a:pPr>
            <a:r>
              <a:rPr lang="en-US" sz="2000" dirty="0">
                <a:effectLst/>
              </a:rPr>
              <a:t>The primary tool used to</a:t>
            </a:r>
            <a:r>
              <a:rPr lang="en-US" sz="2000" dirty="0"/>
              <a:t> produce budget estimates for  the 5-Yr Work Program.</a:t>
            </a:r>
          </a:p>
          <a:p>
            <a:pPr marL="0" indent="0">
              <a:spcBef>
                <a:spcPts val="0"/>
              </a:spcBef>
              <a:buFont typeface="Wingdings" pitchFamily="2" charset="2"/>
              <a:buChar char="q"/>
            </a:pPr>
            <a:endParaRPr lang="en-US" sz="2000" dirty="0">
              <a:effectLst/>
            </a:endParaRPr>
          </a:p>
          <a:p>
            <a:pPr marL="0" indent="0">
              <a:spcBef>
                <a:spcPts val="0"/>
              </a:spcBef>
              <a:buFont typeface="Wingdings" pitchFamily="2" charset="2"/>
              <a:buChar char="q"/>
            </a:pPr>
            <a:r>
              <a:rPr lang="en-US" sz="2000" dirty="0">
                <a:effectLst/>
              </a:rPr>
              <a:t>Is used before final design quantities are available.</a:t>
            </a:r>
          </a:p>
          <a:p>
            <a:pPr marL="0" indent="0">
              <a:spcBef>
                <a:spcPts val="0"/>
              </a:spcBef>
              <a:buFont typeface="Wingdings" pitchFamily="2" charset="2"/>
              <a:buChar char="q"/>
            </a:pPr>
            <a:endParaRPr lang="en-US" sz="2000" dirty="0">
              <a:effectLst/>
            </a:endParaRPr>
          </a:p>
          <a:p>
            <a:pPr marL="0" indent="0">
              <a:spcBef>
                <a:spcPts val="0"/>
              </a:spcBef>
              <a:buFont typeface="Wingdings" pitchFamily="2" charset="2"/>
              <a:buChar char="q"/>
            </a:pPr>
            <a:r>
              <a:rPr lang="en-US" sz="2000" dirty="0">
                <a:effectLst/>
              </a:rPr>
              <a:t>Is typically used from the PD&amp;E phase to just before the Biddability phase.</a:t>
            </a:r>
          </a:p>
          <a:p>
            <a:pPr marL="609600" indent="-609600" algn="just">
              <a:lnSpc>
                <a:spcPct val="80000"/>
              </a:lnSpc>
              <a:buNone/>
            </a:pPr>
            <a:endParaRPr lang="en-US" sz="1800" dirty="0"/>
          </a:p>
          <a:p>
            <a:pPr marL="609600" indent="-609600" algn="just">
              <a:lnSpc>
                <a:spcPct val="80000"/>
              </a:lnSpc>
              <a:buNone/>
            </a:pPr>
            <a:r>
              <a:rPr lang="en-US" sz="1800" b="1" u="sng" dirty="0"/>
              <a:t>Trns*Port</a:t>
            </a:r>
          </a:p>
          <a:p>
            <a:pPr marL="0" indent="0">
              <a:spcBef>
                <a:spcPts val="0"/>
              </a:spcBef>
              <a:buNone/>
            </a:pPr>
            <a:r>
              <a:rPr lang="en-US" sz="1800" dirty="0"/>
              <a:t>	</a:t>
            </a:r>
            <a:endParaRPr lang="en-US" sz="1800" dirty="0">
              <a:effectLst/>
            </a:endParaRPr>
          </a:p>
          <a:p>
            <a:pPr marL="0" indent="0">
              <a:spcBef>
                <a:spcPts val="0"/>
              </a:spcBef>
              <a:buFont typeface="Wingdings" pitchFamily="2" charset="2"/>
              <a:buChar char="q"/>
            </a:pPr>
            <a:r>
              <a:rPr lang="en-US" sz="1800" dirty="0">
                <a:effectLst/>
              </a:rPr>
              <a:t>Is used for the Plans, Specs and Estimates package and Bidding Proposal.</a:t>
            </a:r>
          </a:p>
          <a:p>
            <a:pPr marL="0" indent="0">
              <a:spcBef>
                <a:spcPts val="0"/>
              </a:spcBef>
              <a:buFont typeface="Wingdings" pitchFamily="2" charset="2"/>
              <a:buChar char="q"/>
            </a:pPr>
            <a:endParaRPr lang="en-US" sz="1800" dirty="0">
              <a:effectLst/>
            </a:endParaRPr>
          </a:p>
          <a:p>
            <a:pPr marL="0" indent="0">
              <a:spcBef>
                <a:spcPts val="0"/>
              </a:spcBef>
              <a:buFont typeface="Wingdings" pitchFamily="2" charset="2"/>
              <a:buChar char="q"/>
            </a:pPr>
            <a:r>
              <a:rPr lang="en-US" sz="1800" dirty="0">
                <a:effectLst/>
              </a:rPr>
              <a:t>Normally used for Biddability Phase and Production.</a:t>
            </a:r>
          </a:p>
          <a:p>
            <a:pPr marL="0" indent="0">
              <a:spcBef>
                <a:spcPts val="0"/>
              </a:spcBef>
              <a:buFont typeface="Wingdings" pitchFamily="2" charset="2"/>
              <a:buChar char="q"/>
            </a:pPr>
            <a:endParaRPr lang="en-US" sz="1800" dirty="0">
              <a:effectLst/>
            </a:endParaRPr>
          </a:p>
          <a:p>
            <a:pPr marL="0" indent="0">
              <a:spcBef>
                <a:spcPts val="0"/>
              </a:spcBef>
              <a:buFont typeface="Wingdings" pitchFamily="2" charset="2"/>
              <a:buChar char="q"/>
            </a:pPr>
            <a:r>
              <a:rPr lang="en-US" sz="1800" b="1" dirty="0">
                <a:effectLst/>
              </a:rPr>
              <a:t>If your project is either a Lump Sum or Design Build, you will need to load the itemized pay items into a secondary TRNS*PORT.  The TRNS*PORT will be created as either xxxxxx-x-52-0xLS or xxxxxx-x-52-0xDB respectively.</a:t>
            </a:r>
          </a:p>
          <a:p>
            <a:pPr marL="0" indent="0">
              <a:spcBef>
                <a:spcPts val="0"/>
              </a:spcBef>
              <a:buNone/>
            </a:pPr>
            <a:endParaRPr lang="en-US" sz="1800" dirty="0"/>
          </a:p>
          <a:p>
            <a:pPr marL="0" indent="0">
              <a:spcBef>
                <a:spcPts val="0"/>
              </a:spcBef>
              <a:buNone/>
            </a:pPr>
            <a:r>
              <a:rPr lang="en-US" sz="1800" b="1" dirty="0">
                <a:highlight>
                  <a:srgbClr val="FFFF00"/>
                </a:highlight>
              </a:rPr>
              <a:t>Note:</a:t>
            </a:r>
            <a:r>
              <a:rPr lang="en-US" sz="1800" b="1" dirty="0"/>
              <a:t> If your project is near the transition into the Biddability Phase, the PM should use the estimate (LRE or Trns*Port) which reflects the current approved scope and project cost at the time of Submittal.</a:t>
            </a:r>
          </a:p>
          <a:p>
            <a:pPr marL="609600" indent="-609600" eaLnBrk="1" hangingPunct="1">
              <a:lnSpc>
                <a:spcPct val="80000"/>
              </a:lnSpc>
              <a:buNone/>
            </a:pPr>
            <a:endParaRPr lang="en-US" sz="1800" b="1" u="sng" dirty="0"/>
          </a:p>
        </p:txBody>
      </p:sp>
    </p:spTree>
  </p:cSld>
  <p:clrMapOvr>
    <a:masterClrMapping/>
  </p:clrMapOvr>
  <p:transition spd="med">
    <p:fade thruBlk="1"/>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WHICH PROJECTS NEED AN LRE?</a:t>
            </a:r>
          </a:p>
        </p:txBody>
      </p:sp>
      <p:sp>
        <p:nvSpPr>
          <p:cNvPr id="5" name="Content Placeholder 4"/>
          <p:cNvSpPr>
            <a:spLocks noGrp="1"/>
          </p:cNvSpPr>
          <p:nvPr>
            <p:ph idx="1"/>
          </p:nvPr>
        </p:nvSpPr>
        <p:spPr/>
        <p:txBody>
          <a:bodyPr/>
          <a:lstStyle/>
          <a:p>
            <a:endParaRPr lang="en-US" dirty="0"/>
          </a:p>
          <a:p>
            <a:r>
              <a:rPr lang="en-US" dirty="0"/>
              <a:t>EVERY PROJECT NEEDS AN LRE. </a:t>
            </a:r>
          </a:p>
          <a:p>
            <a:endParaRPr lang="en-US" dirty="0"/>
          </a:p>
          <a:p>
            <a:pPr marL="0" indent="0">
              <a:buNone/>
            </a:pPr>
            <a:endParaRPr lang="en-US" dirty="0"/>
          </a:p>
          <a:p>
            <a:pPr marL="0" indent="0">
              <a:buNone/>
            </a:pPr>
            <a:endParaRPr lang="en-US" dirty="0"/>
          </a:p>
          <a:p>
            <a:r>
              <a:rPr lang="en-US" dirty="0"/>
              <a:t>ALL PROJECTS WITH PHASES 22 AND/OR 32, REGARDLESS OF HAVING A PHASE 52, MUST SUBMIT AN LRE TO FINAL PLANS.</a:t>
            </a:r>
          </a:p>
        </p:txBody>
      </p:sp>
    </p:spTree>
    <p:extLst>
      <p:ext uri="{BB962C8B-B14F-4D97-AF65-F5344CB8AC3E}">
        <p14:creationId xmlns:p14="http://schemas.microsoft.com/office/powerpoint/2010/main" val="1926534092"/>
      </p:ext>
    </p:extLst>
  </p:cSld>
  <p:clrMapOvr>
    <a:masterClrMapping/>
  </p:clrMapOvr>
  <p:transition spd="med">
    <p:fade thruBlk="1"/>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457200"/>
          </a:xfrm>
        </p:spPr>
        <p:txBody>
          <a:bodyPr/>
          <a:lstStyle/>
          <a:p>
            <a:pPr algn="l"/>
            <a:r>
              <a:rPr lang="en-US" sz="2400" b="1" u="sng" dirty="0">
                <a:latin typeface="+mn-lt"/>
              </a:rPr>
              <a:t>3. Items to Verify</a:t>
            </a:r>
          </a:p>
        </p:txBody>
      </p:sp>
      <p:sp>
        <p:nvSpPr>
          <p:cNvPr id="3" name="Content Placeholder 2"/>
          <p:cNvSpPr>
            <a:spLocks noGrp="1"/>
          </p:cNvSpPr>
          <p:nvPr>
            <p:ph idx="1"/>
          </p:nvPr>
        </p:nvSpPr>
        <p:spPr>
          <a:xfrm>
            <a:off x="457200" y="609600"/>
            <a:ext cx="8229600" cy="1828799"/>
          </a:xfrm>
        </p:spPr>
        <p:txBody>
          <a:bodyPr/>
          <a:lstStyle/>
          <a:p>
            <a:pPr>
              <a:buFont typeface="Wingdings" pitchFamily="2" charset="2"/>
              <a:buChar char="q"/>
            </a:pPr>
            <a:r>
              <a:rPr lang="en-US" sz="2000" dirty="0"/>
              <a:t>The project information in the LRE Header shall match the FM System, i.e.- Project Manager, Letting Date, Project Length, etc.  If different, check with Work Program to correct.</a:t>
            </a:r>
          </a:p>
          <a:p>
            <a:pPr>
              <a:buFont typeface="Wingdings" pitchFamily="2" charset="2"/>
              <a:buChar char="q"/>
            </a:pPr>
            <a:endParaRPr lang="en-US" sz="2000" dirty="0"/>
          </a:p>
          <a:p>
            <a:pPr>
              <a:buFont typeface="Wingdings" pitchFamily="2" charset="2"/>
              <a:buChar char="q"/>
            </a:pPr>
            <a:r>
              <a:rPr lang="en-US" sz="2000" dirty="0"/>
              <a:t>The LRE or Trns*Port shall not contain Obsolete Pay Items.</a:t>
            </a:r>
          </a:p>
          <a:p>
            <a:pPr>
              <a:buNone/>
            </a:pPr>
            <a:endParaRPr lang="en-US" sz="1600" dirty="0"/>
          </a:p>
          <a:p>
            <a:endParaRPr lang="en-US" sz="1600" dirty="0"/>
          </a:p>
          <a:p>
            <a:endParaRPr lang="en-US" dirty="0"/>
          </a:p>
        </p:txBody>
      </p:sp>
      <p:pic>
        <p:nvPicPr>
          <p:cNvPr id="4" name="Picture 3"/>
          <p:cNvPicPr>
            <a:picLocks noChangeAspect="1"/>
          </p:cNvPicPr>
          <p:nvPr/>
        </p:nvPicPr>
        <p:blipFill>
          <a:blip r:embed="rId2"/>
          <a:stretch>
            <a:fillRect/>
          </a:stretch>
        </p:blipFill>
        <p:spPr>
          <a:xfrm>
            <a:off x="1159009" y="2514600"/>
            <a:ext cx="6825982" cy="3947943"/>
          </a:xfrm>
          <a:prstGeom prst="rect">
            <a:avLst/>
          </a:prstGeom>
        </p:spPr>
      </p:pic>
    </p:spTree>
  </p:cSld>
  <p:clrMapOvr>
    <a:masterClrMapping/>
  </p:clrMapOvr>
  <p:transition spd="med">
    <p:fade thruBlk="1"/>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8750"/>
            <a:ext cx="8229600" cy="374650"/>
          </a:xfrm>
        </p:spPr>
        <p:txBody>
          <a:bodyPr/>
          <a:lstStyle/>
          <a:p>
            <a:pPr algn="l"/>
            <a:r>
              <a:rPr lang="en-US" sz="2400" b="1" u="sng" dirty="0">
                <a:latin typeface="+mn-lt"/>
              </a:rPr>
              <a:t>Items to Verify - continued</a:t>
            </a:r>
          </a:p>
        </p:txBody>
      </p:sp>
      <p:sp>
        <p:nvSpPr>
          <p:cNvPr id="3" name="Content Placeholder 2"/>
          <p:cNvSpPr>
            <a:spLocks noGrp="1"/>
          </p:cNvSpPr>
          <p:nvPr>
            <p:ph idx="1"/>
          </p:nvPr>
        </p:nvSpPr>
        <p:spPr>
          <a:xfrm>
            <a:off x="457200" y="609600"/>
            <a:ext cx="8229600" cy="5638800"/>
          </a:xfrm>
        </p:spPr>
        <p:txBody>
          <a:bodyPr/>
          <a:lstStyle/>
          <a:p>
            <a:pPr marL="609600" indent="-609600">
              <a:lnSpc>
                <a:spcPct val="80000"/>
              </a:lnSpc>
              <a:buNone/>
            </a:pPr>
            <a:r>
              <a:rPr lang="en-US" sz="1600" dirty="0"/>
              <a:t>	</a:t>
            </a:r>
            <a:r>
              <a:rPr lang="en-US" sz="2000" dirty="0"/>
              <a:t>For projects that contain multiple Sequences and/ or Programs in FM, a separate sequence in the LRE shall be used to reflect each one.  There are many Program Types, but the most common ones to keep a look out for are: 02- Roadway, 03 – Bridge Replacement, 04 – Bridge Rehabilitation, 05 – Resurfacing, 06 – Safety and 29 – Rail. </a:t>
            </a:r>
          </a:p>
          <a:p>
            <a:pPr marL="609600" indent="-609600">
              <a:lnSpc>
                <a:spcPct val="80000"/>
              </a:lnSpc>
              <a:buNone/>
            </a:pPr>
            <a:r>
              <a:rPr lang="en-US" sz="2000" dirty="0"/>
              <a:t>	</a:t>
            </a:r>
          </a:p>
          <a:p>
            <a:pPr marL="609600" indent="-609600">
              <a:lnSpc>
                <a:spcPct val="80000"/>
              </a:lnSpc>
              <a:buNone/>
            </a:pPr>
            <a:r>
              <a:rPr lang="en-US" sz="2000" dirty="0"/>
              <a:t>	KEEP IN MIND THAT IF YOUR PROJECT WAS FULLY FUNDED WITH STATE FUNDS AND FEDERAL FUNDS WERE ADDED FOR LIGHTING RETROFITS, YOUR PROJECT BECOMES FEDERALIZED AND THE SEQUENCE OF THE FEDERAL FUNDS IS THE LEAD SEQUENCE.</a:t>
            </a:r>
          </a:p>
          <a:p>
            <a:pPr marL="609600" indent="-609600">
              <a:lnSpc>
                <a:spcPct val="80000"/>
              </a:lnSpc>
              <a:buNone/>
            </a:pPr>
            <a:endParaRPr lang="en-US" sz="1600" dirty="0"/>
          </a:p>
          <a:p>
            <a:pPr marL="609600" indent="-609600">
              <a:lnSpc>
                <a:spcPct val="80000"/>
              </a:lnSpc>
              <a:buNone/>
            </a:pPr>
            <a:endParaRPr lang="en-US" sz="800" dirty="0"/>
          </a:p>
          <a:p>
            <a:pPr marL="609600" indent="-609600">
              <a:lnSpc>
                <a:spcPct val="80000"/>
              </a:lnSpc>
              <a:buNone/>
            </a:pPr>
            <a:r>
              <a:rPr lang="en-US" sz="1600" dirty="0"/>
              <a:t>	</a:t>
            </a:r>
          </a:p>
          <a:p>
            <a:pPr marL="609600" indent="-609600">
              <a:lnSpc>
                <a:spcPct val="80000"/>
              </a:lnSpc>
              <a:buNone/>
            </a:pPr>
            <a:r>
              <a:rPr lang="en-US" sz="1600" b="1" dirty="0"/>
              <a:t>   </a:t>
            </a:r>
            <a:r>
              <a:rPr lang="en-US" sz="1600" b="1" u="sng" dirty="0"/>
              <a:t> Multiple Sequences &amp; Programs:</a:t>
            </a:r>
            <a:endParaRPr lang="en-US" sz="1600" b="1" dirty="0"/>
          </a:p>
        </p:txBody>
      </p:sp>
      <p:pic>
        <p:nvPicPr>
          <p:cNvPr id="4" name="Picture 3"/>
          <p:cNvPicPr>
            <a:picLocks noChangeAspect="1"/>
          </p:cNvPicPr>
          <p:nvPr/>
        </p:nvPicPr>
        <p:blipFill>
          <a:blip r:embed="rId2"/>
          <a:stretch>
            <a:fillRect/>
          </a:stretch>
        </p:blipFill>
        <p:spPr>
          <a:xfrm>
            <a:off x="685800" y="4267200"/>
            <a:ext cx="5867400" cy="1371600"/>
          </a:xfrm>
          <a:prstGeom prst="rect">
            <a:avLst/>
          </a:prstGeom>
        </p:spPr>
      </p:pic>
    </p:spTree>
  </p:cSld>
  <p:clrMapOvr>
    <a:masterClrMapping/>
  </p:clrMapOvr>
  <p:transition spd="med">
    <p:fade thruBlk="1"/>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8750"/>
            <a:ext cx="8229600" cy="527050"/>
          </a:xfrm>
        </p:spPr>
        <p:txBody>
          <a:bodyPr/>
          <a:lstStyle/>
          <a:p>
            <a:pPr algn="l"/>
            <a:r>
              <a:rPr lang="en-US" sz="2400" b="1" u="sng" dirty="0">
                <a:latin typeface="+mn-lt"/>
              </a:rPr>
              <a:t>Items to Verify - continued</a:t>
            </a:r>
            <a:endParaRPr lang="en-US" sz="2400" dirty="0">
              <a:latin typeface="+mn-lt"/>
            </a:endParaRPr>
          </a:p>
        </p:txBody>
      </p:sp>
      <p:sp>
        <p:nvSpPr>
          <p:cNvPr id="3" name="Content Placeholder 2"/>
          <p:cNvSpPr>
            <a:spLocks noGrp="1"/>
          </p:cNvSpPr>
          <p:nvPr>
            <p:ph idx="1"/>
          </p:nvPr>
        </p:nvSpPr>
        <p:spPr>
          <a:xfrm>
            <a:off x="76200" y="650358"/>
            <a:ext cx="8617688" cy="6207642"/>
          </a:xfrm>
        </p:spPr>
        <p:txBody>
          <a:bodyPr/>
          <a:lstStyle/>
          <a:p>
            <a:pPr>
              <a:buNone/>
            </a:pPr>
            <a:endParaRPr lang="en-US" sz="1600" b="1" u="sng" dirty="0"/>
          </a:p>
          <a:p>
            <a:pPr>
              <a:buNone/>
            </a:pPr>
            <a:r>
              <a:rPr lang="en-US" sz="2400" b="1" u="sng" dirty="0"/>
              <a:t>TIP/ STIP - Last Minute Cost Adjustments:</a:t>
            </a:r>
          </a:p>
          <a:p>
            <a:pPr>
              <a:buNone/>
            </a:pPr>
            <a:r>
              <a:rPr lang="en-US" sz="2400" dirty="0"/>
              <a:t>	</a:t>
            </a:r>
          </a:p>
          <a:p>
            <a:pPr>
              <a:spcBef>
                <a:spcPts val="0"/>
              </a:spcBef>
              <a:buFont typeface="Arial" pitchFamily="34" charset="0"/>
              <a:buChar char="•"/>
            </a:pPr>
            <a:r>
              <a:rPr lang="en-US" sz="2400" dirty="0"/>
              <a:t>If project is Federally Funded.</a:t>
            </a:r>
          </a:p>
          <a:p>
            <a:pPr>
              <a:spcBef>
                <a:spcPts val="0"/>
              </a:spcBef>
              <a:buNone/>
            </a:pPr>
            <a:endParaRPr lang="en-US" sz="2400" dirty="0"/>
          </a:p>
          <a:p>
            <a:pPr>
              <a:spcBef>
                <a:spcPts val="0"/>
              </a:spcBef>
              <a:buFont typeface="Arial" pitchFamily="34" charset="0"/>
              <a:buChar char="•"/>
            </a:pPr>
            <a:r>
              <a:rPr lang="en-US" sz="2400" dirty="0"/>
              <a:t>If project cost increases in excess of $2 Million AND 20%, a TIP/ STIP needs to be processed.</a:t>
            </a:r>
          </a:p>
          <a:p>
            <a:pPr>
              <a:spcBef>
                <a:spcPts val="0"/>
              </a:spcBef>
              <a:buNone/>
            </a:pPr>
            <a:endParaRPr lang="en-US" sz="2400" dirty="0"/>
          </a:p>
          <a:p>
            <a:pPr>
              <a:spcBef>
                <a:spcPts val="0"/>
              </a:spcBef>
              <a:buFont typeface="Arial" pitchFamily="34" charset="0"/>
              <a:buChar char="•"/>
            </a:pPr>
            <a:endParaRPr lang="en-US" sz="2400" dirty="0"/>
          </a:p>
          <a:p>
            <a:pPr>
              <a:spcBef>
                <a:spcPts val="0"/>
              </a:spcBef>
              <a:buFont typeface="Arial" pitchFamily="34" charset="0"/>
              <a:buChar char="•"/>
            </a:pPr>
            <a:endParaRPr lang="en-US" sz="2400" dirty="0"/>
          </a:p>
          <a:p>
            <a:pPr>
              <a:spcBef>
                <a:spcPts val="0"/>
              </a:spcBef>
              <a:buFont typeface="Arial" pitchFamily="34" charset="0"/>
              <a:buChar char="•"/>
            </a:pPr>
            <a:endParaRPr lang="en-US" sz="2400" dirty="0"/>
          </a:p>
          <a:p>
            <a:pPr>
              <a:spcBef>
                <a:spcPts val="0"/>
              </a:spcBef>
              <a:buFont typeface="Arial" pitchFamily="34" charset="0"/>
              <a:buChar char="•"/>
            </a:pPr>
            <a:endParaRPr lang="en-US" sz="2400" dirty="0"/>
          </a:p>
          <a:p>
            <a:pPr>
              <a:spcBef>
                <a:spcPts val="0"/>
              </a:spcBef>
              <a:buFont typeface="Arial" pitchFamily="34" charset="0"/>
              <a:buChar char="•"/>
            </a:pPr>
            <a:endParaRPr lang="en-US" sz="2400" dirty="0"/>
          </a:p>
          <a:p>
            <a:pPr marL="0" indent="0">
              <a:spcBef>
                <a:spcPts val="0"/>
              </a:spcBef>
              <a:buNone/>
            </a:pPr>
            <a:endParaRPr lang="en-US" sz="2400" dirty="0"/>
          </a:p>
          <a:p>
            <a:pPr marL="0" indent="0">
              <a:spcBef>
                <a:spcPts val="0"/>
              </a:spcBef>
              <a:buNone/>
            </a:pPr>
            <a:r>
              <a:rPr lang="en-US" sz="2400" dirty="0"/>
              <a:t>It may take 3 months or longer to process which may cause the project to miss the letting. </a:t>
            </a:r>
          </a:p>
        </p:txBody>
      </p:sp>
      <p:pic>
        <p:nvPicPr>
          <p:cNvPr id="1026" name="Picture 2" descr="C:\Users\pm404nr\AppData\Local\Microsoft\Windows\Temporary Internet Files\Content.IE5\HMQFBO3B\MC900431529[1].png"/>
          <p:cNvPicPr>
            <a:picLocks noChangeAspect="1" noChangeArrowheads="1"/>
          </p:cNvPicPr>
          <p:nvPr/>
        </p:nvPicPr>
        <p:blipFill>
          <a:blip r:embed="rId3" cstate="print"/>
          <a:srcRect/>
          <a:stretch>
            <a:fillRect/>
          </a:stretch>
        </p:blipFill>
        <p:spPr bwMode="auto">
          <a:xfrm>
            <a:off x="990600" y="3352800"/>
            <a:ext cx="2057400" cy="2133600"/>
          </a:xfrm>
          <a:prstGeom prst="rect">
            <a:avLst/>
          </a:prstGeom>
          <a:noFill/>
        </p:spPr>
      </p:pic>
    </p:spTree>
  </p:cSld>
  <p:clrMapOvr>
    <a:masterClrMapping/>
  </p:clrMapOvr>
  <p:transition spd="med">
    <p:fade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6ADFDE-D20D-4345-BAFE-76E4626EC15F}"/>
              </a:ext>
            </a:extLst>
          </p:cNvPr>
          <p:cNvSpPr>
            <a:spLocks noGrp="1"/>
          </p:cNvSpPr>
          <p:nvPr>
            <p:ph type="title"/>
          </p:nvPr>
        </p:nvSpPr>
        <p:spPr/>
        <p:txBody>
          <a:bodyPr/>
          <a:lstStyle/>
          <a:p>
            <a:r>
              <a:rPr lang="en-US" dirty="0"/>
              <a:t>The Real Measure:</a:t>
            </a:r>
            <a:br>
              <a:rPr lang="en-US" dirty="0"/>
            </a:br>
            <a:r>
              <a:rPr lang="en-US" dirty="0"/>
              <a:t>Time and Money  </a:t>
            </a:r>
          </a:p>
        </p:txBody>
      </p:sp>
      <p:sp>
        <p:nvSpPr>
          <p:cNvPr id="3" name="Content Placeholder 2">
            <a:extLst>
              <a:ext uri="{FF2B5EF4-FFF2-40B4-BE49-F238E27FC236}">
                <a16:creationId xmlns:a16="http://schemas.microsoft.com/office/drawing/2014/main" id="{3ED74780-B31C-4DCF-A831-488FEAA29A1F}"/>
              </a:ext>
            </a:extLst>
          </p:cNvPr>
          <p:cNvSpPr>
            <a:spLocks noGrp="1"/>
          </p:cNvSpPr>
          <p:nvPr>
            <p:ph idx="1"/>
          </p:nvPr>
        </p:nvSpPr>
        <p:spPr>
          <a:xfrm>
            <a:off x="457200" y="1417639"/>
            <a:ext cx="8115300" cy="1020762"/>
          </a:xfrm>
        </p:spPr>
        <p:txBody>
          <a:bodyPr/>
          <a:lstStyle/>
          <a:p>
            <a:r>
              <a:rPr lang="en-US" dirty="0"/>
              <a:t>2,364 Supplemental Agreements added </a:t>
            </a:r>
            <a:r>
              <a:rPr lang="en-US" b="1" u="sng" dirty="0"/>
              <a:t>6,120 days</a:t>
            </a:r>
            <a:r>
              <a:rPr lang="en-US" dirty="0"/>
              <a:t> during construction</a:t>
            </a:r>
          </a:p>
        </p:txBody>
      </p:sp>
      <p:pic>
        <p:nvPicPr>
          <p:cNvPr id="5" name="Picture 4" descr="A screenshot of a cell phone&#10;&#10;Description generated with very high confidence">
            <a:extLst>
              <a:ext uri="{FF2B5EF4-FFF2-40B4-BE49-F238E27FC236}">
                <a16:creationId xmlns:a16="http://schemas.microsoft.com/office/drawing/2014/main" id="{CDFE2BD7-D78E-4E35-87B6-37330C7202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8755" y="2590800"/>
            <a:ext cx="7848600" cy="4086225"/>
          </a:xfrm>
          <a:prstGeom prst="rect">
            <a:avLst/>
          </a:prstGeom>
        </p:spPr>
      </p:pic>
    </p:spTree>
    <p:extLst>
      <p:ext uri="{BB962C8B-B14F-4D97-AF65-F5344CB8AC3E}">
        <p14:creationId xmlns:p14="http://schemas.microsoft.com/office/powerpoint/2010/main" val="139679248"/>
      </p:ext>
    </p:extLst>
  </p:cSld>
  <p:clrMapOvr>
    <a:masterClrMapping/>
  </p:clrMapOvr>
  <p:transition spd="med">
    <p:fade thruBlk="1"/>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457200"/>
          </a:xfrm>
        </p:spPr>
        <p:txBody>
          <a:bodyPr/>
          <a:lstStyle/>
          <a:p>
            <a:pPr algn="l"/>
            <a:br>
              <a:rPr lang="en-US" sz="2400" b="1" u="sng" dirty="0">
                <a:effectLst/>
                <a:latin typeface="+mn-lt"/>
              </a:rPr>
            </a:br>
            <a:br>
              <a:rPr lang="en-US" sz="2400" b="1" u="sng" dirty="0">
                <a:effectLst/>
                <a:latin typeface="+mn-lt"/>
              </a:rPr>
            </a:br>
            <a:r>
              <a:rPr lang="en-US" sz="2400" b="1" u="sng" dirty="0">
                <a:effectLst/>
                <a:latin typeface="+mn-lt"/>
              </a:rPr>
              <a:t>Items to Verify - continued</a:t>
            </a:r>
            <a:endParaRPr lang="en-US" sz="2400" dirty="0">
              <a:effectLst/>
              <a:latin typeface="+mn-lt"/>
            </a:endParaRPr>
          </a:p>
        </p:txBody>
      </p:sp>
      <p:sp>
        <p:nvSpPr>
          <p:cNvPr id="3" name="Content Placeholder 2"/>
          <p:cNvSpPr>
            <a:spLocks noGrp="1"/>
          </p:cNvSpPr>
          <p:nvPr>
            <p:ph idx="1"/>
          </p:nvPr>
        </p:nvSpPr>
        <p:spPr>
          <a:xfrm>
            <a:off x="304800" y="609600"/>
            <a:ext cx="8458200" cy="2209800"/>
          </a:xfrm>
        </p:spPr>
        <p:txBody>
          <a:bodyPr/>
          <a:lstStyle/>
          <a:p>
            <a:pPr marL="0" indent="0">
              <a:spcBef>
                <a:spcPts val="0"/>
              </a:spcBef>
              <a:buFont typeface="Wingdings" pitchFamily="2" charset="2"/>
              <a:buChar char="q"/>
            </a:pPr>
            <a:r>
              <a:rPr lang="en-US" sz="2000" b="1" dirty="0"/>
              <a:t>Use of EX-Items.</a:t>
            </a:r>
          </a:p>
          <a:p>
            <a:pPr marL="0" indent="0">
              <a:spcBef>
                <a:spcPts val="0"/>
              </a:spcBef>
              <a:buNone/>
            </a:pPr>
            <a:r>
              <a:rPr lang="en-US" sz="2000" dirty="0"/>
              <a:t>-Use only when a pay item does not exist for an activity.</a:t>
            </a:r>
          </a:p>
          <a:p>
            <a:pPr marL="0" indent="0">
              <a:spcBef>
                <a:spcPts val="0"/>
              </a:spcBef>
              <a:buNone/>
            </a:pPr>
            <a:r>
              <a:rPr lang="en-US" sz="2000" dirty="0"/>
              <a:t>-Do not enter as a Lump Sum, Per/ Mile cost or Design Fees for DB.</a:t>
            </a:r>
          </a:p>
          <a:p>
            <a:pPr marL="0" indent="0">
              <a:spcBef>
                <a:spcPts val="0"/>
              </a:spcBef>
              <a:buNone/>
            </a:pPr>
            <a:r>
              <a:rPr lang="en-US" sz="2000" dirty="0"/>
              <a:t>-If trying to use for an already used X-Item, include the quantity in the existing X-Item and describe both quantities in the “Comment Field”.</a:t>
            </a:r>
          </a:p>
          <a:p>
            <a:pPr marL="0" indent="0">
              <a:spcBef>
                <a:spcPts val="0"/>
              </a:spcBef>
              <a:buNone/>
            </a:pPr>
            <a:r>
              <a:rPr lang="en-US" sz="2000" dirty="0"/>
              <a:t>-Remember…no MOT or Asphalt contingencies.</a:t>
            </a:r>
          </a:p>
          <a:p>
            <a:pPr marL="0" indent="0">
              <a:spcBef>
                <a:spcPts val="0"/>
              </a:spcBef>
              <a:buNone/>
            </a:pPr>
            <a:endParaRPr lang="en-US" sz="2000" dirty="0"/>
          </a:p>
          <a:p>
            <a:pPr marL="0" indent="0">
              <a:spcBef>
                <a:spcPts val="0"/>
              </a:spcBef>
              <a:buNone/>
            </a:pPr>
            <a:endParaRPr lang="en-US" sz="2000" dirty="0"/>
          </a:p>
          <a:p>
            <a:pPr marL="609600" indent="-609600" algn="just">
              <a:lnSpc>
                <a:spcPct val="90000"/>
              </a:lnSpc>
              <a:buNone/>
            </a:pPr>
            <a:endParaRPr lang="en-US" sz="1600" dirty="0"/>
          </a:p>
          <a:p>
            <a:pPr marL="609600" indent="-609600" algn="just">
              <a:lnSpc>
                <a:spcPct val="90000"/>
              </a:lnSpc>
              <a:buNone/>
            </a:pPr>
            <a:endParaRPr lang="en-US" sz="1600" dirty="0"/>
          </a:p>
          <a:p>
            <a:pPr marL="609600" indent="-609600" algn="just">
              <a:lnSpc>
                <a:spcPct val="90000"/>
              </a:lnSpc>
              <a:buNone/>
            </a:pPr>
            <a:endParaRPr lang="en-US" sz="1800" b="1" dirty="0"/>
          </a:p>
        </p:txBody>
      </p:sp>
      <p:pic>
        <p:nvPicPr>
          <p:cNvPr id="5125" name="Picture 5"/>
          <p:cNvPicPr>
            <a:picLocks noChangeAspect="1" noChangeArrowheads="1"/>
          </p:cNvPicPr>
          <p:nvPr/>
        </p:nvPicPr>
        <p:blipFill>
          <a:blip r:embed="rId3" cstate="print"/>
          <a:srcRect/>
          <a:stretch>
            <a:fillRect/>
          </a:stretch>
        </p:blipFill>
        <p:spPr bwMode="auto">
          <a:xfrm>
            <a:off x="304800" y="4191000"/>
            <a:ext cx="8001000" cy="1828800"/>
          </a:xfrm>
          <a:prstGeom prst="rect">
            <a:avLst/>
          </a:prstGeom>
          <a:noFill/>
          <a:ln w="9525">
            <a:noFill/>
            <a:miter lim="800000"/>
            <a:headEnd/>
            <a:tailEnd/>
          </a:ln>
        </p:spPr>
      </p:pic>
    </p:spTree>
  </p:cSld>
  <p:clrMapOvr>
    <a:masterClrMapping/>
  </p:clrMapOvr>
  <p:transition spd="med">
    <p:fade thruBlk="1"/>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527050"/>
          </a:xfrm>
        </p:spPr>
        <p:txBody>
          <a:bodyPr/>
          <a:lstStyle/>
          <a:p>
            <a:pPr algn="l"/>
            <a:r>
              <a:rPr lang="en-US" sz="2400" b="1" u="sng" dirty="0">
                <a:latin typeface="+mn-lt"/>
              </a:rPr>
              <a:t>Items to Verify - continued</a:t>
            </a:r>
          </a:p>
        </p:txBody>
      </p:sp>
      <p:sp>
        <p:nvSpPr>
          <p:cNvPr id="3" name="Content Placeholder 2"/>
          <p:cNvSpPr>
            <a:spLocks noGrp="1"/>
          </p:cNvSpPr>
          <p:nvPr>
            <p:ph idx="1"/>
          </p:nvPr>
        </p:nvSpPr>
        <p:spPr>
          <a:xfrm>
            <a:off x="228600" y="457200"/>
            <a:ext cx="8433391" cy="5943600"/>
          </a:xfrm>
        </p:spPr>
        <p:txBody>
          <a:bodyPr>
            <a:normAutofit fontScale="77500" lnSpcReduction="20000"/>
          </a:bodyPr>
          <a:lstStyle/>
          <a:p>
            <a:pPr marL="0" indent="0" algn="just">
              <a:spcBef>
                <a:spcPts val="600"/>
              </a:spcBef>
              <a:buNone/>
            </a:pPr>
            <a:r>
              <a:rPr lang="en-US" sz="1900" b="1" dirty="0"/>
              <a:t>Do not include </a:t>
            </a:r>
            <a:r>
              <a:rPr lang="en-US" sz="1900" dirty="0"/>
              <a:t>additional Adjustments / Contingencies for items such as:</a:t>
            </a:r>
          </a:p>
          <a:p>
            <a:pPr marL="400050" lvl="1" indent="0" algn="just">
              <a:spcBef>
                <a:spcPts val="600"/>
              </a:spcBef>
              <a:buNone/>
            </a:pPr>
            <a:r>
              <a:rPr lang="en-US" sz="1900" dirty="0"/>
              <a:t>          -MOT Items, Earthwork, Asphalt, Wetland Mitigation, Contamination, ETC.</a:t>
            </a:r>
          </a:p>
          <a:p>
            <a:pPr marL="400050" lvl="1" indent="0" algn="just">
              <a:spcBef>
                <a:spcPts val="600"/>
              </a:spcBef>
              <a:buNone/>
            </a:pPr>
            <a:r>
              <a:rPr lang="en-US" sz="1900" dirty="0"/>
              <a:t>	-If Adjustments are needed then remember to load adjustments into the specific 	Sequence and use the comment field to describe.</a:t>
            </a:r>
          </a:p>
          <a:p>
            <a:pPr marL="400050" lvl="1" indent="0" algn="just">
              <a:spcBef>
                <a:spcPts val="600"/>
              </a:spcBef>
              <a:buNone/>
            </a:pPr>
            <a:r>
              <a:rPr lang="en-US" sz="1900" b="1" dirty="0"/>
              <a:t>Use the proper percentages:</a:t>
            </a:r>
          </a:p>
          <a:p>
            <a:pPr marL="609600" indent="-609600" algn="just">
              <a:spcBef>
                <a:spcPts val="600"/>
              </a:spcBef>
              <a:buNone/>
            </a:pPr>
            <a:r>
              <a:rPr lang="en-US" sz="1900" dirty="0"/>
              <a:t>		-MOB shall be 8%.</a:t>
            </a:r>
          </a:p>
          <a:p>
            <a:pPr marL="609600" indent="-609600" algn="just">
              <a:spcBef>
                <a:spcPts val="600"/>
              </a:spcBef>
              <a:buNone/>
            </a:pPr>
            <a:r>
              <a:rPr lang="en-US" sz="1900" dirty="0"/>
              <a:t>		-MOT shall be 10%.</a:t>
            </a:r>
          </a:p>
          <a:p>
            <a:pPr marL="609600" indent="-609600" algn="just">
              <a:spcBef>
                <a:spcPts val="600"/>
              </a:spcBef>
              <a:buNone/>
            </a:pPr>
            <a:r>
              <a:rPr lang="en-US" sz="1900" dirty="0"/>
              <a:t>		-Partnering: include if project duration &gt; 1yr OR project cost &gt; $2 Million. </a:t>
            </a:r>
          </a:p>
          <a:p>
            <a:pPr marL="609600" indent="-609600" algn="just">
              <a:spcBef>
                <a:spcPts val="600"/>
              </a:spcBef>
              <a:buNone/>
            </a:pPr>
            <a:r>
              <a:rPr lang="en-US" sz="1900" b="1" dirty="0"/>
              <a:t>		(Use 2 DA @ $3,000/ DA)</a:t>
            </a:r>
          </a:p>
          <a:p>
            <a:pPr marL="609600" indent="-609600" algn="just">
              <a:spcBef>
                <a:spcPts val="600"/>
              </a:spcBef>
              <a:buNone/>
            </a:pPr>
            <a:r>
              <a:rPr lang="en-US" sz="1900" dirty="0"/>
              <a:t>		-Disputes Review Board: include if project cost &gt; $15 Million.</a:t>
            </a:r>
          </a:p>
          <a:p>
            <a:pPr marL="609600" indent="-609600" algn="just">
              <a:spcBef>
                <a:spcPts val="600"/>
              </a:spcBef>
              <a:buNone/>
            </a:pPr>
            <a:r>
              <a:rPr lang="en-US" sz="1900" dirty="0"/>
              <a:t>		</a:t>
            </a:r>
            <a:r>
              <a:rPr lang="en-US" sz="1900" b="1" dirty="0"/>
              <a:t>(Follow BOE for instructions on how to calculate number of meetings)</a:t>
            </a:r>
          </a:p>
          <a:p>
            <a:pPr marL="609600" indent="-609600" algn="just">
              <a:spcBef>
                <a:spcPts val="600"/>
              </a:spcBef>
              <a:buNone/>
            </a:pPr>
            <a:endParaRPr lang="en-US" sz="1900" b="1" dirty="0"/>
          </a:p>
          <a:p>
            <a:pPr marL="609600" indent="-609600" algn="just">
              <a:spcBef>
                <a:spcPts val="600"/>
              </a:spcBef>
              <a:buNone/>
            </a:pPr>
            <a:r>
              <a:rPr lang="en-US" sz="1900" b="1" dirty="0"/>
              <a:t>REMEMBER…every time you use 999-20-1 you will ALSO need to load 999-20-2</a:t>
            </a:r>
          </a:p>
          <a:p>
            <a:pPr marL="609600" indent="-609600" algn="just">
              <a:spcBef>
                <a:spcPts val="600"/>
              </a:spcBef>
              <a:buNone/>
            </a:pPr>
            <a:r>
              <a:rPr lang="en-US" sz="1900" b="1" dirty="0"/>
              <a:t>		PLUS…every project requires the Initial Contingency pay item (999-25)</a:t>
            </a:r>
          </a:p>
          <a:p>
            <a:pPr marL="609600" indent="-609600" algn="just">
              <a:spcBef>
                <a:spcPts val="600"/>
              </a:spcBef>
              <a:buNone/>
            </a:pPr>
            <a:endParaRPr lang="en-US" sz="1900" b="1" dirty="0"/>
          </a:p>
          <a:p>
            <a:pPr marL="609600" indent="-609600" algn="just">
              <a:spcBef>
                <a:spcPts val="600"/>
              </a:spcBef>
              <a:buNone/>
            </a:pPr>
            <a:r>
              <a:rPr lang="en-US" sz="1900" b="1" dirty="0"/>
              <a:t>NOTE</a:t>
            </a:r>
            <a:r>
              <a:rPr lang="en-US" sz="1900" b="1"/>
              <a:t>: </a:t>
            </a:r>
            <a:r>
              <a:rPr lang="en-US" sz="2000">
                <a:effectLst/>
                <a:latin typeface="Calibri" panose="020F0502020204030204" pitchFamily="34" charset="0"/>
                <a:ea typeface="Calibri" panose="020F0502020204030204" pitchFamily="34" charset="0"/>
              </a:rPr>
              <a:t>All </a:t>
            </a:r>
            <a:r>
              <a:rPr lang="en-US" sz="2000" dirty="0">
                <a:effectLst/>
                <a:latin typeface="Calibri" panose="020F0502020204030204" pitchFamily="34" charset="0"/>
                <a:ea typeface="Calibri" panose="020F0502020204030204" pitchFamily="34" charset="0"/>
              </a:rPr>
              <a:t>projects should have the standard 999-25 contingency.   </a:t>
            </a:r>
          </a:p>
          <a:p>
            <a:r>
              <a:rPr lang="en-US" sz="2000">
                <a:effectLst/>
                <a:latin typeface="Calibri" panose="020F0502020204030204" pitchFamily="34" charset="0"/>
                <a:ea typeface="Calibri" panose="020F0502020204030204" pitchFamily="34" charset="0"/>
              </a:rPr>
              <a:t>Projects </a:t>
            </a:r>
            <a:r>
              <a:rPr lang="en-US" sz="2000" dirty="0">
                <a:effectLst/>
                <a:latin typeface="Calibri" panose="020F0502020204030204" pitchFamily="34" charset="0"/>
                <a:ea typeface="Calibri" panose="020F0502020204030204" pitchFamily="34" charset="0"/>
              </a:rPr>
              <a:t>that have a LF contribution, need to have an EX-item for 20% contingency (of the LF amount).  This is in addition to the standard 999-25 contingency.</a:t>
            </a:r>
            <a:r>
              <a:rPr lang="en-US" sz="1900" b="1" dirty="0"/>
              <a:t>	</a:t>
            </a:r>
          </a:p>
          <a:p>
            <a:pPr marL="609600" indent="-609600" algn="just">
              <a:spcBef>
                <a:spcPts val="600"/>
              </a:spcBef>
              <a:buNone/>
            </a:pPr>
            <a:endParaRPr lang="en-US" sz="1900" b="1" dirty="0"/>
          </a:p>
          <a:p>
            <a:pPr marL="609600" indent="-609600" algn="just">
              <a:spcBef>
                <a:spcPts val="600"/>
              </a:spcBef>
              <a:buNone/>
            </a:pPr>
            <a:r>
              <a:rPr lang="en-US" sz="1900" b="1" dirty="0"/>
              <a:t>OFF SYSTEM ROADWAYS</a:t>
            </a:r>
            <a:r>
              <a:rPr lang="en-US" sz="1900" dirty="0"/>
              <a:t>:</a:t>
            </a:r>
          </a:p>
          <a:p>
            <a:pPr marL="609600" indent="-609600" algn="just">
              <a:spcBef>
                <a:spcPts val="600"/>
              </a:spcBef>
              <a:buNone/>
            </a:pPr>
            <a:r>
              <a:rPr lang="en-US" sz="1900" b="1" dirty="0"/>
              <a:t>DO NOT include Mowing and Litter Removal pay items on off-system roadways.</a:t>
            </a:r>
            <a:r>
              <a:rPr lang="en-US" sz="1600" dirty="0"/>
              <a:t>			</a:t>
            </a:r>
            <a:endParaRPr lang="en-US" sz="1600" b="1" dirty="0"/>
          </a:p>
          <a:p>
            <a:pPr marL="609600" indent="-609600" algn="just">
              <a:lnSpc>
                <a:spcPct val="90000"/>
              </a:lnSpc>
              <a:buNone/>
            </a:pPr>
            <a:endParaRPr lang="en-US" sz="1600" b="1" dirty="0"/>
          </a:p>
          <a:p>
            <a:pPr marL="609600" indent="-609600" algn="just">
              <a:lnSpc>
                <a:spcPct val="90000"/>
              </a:lnSpc>
              <a:buNone/>
            </a:pPr>
            <a:endParaRPr lang="en-US" sz="1600" dirty="0"/>
          </a:p>
          <a:p>
            <a:pPr marL="609600" indent="-609600" algn="just">
              <a:lnSpc>
                <a:spcPct val="90000"/>
              </a:lnSpc>
              <a:buNone/>
            </a:pPr>
            <a:r>
              <a:rPr lang="en-US" sz="1600" dirty="0"/>
              <a:t>		</a:t>
            </a:r>
          </a:p>
          <a:p>
            <a:pPr>
              <a:buNone/>
            </a:pPr>
            <a:endParaRPr lang="en-US" dirty="0"/>
          </a:p>
        </p:txBody>
      </p:sp>
    </p:spTree>
  </p:cSld>
  <p:clrMapOvr>
    <a:masterClrMapping/>
  </p:clrMapOvr>
  <p:transition spd="med">
    <p:fade thruBlk="1"/>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4037" y="3517"/>
            <a:ext cx="8229600" cy="527050"/>
          </a:xfrm>
        </p:spPr>
        <p:txBody>
          <a:bodyPr/>
          <a:lstStyle/>
          <a:p>
            <a:pPr algn="l"/>
            <a:r>
              <a:rPr lang="en-US" sz="2400" b="1" u="sng" dirty="0">
                <a:latin typeface="+mn-lt"/>
              </a:rPr>
              <a:t>4. Landscaping</a:t>
            </a:r>
            <a:endParaRPr lang="en-US" sz="2400" dirty="0">
              <a:latin typeface="+mn-lt"/>
            </a:endParaRPr>
          </a:p>
        </p:txBody>
      </p:sp>
      <p:sp>
        <p:nvSpPr>
          <p:cNvPr id="3" name="Content Placeholder 2"/>
          <p:cNvSpPr>
            <a:spLocks noGrp="1"/>
          </p:cNvSpPr>
          <p:nvPr>
            <p:ph idx="1"/>
          </p:nvPr>
        </p:nvSpPr>
        <p:spPr>
          <a:xfrm>
            <a:off x="354037" y="457200"/>
            <a:ext cx="8305800" cy="6316882"/>
          </a:xfrm>
        </p:spPr>
        <p:txBody>
          <a:bodyPr/>
          <a:lstStyle/>
          <a:p>
            <a:pPr marL="0" indent="0">
              <a:spcBef>
                <a:spcPts val="0"/>
              </a:spcBef>
              <a:buNone/>
            </a:pPr>
            <a:r>
              <a:rPr lang="en-US" sz="1800" b="1" dirty="0">
                <a:effectLst/>
              </a:rPr>
              <a:t>Two types of Landscaping projects:</a:t>
            </a:r>
          </a:p>
          <a:p>
            <a:pPr marL="0" indent="0">
              <a:spcBef>
                <a:spcPts val="0"/>
              </a:spcBef>
              <a:buNone/>
            </a:pPr>
            <a:r>
              <a:rPr lang="en-US" sz="1800" b="1" u="sng" dirty="0">
                <a:effectLst/>
              </a:rPr>
              <a:t>1) </a:t>
            </a:r>
            <a:r>
              <a:rPr lang="en-US" sz="1800" b="1" u="sng" dirty="0" err="1">
                <a:effectLst/>
              </a:rPr>
              <a:t>Dependant</a:t>
            </a:r>
            <a:r>
              <a:rPr lang="en-US" sz="1800" b="1" u="sng" dirty="0">
                <a:effectLst/>
              </a:rPr>
              <a:t>, Stand-Alone Landscaping Project:</a:t>
            </a:r>
          </a:p>
          <a:p>
            <a:pPr marL="0" indent="0">
              <a:spcBef>
                <a:spcPts val="0"/>
              </a:spcBef>
              <a:buNone/>
            </a:pPr>
            <a:r>
              <a:rPr lang="en-US" sz="1800" dirty="0">
                <a:effectLst/>
              </a:rPr>
              <a:t>-Associated with a Roadway Construction project.</a:t>
            </a:r>
          </a:p>
          <a:p>
            <a:pPr marL="0" indent="0">
              <a:spcBef>
                <a:spcPts val="0"/>
              </a:spcBef>
              <a:buNone/>
            </a:pPr>
            <a:r>
              <a:rPr lang="en-US" sz="1800" dirty="0">
                <a:effectLst/>
              </a:rPr>
              <a:t>-Programmed in the year that the Roadway Construction project is anticipated for completion.</a:t>
            </a:r>
          </a:p>
          <a:p>
            <a:pPr marL="0" indent="0">
              <a:spcBef>
                <a:spcPts val="0"/>
              </a:spcBef>
              <a:buNone/>
            </a:pPr>
            <a:r>
              <a:rPr lang="en-US" sz="1800" dirty="0">
                <a:effectLst/>
              </a:rPr>
              <a:t>Coordination on who will be responsible for the establishment and maintenance of the installed landscaping… District Maintenance or Local Agency (MMOA required for the latter) needs to happen. Discuss with Elisabeth Hassett.</a:t>
            </a:r>
          </a:p>
          <a:p>
            <a:pPr marL="0" indent="0">
              <a:spcBef>
                <a:spcPts val="0"/>
              </a:spcBef>
              <a:buNone/>
            </a:pPr>
            <a:r>
              <a:rPr lang="en-US" sz="1800" b="1" dirty="0">
                <a:effectLst/>
              </a:rPr>
              <a:t>	(Joint Memo Landscape dated February 13, 2015)</a:t>
            </a:r>
          </a:p>
          <a:p>
            <a:pPr marL="0" indent="0">
              <a:spcBef>
                <a:spcPts val="0"/>
              </a:spcBef>
              <a:buNone/>
            </a:pPr>
            <a:endParaRPr lang="en-US" sz="1800" dirty="0">
              <a:effectLst/>
            </a:endParaRPr>
          </a:p>
          <a:p>
            <a:pPr marL="0" indent="0">
              <a:spcBef>
                <a:spcPts val="0"/>
              </a:spcBef>
              <a:buNone/>
            </a:pPr>
            <a:r>
              <a:rPr lang="en-US" sz="1800" b="1" u="sng" dirty="0">
                <a:effectLst/>
              </a:rPr>
              <a:t>2)Independent, Stand-Alone Landscaping Project:</a:t>
            </a:r>
            <a:endParaRPr lang="en-US" sz="1800" dirty="0">
              <a:effectLst/>
            </a:endParaRPr>
          </a:p>
          <a:p>
            <a:pPr marL="0" indent="0">
              <a:spcBef>
                <a:spcPts val="0"/>
              </a:spcBef>
              <a:buNone/>
            </a:pPr>
            <a:r>
              <a:rPr lang="en-US" sz="1800" dirty="0"/>
              <a:t>-</a:t>
            </a:r>
            <a:r>
              <a:rPr lang="en-US" sz="1800" b="1" i="1" dirty="0"/>
              <a:t>Not </a:t>
            </a:r>
            <a:r>
              <a:rPr lang="en-US" sz="1800" dirty="0"/>
              <a:t>associated with a Roadway Construction project.</a:t>
            </a:r>
          </a:p>
          <a:p>
            <a:pPr marL="0" indent="0">
              <a:spcBef>
                <a:spcPts val="0"/>
              </a:spcBef>
              <a:buNone/>
            </a:pPr>
            <a:r>
              <a:rPr lang="en-US" sz="1800" dirty="0"/>
              <a:t>-Programmed in the year that the Landscaping project is ready for production. Discuss with Elisabeth Hassett. </a:t>
            </a:r>
          </a:p>
          <a:p>
            <a:pPr marL="0" indent="0">
              <a:spcBef>
                <a:spcPts val="0"/>
              </a:spcBef>
              <a:buNone/>
            </a:pPr>
            <a:endParaRPr lang="en-US" sz="1800" dirty="0"/>
          </a:p>
          <a:p>
            <a:pPr marL="0" indent="0">
              <a:spcBef>
                <a:spcPts val="0"/>
              </a:spcBef>
              <a:buNone/>
            </a:pPr>
            <a:r>
              <a:rPr lang="en-US" sz="1800" b="1" u="sng" dirty="0"/>
              <a:t>VERY IMPORTANT</a:t>
            </a:r>
            <a:r>
              <a:rPr lang="en-US" sz="1800" dirty="0"/>
              <a:t>: The RLA and ITS coordinate the ITS view zones within the ODA view zones. </a:t>
            </a:r>
          </a:p>
          <a:p>
            <a:pPr marL="0" indent="0">
              <a:spcBef>
                <a:spcPts val="0"/>
              </a:spcBef>
              <a:buNone/>
            </a:pPr>
            <a:endParaRPr lang="en-US" sz="1800" dirty="0"/>
          </a:p>
          <a:p>
            <a:pPr marL="0" indent="0">
              <a:spcBef>
                <a:spcPts val="0"/>
              </a:spcBef>
              <a:buNone/>
            </a:pPr>
            <a:r>
              <a:rPr lang="en-US" sz="1800" dirty="0"/>
              <a:t>The FDOT PM will need to coordinate with both the District Landscape Architect and Work Program to make sure that the project not only complies with both the Department Environmental and Highway Beautification Policies, but also complies with the funding guidelines (5-year Work Program’s 1.5% funding controls). </a:t>
            </a:r>
          </a:p>
          <a:p>
            <a:pPr marL="0" indent="0">
              <a:spcBef>
                <a:spcPts val="0"/>
              </a:spcBef>
              <a:buNone/>
            </a:pPr>
            <a:r>
              <a:rPr lang="en-US" sz="1800" b="1" dirty="0"/>
              <a:t>(Engineering &amp; Operations Memo 13-1: Knowledge Base&gt; Prgm Management)</a:t>
            </a:r>
          </a:p>
        </p:txBody>
      </p:sp>
    </p:spTree>
  </p:cSld>
  <p:clrMapOvr>
    <a:masterClrMapping/>
  </p:clrMapOvr>
  <p:transition spd="med">
    <p:fade thruBlk="1"/>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8750"/>
            <a:ext cx="8229600" cy="527050"/>
          </a:xfrm>
        </p:spPr>
        <p:txBody>
          <a:bodyPr/>
          <a:lstStyle/>
          <a:p>
            <a:pPr algn="l"/>
            <a:r>
              <a:rPr lang="en-US" sz="2400" b="1" u="sng" dirty="0">
                <a:latin typeface="+mn-lt"/>
              </a:rPr>
              <a:t>Landscaping – cont.</a:t>
            </a:r>
            <a:endParaRPr lang="en-US" sz="2400" dirty="0">
              <a:latin typeface="+mn-lt"/>
            </a:endParaRPr>
          </a:p>
        </p:txBody>
      </p:sp>
      <p:pic>
        <p:nvPicPr>
          <p:cNvPr id="5" name="Picture 2"/>
          <p:cNvPicPr>
            <a:picLocks noGrp="1" noChangeAspect="1" noChangeArrowheads="1"/>
          </p:cNvPicPr>
          <p:nvPr>
            <p:ph idx="1"/>
          </p:nvPr>
        </p:nvPicPr>
        <p:blipFill>
          <a:blip r:embed="rId2" cstate="print"/>
          <a:stretch>
            <a:fillRect/>
          </a:stretch>
        </p:blipFill>
        <p:spPr bwMode="auto">
          <a:xfrm>
            <a:off x="1614862" y="3250019"/>
            <a:ext cx="5990476" cy="2447619"/>
          </a:xfrm>
          <a:prstGeom prst="rect">
            <a:avLst/>
          </a:prstGeom>
          <a:noFill/>
          <a:ln w="9525">
            <a:noFill/>
            <a:miter lim="800000"/>
            <a:headEnd/>
            <a:tailEnd/>
          </a:ln>
        </p:spPr>
      </p:pic>
      <p:pic>
        <p:nvPicPr>
          <p:cNvPr id="4" name="Picture 1"/>
          <p:cNvPicPr>
            <a:picLocks noChangeAspect="1" noChangeArrowheads="1"/>
          </p:cNvPicPr>
          <p:nvPr/>
        </p:nvPicPr>
        <p:blipFill>
          <a:blip r:embed="rId3" cstate="print"/>
          <a:srcRect/>
          <a:stretch>
            <a:fillRect/>
          </a:stretch>
        </p:blipFill>
        <p:spPr bwMode="auto">
          <a:xfrm>
            <a:off x="457200" y="838200"/>
            <a:ext cx="8305800" cy="2286000"/>
          </a:xfrm>
          <a:prstGeom prst="rect">
            <a:avLst/>
          </a:prstGeom>
          <a:noFill/>
          <a:ln w="9525">
            <a:noFill/>
            <a:miter lim="800000"/>
            <a:headEnd/>
            <a:tailEnd/>
          </a:ln>
        </p:spPr>
      </p:pic>
    </p:spTree>
  </p:cSld>
  <p:clrMapOvr>
    <a:masterClrMapping/>
  </p:clrMapOvr>
  <p:transition spd="med">
    <p:fade thruBlk="1"/>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450850"/>
          </a:xfrm>
        </p:spPr>
        <p:txBody>
          <a:bodyPr/>
          <a:lstStyle/>
          <a:p>
            <a:pPr algn="l"/>
            <a:r>
              <a:rPr lang="en-US" sz="2400" b="1" u="sng" dirty="0">
                <a:latin typeface="+mn-lt"/>
              </a:rPr>
              <a:t>5. Special Features</a:t>
            </a:r>
            <a:endParaRPr lang="en-US" sz="2400" b="1" u="sng" dirty="0">
              <a:effectLst/>
              <a:latin typeface="+mn-lt"/>
            </a:endParaRPr>
          </a:p>
        </p:txBody>
      </p:sp>
      <p:sp>
        <p:nvSpPr>
          <p:cNvPr id="3" name="Content Placeholder 2"/>
          <p:cNvSpPr>
            <a:spLocks noGrp="1"/>
          </p:cNvSpPr>
          <p:nvPr>
            <p:ph idx="1"/>
          </p:nvPr>
        </p:nvSpPr>
        <p:spPr>
          <a:xfrm>
            <a:off x="533400" y="685800"/>
            <a:ext cx="8229600" cy="1295400"/>
          </a:xfrm>
        </p:spPr>
        <p:txBody>
          <a:bodyPr/>
          <a:lstStyle/>
          <a:p>
            <a:pPr algn="just">
              <a:buNone/>
            </a:pPr>
            <a:endParaRPr lang="en-US" sz="800" b="1" dirty="0">
              <a:effectLst/>
            </a:endParaRPr>
          </a:p>
          <a:p>
            <a:pPr>
              <a:buFont typeface="Wingdings" pitchFamily="2" charset="2"/>
              <a:buChar char="q"/>
            </a:pPr>
            <a:r>
              <a:rPr lang="en-US" sz="1600" b="1" dirty="0">
                <a:effectLst/>
              </a:rPr>
              <a:t>Copying a LRE Version:</a:t>
            </a:r>
          </a:p>
          <a:p>
            <a:pPr>
              <a:buNone/>
            </a:pPr>
            <a:r>
              <a:rPr lang="en-US" sz="1600" dirty="0">
                <a:effectLst/>
              </a:rPr>
              <a:t>	Allows the PM or consultant to continue to prepare the project, or prepare multiple alternatives, for its scheduled phase submittals outside of the Work Program Cycle.</a:t>
            </a:r>
          </a:p>
          <a:p>
            <a:pPr>
              <a:buNone/>
            </a:pPr>
            <a:r>
              <a:rPr lang="en-US" sz="1600" b="1" dirty="0">
                <a:effectLst/>
              </a:rPr>
              <a:t>	</a:t>
            </a:r>
          </a:p>
          <a:p>
            <a:pPr>
              <a:buNone/>
            </a:pPr>
            <a:endParaRPr lang="en-US" sz="1600" b="1" dirty="0">
              <a:effectLst/>
            </a:endParaRPr>
          </a:p>
          <a:p>
            <a:pPr>
              <a:buNone/>
            </a:pPr>
            <a:endParaRPr lang="en-US" sz="1600" b="1" dirty="0">
              <a:effectLst/>
            </a:endParaRPr>
          </a:p>
          <a:p>
            <a:pPr>
              <a:buNone/>
            </a:pPr>
            <a:r>
              <a:rPr lang="en-US" sz="1600" b="1" dirty="0">
                <a:effectLst/>
              </a:rPr>
              <a:t>	</a:t>
            </a:r>
          </a:p>
          <a:p>
            <a:pPr>
              <a:buNone/>
            </a:pPr>
            <a:r>
              <a:rPr lang="en-US" sz="1800" b="1" dirty="0">
                <a:effectLst/>
              </a:rPr>
              <a:t>	</a:t>
            </a:r>
          </a:p>
          <a:p>
            <a:pPr>
              <a:buFont typeface="Wingdings" pitchFamily="2" charset="2"/>
              <a:buChar char="q"/>
            </a:pPr>
            <a:endParaRPr lang="en-US" sz="1800" b="1" dirty="0"/>
          </a:p>
        </p:txBody>
      </p:sp>
      <p:pic>
        <p:nvPicPr>
          <p:cNvPr id="13313" name="Picture 1"/>
          <p:cNvPicPr>
            <a:picLocks noChangeAspect="1" noChangeArrowheads="1"/>
          </p:cNvPicPr>
          <p:nvPr/>
        </p:nvPicPr>
        <p:blipFill>
          <a:blip r:embed="rId3" cstate="print"/>
          <a:srcRect/>
          <a:stretch>
            <a:fillRect/>
          </a:stretch>
        </p:blipFill>
        <p:spPr bwMode="auto">
          <a:xfrm>
            <a:off x="914400" y="1959864"/>
            <a:ext cx="6934200" cy="1000125"/>
          </a:xfrm>
          <a:prstGeom prst="rect">
            <a:avLst/>
          </a:prstGeom>
          <a:noFill/>
          <a:ln w="9525">
            <a:noFill/>
            <a:miter lim="800000"/>
            <a:headEnd/>
            <a:tailEnd/>
          </a:ln>
        </p:spPr>
      </p:pic>
      <p:pic>
        <p:nvPicPr>
          <p:cNvPr id="13314" name="Picture 2"/>
          <p:cNvPicPr>
            <a:picLocks noChangeAspect="1" noChangeArrowheads="1"/>
          </p:cNvPicPr>
          <p:nvPr/>
        </p:nvPicPr>
        <p:blipFill>
          <a:blip r:embed="rId4" cstate="print"/>
          <a:srcRect/>
          <a:stretch>
            <a:fillRect/>
          </a:stretch>
        </p:blipFill>
        <p:spPr bwMode="auto">
          <a:xfrm>
            <a:off x="914400" y="3136011"/>
            <a:ext cx="6934200" cy="741759"/>
          </a:xfrm>
          <a:prstGeom prst="rect">
            <a:avLst/>
          </a:prstGeom>
          <a:noFill/>
          <a:ln w="9525">
            <a:noFill/>
            <a:miter lim="800000"/>
            <a:headEnd/>
            <a:tailEnd/>
          </a:ln>
        </p:spPr>
      </p:pic>
      <p:pic>
        <p:nvPicPr>
          <p:cNvPr id="13315" name="Picture 3"/>
          <p:cNvPicPr>
            <a:picLocks noChangeAspect="1" noChangeArrowheads="1"/>
          </p:cNvPicPr>
          <p:nvPr/>
        </p:nvPicPr>
        <p:blipFill>
          <a:blip r:embed="rId5" cstate="print"/>
          <a:srcRect/>
          <a:stretch>
            <a:fillRect/>
          </a:stretch>
        </p:blipFill>
        <p:spPr bwMode="auto">
          <a:xfrm>
            <a:off x="914400" y="4120300"/>
            <a:ext cx="6934200" cy="866775"/>
          </a:xfrm>
          <a:prstGeom prst="rect">
            <a:avLst/>
          </a:prstGeom>
          <a:noFill/>
          <a:ln w="9525">
            <a:noFill/>
            <a:miter lim="800000"/>
            <a:headEnd/>
            <a:tailEnd/>
          </a:ln>
        </p:spPr>
      </p:pic>
      <p:pic>
        <p:nvPicPr>
          <p:cNvPr id="13316" name="Picture 4"/>
          <p:cNvPicPr>
            <a:picLocks noChangeAspect="1" noChangeArrowheads="1"/>
          </p:cNvPicPr>
          <p:nvPr/>
        </p:nvPicPr>
        <p:blipFill>
          <a:blip r:embed="rId6" cstate="print"/>
          <a:srcRect/>
          <a:stretch>
            <a:fillRect/>
          </a:stretch>
        </p:blipFill>
        <p:spPr bwMode="auto">
          <a:xfrm>
            <a:off x="914400" y="5105400"/>
            <a:ext cx="6934200" cy="1524000"/>
          </a:xfrm>
          <a:prstGeom prst="rect">
            <a:avLst/>
          </a:prstGeom>
          <a:noFill/>
          <a:ln w="9525">
            <a:noFill/>
            <a:miter lim="800000"/>
            <a:headEnd/>
            <a:tailEnd/>
          </a:ln>
        </p:spPr>
      </p:pic>
    </p:spTree>
  </p:cSld>
  <p:clrMapOvr>
    <a:masterClrMapping/>
  </p:clrMapOvr>
  <p:transition spd="med">
    <p:fade thruBlk="1"/>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381000"/>
          </a:xfrm>
        </p:spPr>
        <p:txBody>
          <a:bodyPr/>
          <a:lstStyle/>
          <a:p>
            <a:pPr algn="l"/>
            <a:r>
              <a:rPr lang="en-US" sz="2400" b="1" u="sng" dirty="0">
                <a:effectLst/>
                <a:latin typeface="+mn-lt"/>
              </a:rPr>
              <a:t>Special Features – continued</a:t>
            </a:r>
            <a:endParaRPr lang="en-US" sz="2400" dirty="0">
              <a:latin typeface="+mn-lt"/>
            </a:endParaRPr>
          </a:p>
        </p:txBody>
      </p:sp>
      <p:sp>
        <p:nvSpPr>
          <p:cNvPr id="3" name="Content Placeholder 2"/>
          <p:cNvSpPr>
            <a:spLocks noGrp="1"/>
          </p:cNvSpPr>
          <p:nvPr>
            <p:ph idx="1"/>
          </p:nvPr>
        </p:nvSpPr>
        <p:spPr>
          <a:xfrm>
            <a:off x="304800" y="533400"/>
            <a:ext cx="8382000" cy="609600"/>
          </a:xfrm>
        </p:spPr>
        <p:txBody>
          <a:bodyPr/>
          <a:lstStyle/>
          <a:p>
            <a:pPr marL="609600" indent="-609600" algn="just">
              <a:buFont typeface="Wingdings" pitchFamily="2" charset="2"/>
              <a:buChar char="q"/>
            </a:pPr>
            <a:r>
              <a:rPr lang="en-US" sz="1600" dirty="0"/>
              <a:t>Run the </a:t>
            </a:r>
            <a:r>
              <a:rPr lang="en-US" sz="1600" b="1" dirty="0"/>
              <a:t>“Obsolete Pay Item Report” </a:t>
            </a:r>
            <a:r>
              <a:rPr lang="en-US" sz="1600" dirty="0"/>
              <a:t>to check for obsolete items in the </a:t>
            </a:r>
            <a:r>
              <a:rPr lang="en-US" sz="1600" b="1" dirty="0"/>
              <a:t>LRE</a:t>
            </a:r>
            <a:r>
              <a:rPr lang="en-US" sz="1600" dirty="0"/>
              <a:t>.</a:t>
            </a:r>
          </a:p>
          <a:p>
            <a:pPr marL="609600" indent="-609600" algn="just">
              <a:buNone/>
            </a:pPr>
            <a:endParaRPr lang="en-US" sz="1800" dirty="0">
              <a:effectLst/>
            </a:endParaRPr>
          </a:p>
          <a:p>
            <a:pPr>
              <a:buNone/>
            </a:pPr>
            <a:endParaRPr lang="en-US" dirty="0"/>
          </a:p>
        </p:txBody>
      </p:sp>
      <p:pic>
        <p:nvPicPr>
          <p:cNvPr id="9218" name="Picture 2"/>
          <p:cNvPicPr>
            <a:picLocks noChangeAspect="1" noChangeArrowheads="1"/>
          </p:cNvPicPr>
          <p:nvPr/>
        </p:nvPicPr>
        <p:blipFill>
          <a:blip r:embed="rId3" cstate="print"/>
          <a:srcRect/>
          <a:stretch>
            <a:fillRect/>
          </a:stretch>
        </p:blipFill>
        <p:spPr bwMode="auto">
          <a:xfrm>
            <a:off x="1100597" y="990875"/>
            <a:ext cx="6970336" cy="823767"/>
          </a:xfrm>
          <a:prstGeom prst="rect">
            <a:avLst/>
          </a:prstGeom>
          <a:noFill/>
          <a:ln w="9525">
            <a:noFill/>
            <a:miter lim="800000"/>
            <a:headEnd/>
            <a:tailEnd/>
          </a:ln>
        </p:spPr>
      </p:pic>
      <p:pic>
        <p:nvPicPr>
          <p:cNvPr id="8" name="Picture 7"/>
          <p:cNvPicPr>
            <a:picLocks noChangeAspect="1"/>
          </p:cNvPicPr>
          <p:nvPr/>
        </p:nvPicPr>
        <p:blipFill>
          <a:blip r:embed="rId4"/>
          <a:stretch>
            <a:fillRect/>
          </a:stretch>
        </p:blipFill>
        <p:spPr>
          <a:xfrm>
            <a:off x="2031869" y="1976639"/>
            <a:ext cx="5080261" cy="1987652"/>
          </a:xfrm>
          <a:prstGeom prst="rect">
            <a:avLst/>
          </a:prstGeom>
        </p:spPr>
      </p:pic>
      <p:pic>
        <p:nvPicPr>
          <p:cNvPr id="9" name="Picture 8"/>
          <p:cNvPicPr>
            <a:picLocks noChangeAspect="1"/>
          </p:cNvPicPr>
          <p:nvPr/>
        </p:nvPicPr>
        <p:blipFill>
          <a:blip r:embed="rId5"/>
          <a:stretch>
            <a:fillRect/>
          </a:stretch>
        </p:blipFill>
        <p:spPr>
          <a:xfrm>
            <a:off x="1820199" y="4054342"/>
            <a:ext cx="5531134" cy="1193861"/>
          </a:xfrm>
          <a:prstGeom prst="rect">
            <a:avLst/>
          </a:prstGeom>
        </p:spPr>
      </p:pic>
      <p:pic>
        <p:nvPicPr>
          <p:cNvPr id="10" name="Picture 9"/>
          <p:cNvPicPr>
            <a:picLocks noChangeAspect="1"/>
          </p:cNvPicPr>
          <p:nvPr/>
        </p:nvPicPr>
        <p:blipFill>
          <a:blip r:embed="rId6"/>
          <a:stretch>
            <a:fillRect/>
          </a:stretch>
        </p:blipFill>
        <p:spPr>
          <a:xfrm>
            <a:off x="1362975" y="5410200"/>
            <a:ext cx="6445581" cy="1225613"/>
          </a:xfrm>
          <a:prstGeom prst="rect">
            <a:avLst/>
          </a:prstGeom>
        </p:spPr>
      </p:pic>
    </p:spTree>
  </p:cSld>
  <p:clrMapOvr>
    <a:masterClrMapping/>
  </p:clrMapOvr>
  <p:transition spd="med">
    <p:fade thruBlk="1"/>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8750"/>
            <a:ext cx="8229600" cy="298450"/>
          </a:xfrm>
        </p:spPr>
        <p:txBody>
          <a:bodyPr/>
          <a:lstStyle/>
          <a:p>
            <a:pPr algn="l"/>
            <a:r>
              <a:rPr lang="en-US" sz="2400" b="1" u="sng" dirty="0">
                <a:latin typeface="+mn-lt"/>
              </a:rPr>
              <a:t>Special Features - continued</a:t>
            </a:r>
          </a:p>
        </p:txBody>
      </p:sp>
      <p:sp>
        <p:nvSpPr>
          <p:cNvPr id="3" name="Content Placeholder 2"/>
          <p:cNvSpPr>
            <a:spLocks noGrp="1"/>
          </p:cNvSpPr>
          <p:nvPr>
            <p:ph idx="1"/>
          </p:nvPr>
        </p:nvSpPr>
        <p:spPr>
          <a:xfrm>
            <a:off x="457200" y="381000"/>
            <a:ext cx="8229600" cy="352869"/>
          </a:xfrm>
        </p:spPr>
        <p:txBody>
          <a:bodyPr/>
          <a:lstStyle/>
          <a:p>
            <a:pPr marL="609600" indent="-609600" algn="just">
              <a:buFont typeface="Wingdings" pitchFamily="2" charset="2"/>
              <a:buChar char="q"/>
            </a:pPr>
            <a:r>
              <a:rPr lang="en-US" sz="1600" dirty="0">
                <a:effectLst/>
              </a:rPr>
              <a:t>Use the </a:t>
            </a:r>
            <a:r>
              <a:rPr lang="en-US" sz="1600" b="1" dirty="0">
                <a:effectLst/>
              </a:rPr>
              <a:t>“Find and Replace” </a:t>
            </a:r>
            <a:r>
              <a:rPr lang="en-US" sz="1600" dirty="0">
                <a:effectLst/>
              </a:rPr>
              <a:t>function to help in replacing obsolete pay items in the</a:t>
            </a:r>
            <a:r>
              <a:rPr lang="en-US" sz="1600" b="1" dirty="0">
                <a:effectLst/>
              </a:rPr>
              <a:t> LRE</a:t>
            </a:r>
            <a:r>
              <a:rPr lang="en-US" sz="1600" dirty="0">
                <a:effectLst/>
              </a:rPr>
              <a:t>.</a:t>
            </a:r>
          </a:p>
          <a:p>
            <a:pPr marL="609600" indent="-609600" algn="just">
              <a:buNone/>
            </a:pPr>
            <a:endParaRPr lang="en-US" sz="800" dirty="0">
              <a:effectLst/>
            </a:endParaRPr>
          </a:p>
          <a:p>
            <a:endParaRPr lang="en-US" dirty="0"/>
          </a:p>
        </p:txBody>
      </p:sp>
      <p:pic>
        <p:nvPicPr>
          <p:cNvPr id="4" name="Picture 3"/>
          <p:cNvPicPr>
            <a:picLocks noChangeAspect="1"/>
          </p:cNvPicPr>
          <p:nvPr/>
        </p:nvPicPr>
        <p:blipFill>
          <a:blip r:embed="rId3"/>
          <a:stretch>
            <a:fillRect/>
          </a:stretch>
        </p:blipFill>
        <p:spPr>
          <a:xfrm>
            <a:off x="2667000" y="779455"/>
            <a:ext cx="5602815" cy="1138561"/>
          </a:xfrm>
          <a:prstGeom prst="rect">
            <a:avLst/>
          </a:prstGeom>
        </p:spPr>
      </p:pic>
      <p:pic>
        <p:nvPicPr>
          <p:cNvPr id="5" name="Picture 4"/>
          <p:cNvPicPr>
            <a:picLocks noChangeAspect="1"/>
          </p:cNvPicPr>
          <p:nvPr/>
        </p:nvPicPr>
        <p:blipFill>
          <a:blip r:embed="rId4"/>
          <a:stretch>
            <a:fillRect/>
          </a:stretch>
        </p:blipFill>
        <p:spPr>
          <a:xfrm>
            <a:off x="420624" y="1975922"/>
            <a:ext cx="5791200" cy="1308053"/>
          </a:xfrm>
          <a:prstGeom prst="rect">
            <a:avLst/>
          </a:prstGeom>
        </p:spPr>
      </p:pic>
      <p:pic>
        <p:nvPicPr>
          <p:cNvPr id="10" name="Picture 9"/>
          <p:cNvPicPr>
            <a:picLocks noChangeAspect="1"/>
          </p:cNvPicPr>
          <p:nvPr/>
        </p:nvPicPr>
        <p:blipFill>
          <a:blip r:embed="rId5"/>
          <a:stretch>
            <a:fillRect/>
          </a:stretch>
        </p:blipFill>
        <p:spPr>
          <a:xfrm>
            <a:off x="457200" y="5120373"/>
            <a:ext cx="5582719" cy="1530746"/>
          </a:xfrm>
          <a:prstGeom prst="rect">
            <a:avLst/>
          </a:prstGeom>
        </p:spPr>
      </p:pic>
      <p:pic>
        <p:nvPicPr>
          <p:cNvPr id="11" name="Picture 10"/>
          <p:cNvPicPr>
            <a:picLocks noChangeAspect="1"/>
          </p:cNvPicPr>
          <p:nvPr/>
        </p:nvPicPr>
        <p:blipFill>
          <a:blip r:embed="rId6"/>
          <a:stretch>
            <a:fillRect/>
          </a:stretch>
        </p:blipFill>
        <p:spPr>
          <a:xfrm>
            <a:off x="2828934" y="3341881"/>
            <a:ext cx="5440881" cy="1714490"/>
          </a:xfrm>
          <a:prstGeom prst="rect">
            <a:avLst/>
          </a:prstGeom>
        </p:spPr>
      </p:pic>
    </p:spTree>
  </p:cSld>
  <p:clrMapOvr>
    <a:masterClrMapping/>
  </p:clrMapOvr>
  <p:transition spd="med">
    <p:fade thruBlk="1"/>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8750"/>
            <a:ext cx="8229600" cy="374650"/>
          </a:xfrm>
        </p:spPr>
        <p:txBody>
          <a:bodyPr/>
          <a:lstStyle/>
          <a:p>
            <a:pPr algn="l"/>
            <a:r>
              <a:rPr lang="en-US" sz="2400" b="1" u="sng" dirty="0">
                <a:latin typeface="+mn-lt"/>
              </a:rPr>
              <a:t>Special Features - continued</a:t>
            </a:r>
          </a:p>
        </p:txBody>
      </p:sp>
      <p:sp>
        <p:nvSpPr>
          <p:cNvPr id="3" name="Content Placeholder 2"/>
          <p:cNvSpPr>
            <a:spLocks noGrp="1"/>
          </p:cNvSpPr>
          <p:nvPr>
            <p:ph idx="1"/>
          </p:nvPr>
        </p:nvSpPr>
        <p:spPr>
          <a:xfrm>
            <a:off x="457200" y="609601"/>
            <a:ext cx="8229600" cy="914400"/>
          </a:xfrm>
        </p:spPr>
        <p:txBody>
          <a:bodyPr/>
          <a:lstStyle/>
          <a:p>
            <a:pPr>
              <a:buFont typeface="Wingdings" pitchFamily="2" charset="2"/>
              <a:buChar char="q"/>
            </a:pPr>
            <a:r>
              <a:rPr lang="en-US" sz="1600" dirty="0"/>
              <a:t>Run the </a:t>
            </a:r>
            <a:r>
              <a:rPr lang="en-US" sz="1600" b="1" dirty="0"/>
              <a:t>“Project Edit Report” </a:t>
            </a:r>
            <a:r>
              <a:rPr lang="en-US" sz="1600" dirty="0"/>
              <a:t>to check for obsolete items in the </a:t>
            </a:r>
            <a:r>
              <a:rPr lang="en-US" sz="1600" b="1" dirty="0"/>
              <a:t>Trns*port</a:t>
            </a:r>
            <a:r>
              <a:rPr lang="en-US" sz="1600" dirty="0"/>
              <a:t>.</a:t>
            </a:r>
          </a:p>
          <a:p>
            <a:pPr>
              <a:buNone/>
            </a:pPr>
            <a:endParaRPr lang="en-US" sz="1600" dirty="0"/>
          </a:p>
        </p:txBody>
      </p:sp>
      <p:pic>
        <p:nvPicPr>
          <p:cNvPr id="6" name="Picture 5"/>
          <p:cNvPicPr>
            <a:picLocks noChangeAspect="1"/>
          </p:cNvPicPr>
          <p:nvPr/>
        </p:nvPicPr>
        <p:blipFill>
          <a:blip r:embed="rId3"/>
          <a:stretch>
            <a:fillRect/>
          </a:stretch>
        </p:blipFill>
        <p:spPr>
          <a:xfrm>
            <a:off x="533400" y="1143000"/>
            <a:ext cx="7894986" cy="2153867"/>
          </a:xfrm>
          <a:prstGeom prst="rect">
            <a:avLst/>
          </a:prstGeom>
        </p:spPr>
      </p:pic>
      <p:pic>
        <p:nvPicPr>
          <p:cNvPr id="7" name="Picture 6"/>
          <p:cNvPicPr>
            <a:picLocks noChangeAspect="1"/>
          </p:cNvPicPr>
          <p:nvPr/>
        </p:nvPicPr>
        <p:blipFill>
          <a:blip r:embed="rId4"/>
          <a:stretch>
            <a:fillRect/>
          </a:stretch>
        </p:blipFill>
        <p:spPr>
          <a:xfrm>
            <a:off x="2533905" y="3429000"/>
            <a:ext cx="4076190" cy="2076190"/>
          </a:xfrm>
          <a:prstGeom prst="rect">
            <a:avLst/>
          </a:prstGeom>
        </p:spPr>
      </p:pic>
    </p:spTree>
  </p:cSld>
  <p:clrMapOvr>
    <a:masterClrMapping/>
  </p:clrMapOvr>
  <p:transition spd="med">
    <p:fade thruBlk="1"/>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8750"/>
            <a:ext cx="8229600" cy="309152"/>
          </a:xfrm>
        </p:spPr>
        <p:txBody>
          <a:bodyPr/>
          <a:lstStyle/>
          <a:p>
            <a:r>
              <a:rPr lang="en-US" sz="1600" b="1" dirty="0">
                <a:solidFill>
                  <a:schemeClr val="tx1"/>
                </a:solidFill>
                <a:latin typeface="+mn-lt"/>
                <a:ea typeface="+mn-ea"/>
                <a:cs typeface="+mn-cs"/>
              </a:rPr>
              <a:t>Project Edit Report – cont. </a:t>
            </a:r>
          </a:p>
        </p:txBody>
      </p:sp>
      <p:sp>
        <p:nvSpPr>
          <p:cNvPr id="6" name="Content Placeholder 5"/>
          <p:cNvSpPr>
            <a:spLocks noGrp="1"/>
          </p:cNvSpPr>
          <p:nvPr>
            <p:ph idx="1"/>
          </p:nvPr>
        </p:nvSpPr>
        <p:spPr>
          <a:xfrm>
            <a:off x="457200" y="467903"/>
            <a:ext cx="8210009" cy="2830102"/>
          </a:xfrm>
        </p:spPr>
        <p:txBody>
          <a:bodyPr/>
          <a:lstStyle/>
          <a:p>
            <a:endParaRPr lang="en-US" dirty="0"/>
          </a:p>
        </p:txBody>
      </p:sp>
      <p:pic>
        <p:nvPicPr>
          <p:cNvPr id="7" name="Picture 6"/>
          <p:cNvPicPr>
            <a:picLocks noChangeAspect="1"/>
          </p:cNvPicPr>
          <p:nvPr/>
        </p:nvPicPr>
        <p:blipFill>
          <a:blip r:embed="rId3"/>
          <a:stretch>
            <a:fillRect/>
          </a:stretch>
        </p:blipFill>
        <p:spPr>
          <a:xfrm>
            <a:off x="457200" y="467902"/>
            <a:ext cx="8210009" cy="2830102"/>
          </a:xfrm>
          <a:prstGeom prst="rect">
            <a:avLst/>
          </a:prstGeom>
        </p:spPr>
      </p:pic>
      <p:pic>
        <p:nvPicPr>
          <p:cNvPr id="4" name="Picture 3"/>
          <p:cNvPicPr>
            <a:picLocks noChangeAspect="1"/>
          </p:cNvPicPr>
          <p:nvPr/>
        </p:nvPicPr>
        <p:blipFill>
          <a:blip r:embed="rId4"/>
          <a:stretch>
            <a:fillRect/>
          </a:stretch>
        </p:blipFill>
        <p:spPr>
          <a:xfrm>
            <a:off x="814253" y="3733800"/>
            <a:ext cx="7495902" cy="2438400"/>
          </a:xfrm>
          <a:prstGeom prst="rect">
            <a:avLst/>
          </a:prstGeom>
        </p:spPr>
      </p:pic>
    </p:spTree>
    <p:extLst>
      <p:ext uri="{BB962C8B-B14F-4D97-AF65-F5344CB8AC3E}">
        <p14:creationId xmlns:p14="http://schemas.microsoft.com/office/powerpoint/2010/main" val="3632221300"/>
      </p:ext>
    </p:extLst>
  </p:cSld>
  <p:clrMapOvr>
    <a:masterClrMapping/>
  </p:clrMapOvr>
  <p:transition spd="med">
    <p:fade thruBlk="1"/>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7200" y="304800"/>
            <a:ext cx="8229600" cy="374650"/>
          </a:xfrm>
        </p:spPr>
        <p:txBody>
          <a:bodyPr/>
          <a:lstStyle/>
          <a:p>
            <a:pPr algn="l" eaLnBrk="1" hangingPunct="1"/>
            <a:r>
              <a:rPr lang="en-US" sz="2400" b="1" dirty="0">
                <a:effectLst/>
                <a:latin typeface="+mn-lt"/>
              </a:rPr>
              <a:t>6. </a:t>
            </a:r>
            <a:r>
              <a:rPr lang="en-US" sz="2400" b="1" u="sng" dirty="0">
                <a:effectLst/>
                <a:latin typeface="+mn-lt"/>
              </a:rPr>
              <a:t>Summary</a:t>
            </a:r>
          </a:p>
        </p:txBody>
      </p:sp>
      <p:sp>
        <p:nvSpPr>
          <p:cNvPr id="9219" name="Rectangle 3"/>
          <p:cNvSpPr>
            <a:spLocks noGrp="1" noChangeArrowheads="1"/>
          </p:cNvSpPr>
          <p:nvPr>
            <p:ph idx="1"/>
          </p:nvPr>
        </p:nvSpPr>
        <p:spPr>
          <a:xfrm>
            <a:off x="457200" y="762000"/>
            <a:ext cx="8229600" cy="5791200"/>
          </a:xfrm>
        </p:spPr>
        <p:txBody>
          <a:bodyPr/>
          <a:lstStyle/>
          <a:p>
            <a:pPr marL="0" indent="0" eaLnBrk="1" hangingPunct="1">
              <a:spcBef>
                <a:spcPts val="0"/>
              </a:spcBef>
              <a:buFont typeface="Wingdings" pitchFamily="2" charset="2"/>
              <a:buChar char="q"/>
            </a:pPr>
            <a:r>
              <a:rPr lang="en-US" sz="1600" dirty="0"/>
              <a:t>For new accounts or re-setting existing accounts, have the FDOT PM contact OIT to correct any security profile issues. FDOT PM to contact Final Plans for project specific access.</a:t>
            </a:r>
          </a:p>
          <a:p>
            <a:pPr marL="0" indent="0" eaLnBrk="1" hangingPunct="1">
              <a:spcBef>
                <a:spcPts val="0"/>
              </a:spcBef>
              <a:buNone/>
            </a:pPr>
            <a:endParaRPr lang="en-US" sz="1600" dirty="0"/>
          </a:p>
          <a:p>
            <a:pPr marL="0" indent="0" eaLnBrk="1" hangingPunct="1">
              <a:spcBef>
                <a:spcPts val="0"/>
              </a:spcBef>
              <a:buFont typeface="Wingdings" pitchFamily="2" charset="2"/>
              <a:buChar char="q"/>
            </a:pPr>
            <a:r>
              <a:rPr lang="en-US" sz="1600" dirty="0"/>
              <a:t>Most data errors we see relate to inconsistencies between the LRE and the Project Scope History.</a:t>
            </a:r>
          </a:p>
          <a:p>
            <a:pPr marL="0" indent="0" eaLnBrk="1" hangingPunct="1">
              <a:spcBef>
                <a:spcPts val="0"/>
              </a:spcBef>
              <a:buNone/>
            </a:pPr>
            <a:endParaRPr lang="en-US" sz="1600" dirty="0"/>
          </a:p>
          <a:p>
            <a:pPr marL="0" indent="0" eaLnBrk="1" hangingPunct="1">
              <a:spcBef>
                <a:spcPts val="0"/>
              </a:spcBef>
              <a:buFont typeface="Wingdings" pitchFamily="2" charset="2"/>
              <a:buChar char="q"/>
            </a:pPr>
            <a:r>
              <a:rPr lang="en-US" sz="1600" dirty="0"/>
              <a:t>Remember to use separate sequences when appropriate… i.e.- Local Funds or Safety.</a:t>
            </a:r>
          </a:p>
          <a:p>
            <a:pPr marL="0" indent="0" eaLnBrk="1" hangingPunct="1">
              <a:spcBef>
                <a:spcPts val="0"/>
              </a:spcBef>
              <a:buNone/>
            </a:pPr>
            <a:endParaRPr lang="en-US" sz="1600" dirty="0"/>
          </a:p>
          <a:p>
            <a:pPr marL="0" indent="0">
              <a:spcBef>
                <a:spcPts val="0"/>
              </a:spcBef>
              <a:buFont typeface="Wingdings" pitchFamily="2" charset="2"/>
              <a:buChar char="q"/>
            </a:pPr>
            <a:r>
              <a:rPr lang="en-US" sz="1600" dirty="0"/>
              <a:t>Minimize the use of EX-Items.</a:t>
            </a:r>
          </a:p>
          <a:p>
            <a:pPr marL="0" indent="0">
              <a:spcBef>
                <a:spcPts val="0"/>
              </a:spcBef>
              <a:buNone/>
            </a:pPr>
            <a:endParaRPr lang="en-US" sz="1600" dirty="0"/>
          </a:p>
          <a:p>
            <a:pPr marL="0" indent="0">
              <a:spcBef>
                <a:spcPts val="0"/>
              </a:spcBef>
              <a:buFont typeface="Wingdings" pitchFamily="2" charset="2"/>
              <a:buChar char="q"/>
            </a:pPr>
            <a:r>
              <a:rPr lang="en-US" sz="1600" dirty="0"/>
              <a:t>Refer to the LRE Guidelines for the proper adjustment values, and do not add miscellaneous adjustments / contingencies to your project.</a:t>
            </a:r>
          </a:p>
          <a:p>
            <a:pPr marL="0" indent="0">
              <a:spcBef>
                <a:spcPts val="0"/>
              </a:spcBef>
              <a:buNone/>
            </a:pPr>
            <a:r>
              <a:rPr lang="en-US" sz="1600" b="1" dirty="0"/>
              <a:t>(Knowledge Base&gt;Prgm Mngt&gt;Final Plans&gt;Estimates)</a:t>
            </a:r>
            <a:endParaRPr lang="en-US" sz="1600" dirty="0"/>
          </a:p>
          <a:p>
            <a:pPr marL="0" indent="0">
              <a:spcBef>
                <a:spcPts val="0"/>
              </a:spcBef>
              <a:buNone/>
            </a:pPr>
            <a:endParaRPr lang="en-US" sz="1600" dirty="0"/>
          </a:p>
          <a:p>
            <a:pPr marL="0" indent="0">
              <a:spcBef>
                <a:spcPts val="0"/>
              </a:spcBef>
              <a:buFont typeface="Wingdings" pitchFamily="2" charset="2"/>
              <a:buChar char="q"/>
            </a:pPr>
            <a:r>
              <a:rPr lang="en-US" sz="1600" dirty="0"/>
              <a:t>Refer to the LRE Guidelines for the proper values for MOT, MOB and Non-Bid Pay Items.	</a:t>
            </a:r>
          </a:p>
          <a:p>
            <a:pPr marL="0" indent="0">
              <a:spcBef>
                <a:spcPts val="0"/>
              </a:spcBef>
              <a:buFont typeface="Wingdings" pitchFamily="2" charset="2"/>
              <a:buChar char="q"/>
            </a:pPr>
            <a:r>
              <a:rPr lang="en-US" sz="1600" dirty="0"/>
              <a:t>Remember to check the Knowledge Base to see how you should be handling the Landscaping Construction.</a:t>
            </a:r>
          </a:p>
          <a:p>
            <a:pPr marL="0" indent="0">
              <a:spcBef>
                <a:spcPts val="0"/>
              </a:spcBef>
              <a:buNone/>
            </a:pPr>
            <a:r>
              <a:rPr lang="en-US" sz="1600" b="1" dirty="0">
                <a:highlight>
                  <a:srgbClr val="FFFF00"/>
                </a:highlight>
              </a:rPr>
              <a:t>(Knowledge Base&gt;Prgm Mngt&gt;Engineering &amp; Operations Memo 13-1 and Joint Memo Landscape February 13, 2015)</a:t>
            </a:r>
          </a:p>
          <a:p>
            <a:pPr marL="609600" indent="-609600" algn="just">
              <a:buNone/>
            </a:pPr>
            <a:endParaRPr lang="en-US" sz="1800" dirty="0"/>
          </a:p>
          <a:p>
            <a:pPr marL="609600" indent="-609600" algn="just" eaLnBrk="1" hangingPunct="1">
              <a:buNone/>
            </a:pPr>
            <a:endParaRPr lang="en-US" sz="1800" dirty="0"/>
          </a:p>
        </p:txBody>
      </p:sp>
    </p:spTree>
  </p:cSld>
  <p:clrMapOvr>
    <a:masterClrMapping/>
  </p:clrMapOvr>
  <p:transition spd="med">
    <p:fade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6ADFDE-D20D-4345-BAFE-76E4626EC15F}"/>
              </a:ext>
            </a:extLst>
          </p:cNvPr>
          <p:cNvSpPr>
            <a:spLocks noGrp="1"/>
          </p:cNvSpPr>
          <p:nvPr>
            <p:ph type="title"/>
          </p:nvPr>
        </p:nvSpPr>
        <p:spPr/>
        <p:txBody>
          <a:bodyPr/>
          <a:lstStyle/>
          <a:p>
            <a:r>
              <a:rPr lang="en-US" dirty="0"/>
              <a:t>The Real Measure:</a:t>
            </a:r>
            <a:br>
              <a:rPr lang="en-US" dirty="0"/>
            </a:br>
            <a:r>
              <a:rPr lang="en-US" dirty="0"/>
              <a:t>Time and Money </a:t>
            </a:r>
          </a:p>
        </p:txBody>
      </p:sp>
      <p:sp>
        <p:nvSpPr>
          <p:cNvPr id="3" name="Content Placeholder 2">
            <a:extLst>
              <a:ext uri="{FF2B5EF4-FFF2-40B4-BE49-F238E27FC236}">
                <a16:creationId xmlns:a16="http://schemas.microsoft.com/office/drawing/2014/main" id="{3ED74780-B31C-4DCF-A831-488FEAA29A1F}"/>
              </a:ext>
            </a:extLst>
          </p:cNvPr>
          <p:cNvSpPr>
            <a:spLocks noGrp="1"/>
          </p:cNvSpPr>
          <p:nvPr>
            <p:ph idx="1"/>
          </p:nvPr>
        </p:nvSpPr>
        <p:spPr>
          <a:xfrm>
            <a:off x="457200" y="1600200"/>
            <a:ext cx="8229600" cy="1219201"/>
          </a:xfrm>
        </p:spPr>
        <p:txBody>
          <a:bodyPr/>
          <a:lstStyle/>
          <a:p>
            <a:r>
              <a:rPr lang="en-US" b="1" u="sng" dirty="0"/>
              <a:t>$131 million dollars</a:t>
            </a:r>
            <a:r>
              <a:rPr lang="en-US" dirty="0"/>
              <a:t> added over the last 10 years during construction</a:t>
            </a:r>
          </a:p>
        </p:txBody>
      </p:sp>
      <p:pic>
        <p:nvPicPr>
          <p:cNvPr id="5" name="Picture 4" descr="A screenshot of a cell phone&#10;&#10;Description generated with very high confidence">
            <a:extLst>
              <a:ext uri="{FF2B5EF4-FFF2-40B4-BE49-F238E27FC236}">
                <a16:creationId xmlns:a16="http://schemas.microsoft.com/office/drawing/2014/main" id="{3F84AEDF-BCF6-47CC-9C65-D3C229C821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2855168"/>
            <a:ext cx="7924800" cy="3948404"/>
          </a:xfrm>
          <a:prstGeom prst="rect">
            <a:avLst/>
          </a:prstGeom>
        </p:spPr>
      </p:pic>
    </p:spTree>
    <p:extLst>
      <p:ext uri="{BB962C8B-B14F-4D97-AF65-F5344CB8AC3E}">
        <p14:creationId xmlns:p14="http://schemas.microsoft.com/office/powerpoint/2010/main" val="2243367091"/>
      </p:ext>
    </p:extLst>
  </p:cSld>
  <p:clrMapOvr>
    <a:masterClrMapping/>
  </p:clrMapOvr>
  <p:transition spd="med">
    <p:fade thruBlk="1"/>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8750"/>
            <a:ext cx="8229600" cy="374650"/>
          </a:xfrm>
        </p:spPr>
        <p:txBody>
          <a:bodyPr/>
          <a:lstStyle/>
          <a:p>
            <a:pPr algn="l"/>
            <a:r>
              <a:rPr lang="en-US" sz="2400" b="1" u="sng" dirty="0">
                <a:latin typeface="+mn-lt"/>
              </a:rPr>
              <a:t>Summary - continued</a:t>
            </a:r>
          </a:p>
        </p:txBody>
      </p:sp>
      <p:sp>
        <p:nvSpPr>
          <p:cNvPr id="3" name="Content Placeholder 2"/>
          <p:cNvSpPr>
            <a:spLocks noGrp="1"/>
          </p:cNvSpPr>
          <p:nvPr>
            <p:ph idx="1"/>
          </p:nvPr>
        </p:nvSpPr>
        <p:spPr>
          <a:xfrm>
            <a:off x="457200" y="838200"/>
            <a:ext cx="8229600" cy="5867400"/>
          </a:xfrm>
        </p:spPr>
        <p:txBody>
          <a:bodyPr/>
          <a:lstStyle/>
          <a:p>
            <a:pPr>
              <a:buNone/>
            </a:pPr>
            <a:endParaRPr lang="en-US" sz="800" dirty="0">
              <a:effectLst/>
            </a:endParaRPr>
          </a:p>
          <a:p>
            <a:pPr marL="0" indent="0">
              <a:spcBef>
                <a:spcPts val="0"/>
              </a:spcBef>
              <a:buFont typeface="Wingdings" pitchFamily="2" charset="2"/>
              <a:buChar char="q"/>
            </a:pPr>
            <a:r>
              <a:rPr lang="en-US" sz="1600" dirty="0">
                <a:effectLst/>
              </a:rPr>
              <a:t>Use the Special Features, “Copy Version”, “Obsolete Pay Item Report”, “Find &amp; Replace” and “Project Edit Report” to simplify your work.</a:t>
            </a:r>
          </a:p>
          <a:p>
            <a:pPr marL="0" indent="0">
              <a:spcBef>
                <a:spcPts val="0"/>
              </a:spcBef>
              <a:buNone/>
            </a:pPr>
            <a:endParaRPr lang="en-US" sz="1600" dirty="0">
              <a:effectLst/>
            </a:endParaRPr>
          </a:p>
          <a:p>
            <a:pPr marL="0" indent="0">
              <a:spcBef>
                <a:spcPts val="0"/>
              </a:spcBef>
              <a:buFont typeface="Wingdings" pitchFamily="2" charset="2"/>
              <a:buChar char="q"/>
            </a:pPr>
            <a:r>
              <a:rPr lang="en-US" sz="1600" dirty="0">
                <a:effectLst/>
              </a:rPr>
              <a:t>Remember to use the LRE Checklist. </a:t>
            </a:r>
            <a:r>
              <a:rPr lang="en-US" sz="1600" b="1" dirty="0">
                <a:effectLst/>
              </a:rPr>
              <a:t>Final Plans website</a:t>
            </a:r>
          </a:p>
          <a:p>
            <a:pPr marL="0" indent="0">
              <a:spcBef>
                <a:spcPts val="0"/>
              </a:spcBef>
              <a:buNone/>
            </a:pPr>
            <a:endParaRPr lang="en-US" sz="1600" b="1" dirty="0">
              <a:effectLst/>
            </a:endParaRPr>
          </a:p>
          <a:p>
            <a:pPr marL="0" indent="0">
              <a:spcBef>
                <a:spcPts val="0"/>
              </a:spcBef>
              <a:buFont typeface="Wingdings" pitchFamily="2" charset="2"/>
              <a:buChar char="q"/>
            </a:pPr>
            <a:r>
              <a:rPr lang="en-US" sz="1600" b="1" dirty="0">
                <a:effectLst/>
              </a:rPr>
              <a:t> If you have any questions pertaining to the LRE reviews, please contact one of the following Final Plans staff:</a:t>
            </a:r>
          </a:p>
          <a:p>
            <a:pPr marL="0" indent="0">
              <a:spcBef>
                <a:spcPts val="0"/>
              </a:spcBef>
              <a:buFont typeface="Wingdings" pitchFamily="2" charset="2"/>
              <a:buChar char="q"/>
            </a:pPr>
            <a:endParaRPr lang="en-US" sz="1600" b="1" dirty="0">
              <a:effectLst/>
            </a:endParaRPr>
          </a:p>
          <a:p>
            <a:pPr marL="0" indent="0">
              <a:spcBef>
                <a:spcPts val="0"/>
              </a:spcBef>
              <a:buNone/>
            </a:pPr>
            <a:r>
              <a:rPr lang="en-US" sz="1600" b="1" dirty="0">
                <a:effectLst/>
              </a:rPr>
              <a:t>			Jessie Smiley		x-4613</a:t>
            </a:r>
          </a:p>
          <a:p>
            <a:pPr marL="0" indent="0">
              <a:spcBef>
                <a:spcPts val="0"/>
              </a:spcBef>
              <a:buNone/>
            </a:pPr>
            <a:r>
              <a:rPr lang="en-US" sz="1600" b="1" dirty="0">
                <a:effectLst/>
              </a:rPr>
              <a:t>			Maria Benavides		x-4191</a:t>
            </a:r>
          </a:p>
          <a:p>
            <a:pPr marL="0" indent="0">
              <a:spcBef>
                <a:spcPts val="0"/>
              </a:spcBef>
              <a:buNone/>
            </a:pPr>
            <a:r>
              <a:rPr lang="en-US" sz="1600" b="1" dirty="0">
                <a:effectLst/>
              </a:rPr>
              <a:t>			Kyaw Win 			x-4330					Tim Brock			x-4125</a:t>
            </a:r>
          </a:p>
          <a:p>
            <a:pPr marL="609600" indent="-609600" algn="just">
              <a:buFont typeface="Wingdings" pitchFamily="2" charset="2"/>
              <a:buChar char="q"/>
            </a:pPr>
            <a:endParaRPr lang="en-US" sz="1600" dirty="0"/>
          </a:p>
          <a:p>
            <a:pPr marL="609600" indent="-609600" algn="just">
              <a:buFont typeface="Wingdings" pitchFamily="2" charset="2"/>
              <a:buChar char="q"/>
            </a:pPr>
            <a:endParaRPr lang="en-US" sz="1600" dirty="0"/>
          </a:p>
        </p:txBody>
      </p:sp>
    </p:spTree>
  </p:cSld>
  <p:clrMapOvr>
    <a:masterClrMapping/>
  </p:clrMapOvr>
  <p:transition spd="med">
    <p:fade thruBlk="1"/>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653" y="2514600"/>
            <a:ext cx="8229600" cy="679450"/>
          </a:xfrm>
        </p:spPr>
        <p:txBody>
          <a:bodyPr/>
          <a:lstStyle/>
          <a:p>
            <a:pPr algn="l"/>
            <a:r>
              <a:rPr lang="en-US" sz="3600" b="1" u="sng" dirty="0"/>
              <a:t>LRE Submittals</a:t>
            </a:r>
          </a:p>
        </p:txBody>
      </p:sp>
      <p:sp>
        <p:nvSpPr>
          <p:cNvPr id="3" name="Content Placeholder 2"/>
          <p:cNvSpPr>
            <a:spLocks noGrp="1"/>
          </p:cNvSpPr>
          <p:nvPr>
            <p:ph idx="1"/>
          </p:nvPr>
        </p:nvSpPr>
        <p:spPr>
          <a:xfrm>
            <a:off x="0" y="3352800"/>
            <a:ext cx="8229600" cy="2133600"/>
          </a:xfrm>
        </p:spPr>
        <p:txBody>
          <a:bodyPr/>
          <a:lstStyle/>
          <a:p>
            <a:r>
              <a:rPr lang="en-US" dirty="0"/>
              <a:t>Checklist</a:t>
            </a:r>
          </a:p>
          <a:p>
            <a:endParaRPr lang="en-US" sz="800" dirty="0"/>
          </a:p>
          <a:p>
            <a:r>
              <a:rPr lang="en-US" dirty="0"/>
              <a:t>Guidelines</a:t>
            </a:r>
          </a:p>
          <a:p>
            <a:endParaRPr lang="en-US" sz="800" dirty="0"/>
          </a:p>
          <a:p>
            <a:r>
              <a:rPr lang="en-US" dirty="0"/>
              <a:t>Submitting an LRE</a:t>
            </a:r>
          </a:p>
          <a:p>
            <a:endParaRPr lang="en-US" sz="800" dirty="0"/>
          </a:p>
        </p:txBody>
      </p:sp>
      <p:sp>
        <p:nvSpPr>
          <p:cNvPr id="4" name="Title 1">
            <a:extLst>
              <a:ext uri="{FF2B5EF4-FFF2-40B4-BE49-F238E27FC236}">
                <a16:creationId xmlns:a16="http://schemas.microsoft.com/office/drawing/2014/main" id="{AF787EDE-6C23-4086-AA7A-BDD24306EB22}"/>
              </a:ext>
            </a:extLst>
          </p:cNvPr>
          <p:cNvSpPr txBox="1">
            <a:spLocks/>
          </p:cNvSpPr>
          <p:nvPr/>
        </p:nvSpPr>
        <p:spPr bwMode="auto">
          <a:xfrm>
            <a:off x="46653" y="457200"/>
            <a:ext cx="7420947" cy="14478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rtl="0" fontAlgn="base">
              <a:spcBef>
                <a:spcPct val="0"/>
              </a:spcBef>
              <a:spcAft>
                <a:spcPct val="0"/>
              </a:spcAft>
              <a:defRPr sz="4400">
                <a:solidFill>
                  <a:schemeClr val="tx2"/>
                </a:solidFill>
                <a:effectLst>
                  <a:outerShdw blurRad="38100" dist="38100" dir="2700000" algn="tl">
                    <a:srgbClr val="FFFFFF"/>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2pPr>
            <a:lvl3pPr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3pPr>
            <a:lvl4pPr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4pPr>
            <a:lvl5pPr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9pPr>
          </a:lstStyle>
          <a:p>
            <a:pPr algn="l" eaLnBrk="1" hangingPunct="1"/>
            <a:r>
              <a:rPr lang="en-US" sz="3200" b="1" u="sng" kern="0" dirty="0"/>
              <a:t>LRE Submittal Overview </a:t>
            </a:r>
            <a:br>
              <a:rPr lang="en-US" sz="3200" b="1" u="sng" kern="0" dirty="0"/>
            </a:br>
            <a:r>
              <a:rPr lang="en-US" sz="3200" b="1" u="sng" kern="0" dirty="0"/>
              <a:t>by: Reggie Dugue</a:t>
            </a:r>
            <a:br>
              <a:rPr lang="en-US" sz="3200" b="1" u="sng" kern="0" dirty="0"/>
            </a:br>
            <a:endParaRPr lang="en-US" sz="3200" b="1" u="sng" kern="0" dirty="0"/>
          </a:p>
        </p:txBody>
      </p:sp>
    </p:spTree>
  </p:cSld>
  <p:clrMapOvr>
    <a:masterClrMapping/>
  </p:clrMapOvr>
  <p:transition spd="med">
    <p:fade thruBlk="1"/>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905000"/>
            <a:ext cx="8153400" cy="4572000"/>
          </a:xfrm>
        </p:spPr>
        <p:txBody>
          <a:bodyPr/>
          <a:lstStyle/>
          <a:p>
            <a:r>
              <a:rPr lang="en-US" dirty="0"/>
              <a:t>How to Submit</a:t>
            </a:r>
          </a:p>
          <a:p>
            <a:pPr lvl="1"/>
            <a:r>
              <a:rPr lang="en-US" dirty="0"/>
              <a:t>Electronic Submittals</a:t>
            </a:r>
          </a:p>
        </p:txBody>
      </p:sp>
      <p:pic>
        <p:nvPicPr>
          <p:cNvPr id="2050" name="Picture 2" descr="C:\Users\pm404nr\AppData\Local\Microsoft\Windows\Temporary Internet Files\Content.IE5\848ZRI92\MC900078735[1].wmf"/>
          <p:cNvPicPr>
            <a:picLocks noChangeAspect="1" noChangeArrowheads="1"/>
          </p:cNvPicPr>
          <p:nvPr/>
        </p:nvPicPr>
        <p:blipFill>
          <a:blip r:embed="rId2" cstate="print"/>
          <a:srcRect/>
          <a:stretch>
            <a:fillRect/>
          </a:stretch>
        </p:blipFill>
        <p:spPr bwMode="auto">
          <a:xfrm>
            <a:off x="4610100" y="2667000"/>
            <a:ext cx="3565525" cy="3810000"/>
          </a:xfrm>
          <a:prstGeom prst="rect">
            <a:avLst/>
          </a:prstGeom>
          <a:noFill/>
        </p:spPr>
      </p:pic>
      <p:sp>
        <p:nvSpPr>
          <p:cNvPr id="5" name="Title 4">
            <a:extLst>
              <a:ext uri="{FF2B5EF4-FFF2-40B4-BE49-F238E27FC236}">
                <a16:creationId xmlns:a16="http://schemas.microsoft.com/office/drawing/2014/main" id="{4EF40F0C-EC48-46ED-AF94-2DF549BB491B}"/>
              </a:ext>
            </a:extLst>
          </p:cNvPr>
          <p:cNvSpPr>
            <a:spLocks noGrp="1"/>
          </p:cNvSpPr>
          <p:nvPr>
            <p:ph type="title"/>
          </p:nvPr>
        </p:nvSpPr>
        <p:spPr/>
        <p:txBody>
          <a:bodyPr/>
          <a:lstStyle/>
          <a:p>
            <a:r>
              <a:rPr lang="en-US" dirty="0"/>
              <a:t>Electronic Navigation</a:t>
            </a:r>
          </a:p>
        </p:txBody>
      </p:sp>
    </p:spTree>
  </p:cSld>
  <p:clrMapOvr>
    <a:masterClrMapping/>
  </p:clrMapOvr>
  <p:transition spd="med">
    <p:fade thruBlk="1"/>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838200"/>
          </a:xfrm>
        </p:spPr>
        <p:txBody>
          <a:bodyPr/>
          <a:lstStyle/>
          <a:p>
            <a:pPr algn="l"/>
            <a:r>
              <a:rPr lang="en-US" sz="3200" b="1" u="sng" dirty="0"/>
              <a:t>Electronic Requirements to Submit</a:t>
            </a:r>
          </a:p>
        </p:txBody>
      </p:sp>
      <p:sp>
        <p:nvSpPr>
          <p:cNvPr id="3" name="Content Placeholder 2"/>
          <p:cNvSpPr>
            <a:spLocks noGrp="1"/>
          </p:cNvSpPr>
          <p:nvPr>
            <p:ph idx="1"/>
          </p:nvPr>
        </p:nvSpPr>
        <p:spPr>
          <a:xfrm>
            <a:off x="304800" y="1447800"/>
            <a:ext cx="8229600" cy="4876800"/>
          </a:xfrm>
        </p:spPr>
        <p:txBody>
          <a:bodyPr/>
          <a:lstStyle/>
          <a:p>
            <a:r>
              <a:rPr lang="en-US" sz="2800" dirty="0"/>
              <a:t>2018 LRE Checklist – Completed (found in Final Plans Website.)</a:t>
            </a:r>
          </a:p>
          <a:p>
            <a:r>
              <a:rPr lang="en-US" sz="2800" dirty="0"/>
              <a:t>LRE R3 Report of Primary Version.</a:t>
            </a:r>
          </a:p>
          <a:p>
            <a:r>
              <a:rPr lang="en-US" sz="2800" dirty="0"/>
              <a:t>Approved Scope in PSEE.</a:t>
            </a:r>
          </a:p>
          <a:p>
            <a:r>
              <a:rPr lang="en-US" sz="2800" dirty="0"/>
              <a:t>Risk Summary &amp; Register (only if including Project Risk).</a:t>
            </a:r>
          </a:p>
          <a:p>
            <a:pPr>
              <a:buNone/>
            </a:pPr>
            <a:r>
              <a:rPr lang="en-US" sz="2200" dirty="0"/>
              <a:t>	</a:t>
            </a:r>
          </a:p>
          <a:p>
            <a:pPr>
              <a:buNone/>
            </a:pPr>
            <a:r>
              <a:rPr lang="en-US" sz="2200" b="1" dirty="0"/>
              <a:t>	</a:t>
            </a:r>
            <a:r>
              <a:rPr lang="en-US" sz="2000" b="1" dirty="0"/>
              <a:t>The above items need to be submitted as attached documents through the PSEE WPUC. </a:t>
            </a:r>
            <a:endParaRPr lang="en-US" sz="2000" b="1" strike="sngStrike" dirty="0"/>
          </a:p>
        </p:txBody>
      </p:sp>
    </p:spTree>
  </p:cSld>
  <p:clrMapOvr>
    <a:masterClrMapping/>
  </p:clrMapOvr>
  <p:transition spd="med">
    <p:fade thruBlk="1"/>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755650"/>
          </a:xfrm>
        </p:spPr>
        <p:txBody>
          <a:bodyPr/>
          <a:lstStyle/>
          <a:p>
            <a:pPr algn="l"/>
            <a:r>
              <a:rPr lang="en-US" sz="3200" b="1" u="sng" dirty="0"/>
              <a:t>Electronic Submittal Process</a:t>
            </a:r>
          </a:p>
        </p:txBody>
      </p:sp>
      <p:sp>
        <p:nvSpPr>
          <p:cNvPr id="3" name="Content Placeholder 2"/>
          <p:cNvSpPr>
            <a:spLocks noGrp="1"/>
          </p:cNvSpPr>
          <p:nvPr>
            <p:ph idx="1"/>
          </p:nvPr>
        </p:nvSpPr>
        <p:spPr>
          <a:xfrm>
            <a:off x="457200" y="1219200"/>
            <a:ext cx="8229600" cy="4530725"/>
          </a:xfrm>
        </p:spPr>
        <p:txBody>
          <a:bodyPr/>
          <a:lstStyle/>
          <a:p>
            <a:pPr marL="0" indent="0">
              <a:buNone/>
            </a:pPr>
            <a:r>
              <a:rPr lang="en-US" sz="2800" dirty="0"/>
              <a:t>Step 1: </a:t>
            </a:r>
          </a:p>
          <a:p>
            <a:pPr marL="0" indent="0">
              <a:buNone/>
            </a:pPr>
            <a:endParaRPr lang="en-US" sz="2800" dirty="0"/>
          </a:p>
        </p:txBody>
      </p:sp>
      <p:pic>
        <p:nvPicPr>
          <p:cNvPr id="4" name="Picture 3"/>
          <p:cNvPicPr>
            <a:picLocks noChangeAspect="1"/>
          </p:cNvPicPr>
          <p:nvPr/>
        </p:nvPicPr>
        <p:blipFill>
          <a:blip r:embed="rId2"/>
          <a:stretch>
            <a:fillRect/>
          </a:stretch>
        </p:blipFill>
        <p:spPr>
          <a:xfrm>
            <a:off x="447793" y="1828800"/>
            <a:ext cx="8239007" cy="4762095"/>
          </a:xfrm>
          <a:prstGeom prst="rect">
            <a:avLst/>
          </a:prstGeom>
        </p:spPr>
      </p:pic>
    </p:spTree>
    <p:extLst>
      <p:ext uri="{BB962C8B-B14F-4D97-AF65-F5344CB8AC3E}">
        <p14:creationId xmlns:p14="http://schemas.microsoft.com/office/powerpoint/2010/main" val="3862343517"/>
      </p:ext>
    </p:extLst>
  </p:cSld>
  <p:clrMapOvr>
    <a:masterClrMapping/>
  </p:clrMapOvr>
  <p:transition spd="med">
    <p:fade thruBlk="1"/>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603250"/>
          </a:xfrm>
        </p:spPr>
        <p:txBody>
          <a:bodyPr/>
          <a:lstStyle/>
          <a:p>
            <a:pPr algn="l"/>
            <a:r>
              <a:rPr lang="en-US" sz="3200" b="1" u="sng" dirty="0"/>
              <a:t>Electronic Submittal – cont.</a:t>
            </a:r>
          </a:p>
        </p:txBody>
      </p:sp>
      <p:sp>
        <p:nvSpPr>
          <p:cNvPr id="3" name="Content Placeholder 2"/>
          <p:cNvSpPr>
            <a:spLocks noGrp="1"/>
          </p:cNvSpPr>
          <p:nvPr>
            <p:ph idx="1"/>
          </p:nvPr>
        </p:nvSpPr>
        <p:spPr>
          <a:xfrm>
            <a:off x="457200" y="990600"/>
            <a:ext cx="8229600" cy="5715000"/>
          </a:xfrm>
        </p:spPr>
        <p:txBody>
          <a:bodyPr/>
          <a:lstStyle/>
          <a:p>
            <a:pPr marL="0" indent="0">
              <a:buNone/>
            </a:pPr>
            <a:r>
              <a:rPr lang="en-US" sz="2800" dirty="0"/>
              <a:t>Step 2:</a:t>
            </a:r>
          </a:p>
          <a:p>
            <a:pPr marL="0" indent="0">
              <a:buNone/>
            </a:pPr>
            <a:endParaRPr lang="en-US" sz="2800" dirty="0"/>
          </a:p>
        </p:txBody>
      </p:sp>
      <p:pic>
        <p:nvPicPr>
          <p:cNvPr id="4" name="Picture 3"/>
          <p:cNvPicPr>
            <a:picLocks noChangeAspect="1"/>
          </p:cNvPicPr>
          <p:nvPr/>
        </p:nvPicPr>
        <p:blipFill>
          <a:blip r:embed="rId2"/>
          <a:stretch>
            <a:fillRect/>
          </a:stretch>
        </p:blipFill>
        <p:spPr>
          <a:xfrm>
            <a:off x="270458" y="1600200"/>
            <a:ext cx="8603083" cy="4953000"/>
          </a:xfrm>
          <a:prstGeom prst="rect">
            <a:avLst/>
          </a:prstGeom>
        </p:spPr>
      </p:pic>
    </p:spTree>
    <p:extLst>
      <p:ext uri="{BB962C8B-B14F-4D97-AF65-F5344CB8AC3E}">
        <p14:creationId xmlns:p14="http://schemas.microsoft.com/office/powerpoint/2010/main" val="680193015"/>
      </p:ext>
    </p:extLst>
  </p:cSld>
  <p:clrMapOvr>
    <a:masterClrMapping/>
  </p:clrMapOvr>
  <p:transition spd="med">
    <p:fade thruBlk="1"/>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527050"/>
          </a:xfrm>
        </p:spPr>
        <p:txBody>
          <a:bodyPr/>
          <a:lstStyle/>
          <a:p>
            <a:pPr algn="l"/>
            <a:r>
              <a:rPr lang="en-US" sz="3200" b="1" u="sng" dirty="0"/>
              <a:t>Electronic Submittal – cont.</a:t>
            </a:r>
          </a:p>
        </p:txBody>
      </p:sp>
      <p:sp>
        <p:nvSpPr>
          <p:cNvPr id="3" name="Content Placeholder 2"/>
          <p:cNvSpPr>
            <a:spLocks noGrp="1"/>
          </p:cNvSpPr>
          <p:nvPr>
            <p:ph idx="1"/>
          </p:nvPr>
        </p:nvSpPr>
        <p:spPr>
          <a:xfrm>
            <a:off x="457200" y="990600"/>
            <a:ext cx="8229600" cy="5486400"/>
          </a:xfrm>
        </p:spPr>
        <p:txBody>
          <a:bodyPr/>
          <a:lstStyle/>
          <a:p>
            <a:pPr marL="0" indent="0">
              <a:buNone/>
            </a:pPr>
            <a:r>
              <a:rPr lang="en-US" dirty="0"/>
              <a:t>Step 3:</a:t>
            </a:r>
          </a:p>
          <a:p>
            <a:pPr marL="0" indent="0">
              <a:buNone/>
            </a:pPr>
            <a:endParaRPr lang="en-US" dirty="0"/>
          </a:p>
        </p:txBody>
      </p:sp>
      <p:pic>
        <p:nvPicPr>
          <p:cNvPr id="5" name="Picture 4"/>
          <p:cNvPicPr>
            <a:picLocks noChangeAspect="1"/>
          </p:cNvPicPr>
          <p:nvPr/>
        </p:nvPicPr>
        <p:blipFill>
          <a:blip r:embed="rId2"/>
          <a:stretch>
            <a:fillRect/>
          </a:stretch>
        </p:blipFill>
        <p:spPr>
          <a:xfrm>
            <a:off x="457200" y="1600200"/>
            <a:ext cx="8229600" cy="5082269"/>
          </a:xfrm>
          <a:prstGeom prst="rect">
            <a:avLst/>
          </a:prstGeom>
        </p:spPr>
      </p:pic>
    </p:spTree>
    <p:extLst>
      <p:ext uri="{BB962C8B-B14F-4D97-AF65-F5344CB8AC3E}">
        <p14:creationId xmlns:p14="http://schemas.microsoft.com/office/powerpoint/2010/main" val="376969537"/>
      </p:ext>
    </p:extLst>
  </p:cSld>
  <p:clrMapOvr>
    <a:masterClrMapping/>
  </p:clrMapOvr>
  <p:transition spd="med">
    <p:fade thruBlk="1"/>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603250"/>
          </a:xfrm>
        </p:spPr>
        <p:txBody>
          <a:bodyPr/>
          <a:lstStyle/>
          <a:p>
            <a:pPr algn="l"/>
            <a:r>
              <a:rPr lang="en-US" sz="3200" b="1" u="sng" dirty="0"/>
              <a:t>Electronic Submittal – cont.</a:t>
            </a:r>
          </a:p>
        </p:txBody>
      </p:sp>
      <p:sp>
        <p:nvSpPr>
          <p:cNvPr id="3" name="Content Placeholder 2"/>
          <p:cNvSpPr>
            <a:spLocks noGrp="1"/>
          </p:cNvSpPr>
          <p:nvPr>
            <p:ph idx="1"/>
          </p:nvPr>
        </p:nvSpPr>
        <p:spPr>
          <a:xfrm>
            <a:off x="457200" y="1143000"/>
            <a:ext cx="8229600" cy="5410200"/>
          </a:xfrm>
        </p:spPr>
        <p:txBody>
          <a:bodyPr/>
          <a:lstStyle/>
          <a:p>
            <a:pPr marL="0" indent="0">
              <a:buNone/>
            </a:pPr>
            <a:r>
              <a:rPr lang="en-US" dirty="0"/>
              <a:t>Step 4:</a:t>
            </a:r>
          </a:p>
          <a:p>
            <a:pPr marL="0" indent="0">
              <a:buNone/>
            </a:pPr>
            <a:endParaRPr lang="en-US" dirty="0"/>
          </a:p>
        </p:txBody>
      </p:sp>
      <p:pic>
        <p:nvPicPr>
          <p:cNvPr id="5" name="Picture 4"/>
          <p:cNvPicPr>
            <a:picLocks noChangeAspect="1"/>
          </p:cNvPicPr>
          <p:nvPr/>
        </p:nvPicPr>
        <p:blipFill>
          <a:blip r:embed="rId2"/>
          <a:stretch>
            <a:fillRect/>
          </a:stretch>
        </p:blipFill>
        <p:spPr>
          <a:xfrm>
            <a:off x="76200" y="1752600"/>
            <a:ext cx="9016964" cy="4114800"/>
          </a:xfrm>
          <a:prstGeom prst="rect">
            <a:avLst/>
          </a:prstGeom>
        </p:spPr>
      </p:pic>
      <p:sp>
        <p:nvSpPr>
          <p:cNvPr id="8" name="TextBox 7"/>
          <p:cNvSpPr txBox="1"/>
          <p:nvPr/>
        </p:nvSpPr>
        <p:spPr>
          <a:xfrm>
            <a:off x="2773017" y="3104481"/>
            <a:ext cx="2209800" cy="369332"/>
          </a:xfrm>
          <a:prstGeom prst="rect">
            <a:avLst/>
          </a:prstGeom>
          <a:solidFill>
            <a:schemeClr val="bg1"/>
          </a:solidFill>
          <a:ln>
            <a:solidFill>
              <a:schemeClr val="tx1"/>
            </a:solidFill>
          </a:ln>
        </p:spPr>
        <p:txBody>
          <a:bodyPr wrap="square" rtlCol="0">
            <a:spAutoFit/>
          </a:bodyPr>
          <a:lstStyle/>
          <a:p>
            <a:r>
              <a:rPr lang="en-US" sz="1800" dirty="0">
                <a:solidFill>
                  <a:srgbClr val="C00000"/>
                </a:solidFill>
              </a:rPr>
              <a:t>Select “Yes”</a:t>
            </a:r>
          </a:p>
        </p:txBody>
      </p:sp>
      <p:sp>
        <p:nvSpPr>
          <p:cNvPr id="7" name="Left Arrow 6"/>
          <p:cNvSpPr/>
          <p:nvPr/>
        </p:nvSpPr>
        <p:spPr bwMode="auto">
          <a:xfrm rot="12701344">
            <a:off x="4614048" y="3400293"/>
            <a:ext cx="766599" cy="266308"/>
          </a:xfrm>
          <a:prstGeom prst="leftArrow">
            <a:avLst/>
          </a:prstGeom>
          <a:solidFill>
            <a:srgbClr val="C00000"/>
          </a:solidFill>
          <a:ln w="9525"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000" b="1" i="0" u="none" strike="noStrike" cap="none" normalizeH="0" baseline="0">
              <a:ln>
                <a:noFill/>
              </a:ln>
              <a:solidFill>
                <a:schemeClr val="tx1"/>
              </a:solidFill>
              <a:effectLst/>
              <a:latin typeface="Verdana" pitchFamily="34" charset="0"/>
            </a:endParaRPr>
          </a:p>
        </p:txBody>
      </p:sp>
    </p:spTree>
    <p:extLst>
      <p:ext uri="{BB962C8B-B14F-4D97-AF65-F5344CB8AC3E}">
        <p14:creationId xmlns:p14="http://schemas.microsoft.com/office/powerpoint/2010/main" val="1394968143"/>
      </p:ext>
    </p:extLst>
  </p:cSld>
  <p:clrMapOvr>
    <a:masterClrMapping/>
  </p:clrMapOvr>
  <p:transition spd="med">
    <p:fade thruBlk="1"/>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603250"/>
          </a:xfrm>
        </p:spPr>
        <p:txBody>
          <a:bodyPr/>
          <a:lstStyle/>
          <a:p>
            <a:pPr algn="l"/>
            <a:r>
              <a:rPr lang="en-US" sz="3200" b="1" u="sng" dirty="0"/>
              <a:t>Electronic Submittal – cont.</a:t>
            </a:r>
          </a:p>
        </p:txBody>
      </p:sp>
      <p:pic>
        <p:nvPicPr>
          <p:cNvPr id="4" name="Picture 3"/>
          <p:cNvPicPr>
            <a:picLocks noChangeAspect="1"/>
          </p:cNvPicPr>
          <p:nvPr/>
        </p:nvPicPr>
        <p:blipFill>
          <a:blip r:embed="rId2"/>
          <a:stretch>
            <a:fillRect/>
          </a:stretch>
        </p:blipFill>
        <p:spPr>
          <a:xfrm>
            <a:off x="1143000" y="984250"/>
            <a:ext cx="6622354" cy="5723116"/>
          </a:xfrm>
          <a:prstGeom prst="rect">
            <a:avLst/>
          </a:prstGeom>
        </p:spPr>
      </p:pic>
      <p:sp>
        <p:nvSpPr>
          <p:cNvPr id="9" name="TextBox 8"/>
          <p:cNvSpPr txBox="1"/>
          <p:nvPr/>
        </p:nvSpPr>
        <p:spPr>
          <a:xfrm>
            <a:off x="4544491" y="1489540"/>
            <a:ext cx="2667000" cy="1200329"/>
          </a:xfrm>
          <a:prstGeom prst="rect">
            <a:avLst/>
          </a:prstGeom>
          <a:noFill/>
        </p:spPr>
        <p:txBody>
          <a:bodyPr wrap="square" rtlCol="0">
            <a:spAutoFit/>
          </a:bodyPr>
          <a:lstStyle/>
          <a:p>
            <a:r>
              <a:rPr lang="en-US" sz="1800" dirty="0">
                <a:solidFill>
                  <a:srgbClr val="C00000"/>
                </a:solidFill>
              </a:rPr>
              <a:t>Select both workflows:</a:t>
            </a:r>
          </a:p>
          <a:p>
            <a:r>
              <a:rPr lang="en-US" sz="1800" dirty="0">
                <a:solidFill>
                  <a:srgbClr val="C00000"/>
                </a:solidFill>
              </a:rPr>
              <a:t>“Front/Back”</a:t>
            </a:r>
          </a:p>
          <a:p>
            <a:r>
              <a:rPr lang="en-US" sz="1800" dirty="0">
                <a:solidFill>
                  <a:srgbClr val="C00000"/>
                </a:solidFill>
              </a:rPr>
              <a:t>“WPA Completion”</a:t>
            </a:r>
          </a:p>
        </p:txBody>
      </p:sp>
      <p:sp>
        <p:nvSpPr>
          <p:cNvPr id="10" name="Left Arrow 9"/>
          <p:cNvSpPr/>
          <p:nvPr/>
        </p:nvSpPr>
        <p:spPr bwMode="auto">
          <a:xfrm rot="899209">
            <a:off x="3793946" y="1665527"/>
            <a:ext cx="766599" cy="266308"/>
          </a:xfrm>
          <a:prstGeom prst="leftArrow">
            <a:avLst/>
          </a:prstGeom>
          <a:solidFill>
            <a:srgbClr val="C00000"/>
          </a:solidFill>
          <a:ln w="9525"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000" b="1" i="0" u="none" strike="noStrike" cap="none" normalizeH="0" baseline="0">
              <a:ln>
                <a:noFill/>
              </a:ln>
              <a:solidFill>
                <a:schemeClr val="tx1"/>
              </a:solidFill>
              <a:effectLst/>
              <a:latin typeface="Verdana" pitchFamily="34" charset="0"/>
            </a:endParaRPr>
          </a:p>
        </p:txBody>
      </p:sp>
      <p:sp>
        <p:nvSpPr>
          <p:cNvPr id="11" name="Left Arrow 10"/>
          <p:cNvSpPr/>
          <p:nvPr/>
        </p:nvSpPr>
        <p:spPr bwMode="auto">
          <a:xfrm rot="20215994">
            <a:off x="3824479" y="2349332"/>
            <a:ext cx="766599" cy="266308"/>
          </a:xfrm>
          <a:prstGeom prst="leftArrow">
            <a:avLst/>
          </a:prstGeom>
          <a:solidFill>
            <a:srgbClr val="C00000"/>
          </a:solidFill>
          <a:ln w="9525"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000" b="1" i="0" u="none" strike="noStrike" cap="none" normalizeH="0" baseline="0">
              <a:ln>
                <a:noFill/>
              </a:ln>
              <a:solidFill>
                <a:schemeClr val="tx1"/>
              </a:solidFill>
              <a:effectLst/>
              <a:latin typeface="Verdana" pitchFamily="34" charset="0"/>
            </a:endParaRPr>
          </a:p>
        </p:txBody>
      </p:sp>
      <p:sp>
        <p:nvSpPr>
          <p:cNvPr id="12" name="Left Arrow 11"/>
          <p:cNvSpPr/>
          <p:nvPr/>
        </p:nvSpPr>
        <p:spPr bwMode="auto">
          <a:xfrm rot="12598161">
            <a:off x="3702130" y="3606845"/>
            <a:ext cx="766599" cy="266308"/>
          </a:xfrm>
          <a:prstGeom prst="leftArrow">
            <a:avLst/>
          </a:prstGeom>
          <a:solidFill>
            <a:srgbClr val="C00000"/>
          </a:solidFill>
          <a:ln w="9525"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000" b="1" i="0" u="none" strike="noStrike" cap="none" normalizeH="0" baseline="0">
              <a:ln>
                <a:noFill/>
              </a:ln>
              <a:solidFill>
                <a:schemeClr val="tx1"/>
              </a:solidFill>
              <a:effectLst/>
              <a:latin typeface="Verdana" pitchFamily="34" charset="0"/>
            </a:endParaRPr>
          </a:p>
        </p:txBody>
      </p:sp>
      <p:sp>
        <p:nvSpPr>
          <p:cNvPr id="13" name="TextBox 12"/>
          <p:cNvSpPr txBox="1"/>
          <p:nvPr/>
        </p:nvSpPr>
        <p:spPr>
          <a:xfrm>
            <a:off x="1600200" y="3130737"/>
            <a:ext cx="2667000" cy="646331"/>
          </a:xfrm>
          <a:prstGeom prst="rect">
            <a:avLst/>
          </a:prstGeom>
          <a:noFill/>
        </p:spPr>
        <p:txBody>
          <a:bodyPr wrap="square" rtlCol="0">
            <a:spAutoFit/>
          </a:bodyPr>
          <a:lstStyle/>
          <a:p>
            <a:r>
              <a:rPr lang="en-US" sz="1800" dirty="0">
                <a:solidFill>
                  <a:srgbClr val="C00000"/>
                </a:solidFill>
              </a:rPr>
              <a:t>Type new Phase 52 Total</a:t>
            </a:r>
          </a:p>
        </p:txBody>
      </p:sp>
      <p:sp>
        <p:nvSpPr>
          <p:cNvPr id="14" name="TextBox 13"/>
          <p:cNvSpPr txBox="1"/>
          <p:nvPr/>
        </p:nvSpPr>
        <p:spPr>
          <a:xfrm>
            <a:off x="4953000" y="3130737"/>
            <a:ext cx="2667000" cy="369332"/>
          </a:xfrm>
          <a:prstGeom prst="rect">
            <a:avLst/>
          </a:prstGeom>
          <a:noFill/>
        </p:spPr>
        <p:txBody>
          <a:bodyPr wrap="square" rtlCol="0">
            <a:spAutoFit/>
          </a:bodyPr>
          <a:lstStyle/>
          <a:p>
            <a:r>
              <a:rPr lang="en-US" sz="1800" dirty="0">
                <a:solidFill>
                  <a:srgbClr val="C00000"/>
                </a:solidFill>
              </a:rPr>
              <a:t>Type Fiscal Year</a:t>
            </a:r>
          </a:p>
        </p:txBody>
      </p:sp>
      <p:sp>
        <p:nvSpPr>
          <p:cNvPr id="15" name="Left Arrow 14"/>
          <p:cNvSpPr/>
          <p:nvPr/>
        </p:nvSpPr>
        <p:spPr bwMode="auto">
          <a:xfrm rot="19642335">
            <a:off x="6112376" y="3643913"/>
            <a:ext cx="766599" cy="266308"/>
          </a:xfrm>
          <a:prstGeom prst="leftArrow">
            <a:avLst/>
          </a:prstGeom>
          <a:solidFill>
            <a:srgbClr val="C00000"/>
          </a:solidFill>
          <a:ln w="9525"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000" b="1" i="0" u="none" strike="noStrike" cap="none" normalizeH="0" baseline="0">
              <a:ln>
                <a:noFill/>
              </a:ln>
              <a:solidFill>
                <a:schemeClr val="tx1"/>
              </a:solidFill>
              <a:effectLst/>
              <a:latin typeface="Verdana" pitchFamily="34" charset="0"/>
            </a:endParaRPr>
          </a:p>
        </p:txBody>
      </p:sp>
      <p:sp>
        <p:nvSpPr>
          <p:cNvPr id="16" name="TextBox 15"/>
          <p:cNvSpPr txBox="1"/>
          <p:nvPr/>
        </p:nvSpPr>
        <p:spPr>
          <a:xfrm>
            <a:off x="1776945" y="4489719"/>
            <a:ext cx="4800600" cy="261610"/>
          </a:xfrm>
          <a:prstGeom prst="rect">
            <a:avLst/>
          </a:prstGeom>
          <a:noFill/>
        </p:spPr>
        <p:txBody>
          <a:bodyPr wrap="square" rtlCol="0">
            <a:spAutoFit/>
          </a:bodyPr>
          <a:lstStyle/>
          <a:p>
            <a:r>
              <a:rPr lang="en-US" sz="1100" dirty="0">
                <a:solidFill>
                  <a:srgbClr val="C00000"/>
                </a:solidFill>
              </a:rPr>
              <a:t>Type Phase 52 description here (primary or version #)</a:t>
            </a:r>
          </a:p>
        </p:txBody>
      </p:sp>
      <p:sp>
        <p:nvSpPr>
          <p:cNvPr id="17" name="TextBox 16"/>
          <p:cNvSpPr txBox="1"/>
          <p:nvPr/>
        </p:nvSpPr>
        <p:spPr>
          <a:xfrm>
            <a:off x="1286564" y="5295316"/>
            <a:ext cx="4800600" cy="261610"/>
          </a:xfrm>
          <a:prstGeom prst="rect">
            <a:avLst/>
          </a:prstGeom>
          <a:noFill/>
        </p:spPr>
        <p:txBody>
          <a:bodyPr wrap="square" rtlCol="0">
            <a:spAutoFit/>
          </a:bodyPr>
          <a:lstStyle/>
          <a:p>
            <a:r>
              <a:rPr lang="en-US" sz="1100" dirty="0">
                <a:solidFill>
                  <a:srgbClr val="C00000"/>
                </a:solidFill>
              </a:rPr>
              <a:t>Click “Add Document”, but “Save” first (then save again)</a:t>
            </a:r>
          </a:p>
        </p:txBody>
      </p:sp>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68669" y="5093605"/>
            <a:ext cx="552307" cy="552307"/>
          </a:xfrm>
          <a:prstGeom prst="rect">
            <a:avLst/>
          </a:prstGeom>
        </p:spPr>
      </p:pic>
    </p:spTree>
    <p:extLst>
      <p:ext uri="{BB962C8B-B14F-4D97-AF65-F5344CB8AC3E}">
        <p14:creationId xmlns:p14="http://schemas.microsoft.com/office/powerpoint/2010/main" val="3875511980"/>
      </p:ext>
    </p:extLst>
  </p:cSld>
  <p:clrMapOvr>
    <a:masterClrMapping/>
  </p:clrMapOvr>
  <p:transition spd="med">
    <p:fade thruBlk="1"/>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603250"/>
          </a:xfrm>
        </p:spPr>
        <p:txBody>
          <a:bodyPr/>
          <a:lstStyle/>
          <a:p>
            <a:pPr algn="l"/>
            <a:r>
              <a:rPr lang="en-US" sz="3200" b="1" u="sng" dirty="0"/>
              <a:t>Electronic Submittal – cont.</a:t>
            </a:r>
          </a:p>
        </p:txBody>
      </p:sp>
      <p:sp>
        <p:nvSpPr>
          <p:cNvPr id="3" name="Content Placeholder 2"/>
          <p:cNvSpPr>
            <a:spLocks noGrp="1"/>
          </p:cNvSpPr>
          <p:nvPr>
            <p:ph idx="1"/>
          </p:nvPr>
        </p:nvSpPr>
        <p:spPr>
          <a:xfrm>
            <a:off x="457200" y="1143000"/>
            <a:ext cx="8229600" cy="5410200"/>
          </a:xfrm>
        </p:spPr>
        <p:txBody>
          <a:bodyPr/>
          <a:lstStyle/>
          <a:p>
            <a:pPr marL="0" indent="0">
              <a:buNone/>
            </a:pPr>
            <a:r>
              <a:rPr lang="en-US" dirty="0"/>
              <a:t>Step 5:</a:t>
            </a:r>
          </a:p>
          <a:p>
            <a:pPr marL="0" indent="0">
              <a:buNone/>
            </a:pPr>
            <a:endParaRPr lang="en-US" dirty="0"/>
          </a:p>
        </p:txBody>
      </p:sp>
      <p:pic>
        <p:nvPicPr>
          <p:cNvPr id="5" name="Picture 4"/>
          <p:cNvPicPr>
            <a:picLocks noChangeAspect="1"/>
          </p:cNvPicPr>
          <p:nvPr/>
        </p:nvPicPr>
        <p:blipFill>
          <a:blip r:embed="rId2"/>
          <a:stretch>
            <a:fillRect/>
          </a:stretch>
        </p:blipFill>
        <p:spPr>
          <a:xfrm>
            <a:off x="76200" y="1752600"/>
            <a:ext cx="9016964" cy="4114800"/>
          </a:xfrm>
          <a:prstGeom prst="rect">
            <a:avLst/>
          </a:prstGeom>
        </p:spPr>
      </p:pic>
      <p:sp>
        <p:nvSpPr>
          <p:cNvPr id="7" name="Left Arrow 6"/>
          <p:cNvSpPr/>
          <p:nvPr/>
        </p:nvSpPr>
        <p:spPr bwMode="auto">
          <a:xfrm rot="8819354">
            <a:off x="7892971" y="4451350"/>
            <a:ext cx="766599" cy="266308"/>
          </a:xfrm>
          <a:prstGeom prst="leftArrow">
            <a:avLst/>
          </a:prstGeom>
          <a:solidFill>
            <a:srgbClr val="C00000"/>
          </a:solidFill>
          <a:ln w="9525"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000" b="1" i="0" u="none" strike="noStrike" cap="none" normalizeH="0" baseline="0">
              <a:ln>
                <a:noFill/>
              </a:ln>
              <a:solidFill>
                <a:schemeClr val="tx1"/>
              </a:solidFill>
              <a:effectLst/>
              <a:latin typeface="Verdana" pitchFamily="34" charset="0"/>
            </a:endParaRPr>
          </a:p>
        </p:txBody>
      </p:sp>
      <p:sp>
        <p:nvSpPr>
          <p:cNvPr id="8" name="TextBox 7"/>
          <p:cNvSpPr txBox="1"/>
          <p:nvPr/>
        </p:nvSpPr>
        <p:spPr>
          <a:xfrm>
            <a:off x="5105400" y="4663879"/>
            <a:ext cx="3124200" cy="369332"/>
          </a:xfrm>
          <a:prstGeom prst="rect">
            <a:avLst/>
          </a:prstGeom>
          <a:noFill/>
        </p:spPr>
        <p:txBody>
          <a:bodyPr wrap="square" rtlCol="0">
            <a:spAutoFit/>
          </a:bodyPr>
          <a:lstStyle/>
          <a:p>
            <a:r>
              <a:rPr lang="en-US" sz="1800" dirty="0">
                <a:solidFill>
                  <a:srgbClr val="C00000"/>
                </a:solidFill>
              </a:rPr>
              <a:t>Or select “Submit”</a:t>
            </a:r>
          </a:p>
        </p:txBody>
      </p:sp>
      <p:sp>
        <p:nvSpPr>
          <p:cNvPr id="9" name="TextBox 8"/>
          <p:cNvSpPr txBox="1"/>
          <p:nvPr/>
        </p:nvSpPr>
        <p:spPr>
          <a:xfrm>
            <a:off x="3200400" y="2837523"/>
            <a:ext cx="3124200" cy="646331"/>
          </a:xfrm>
          <a:prstGeom prst="rect">
            <a:avLst/>
          </a:prstGeom>
          <a:solidFill>
            <a:schemeClr val="bg1"/>
          </a:solidFill>
          <a:ln>
            <a:solidFill>
              <a:schemeClr val="tx1"/>
            </a:solidFill>
          </a:ln>
        </p:spPr>
        <p:txBody>
          <a:bodyPr wrap="square" rtlCol="0">
            <a:spAutoFit/>
          </a:bodyPr>
          <a:lstStyle/>
          <a:p>
            <a:r>
              <a:rPr lang="en-US" sz="1800" dirty="0">
                <a:solidFill>
                  <a:srgbClr val="C00000"/>
                </a:solidFill>
              </a:rPr>
              <a:t>Click to edit what you just did in Phase 52</a:t>
            </a:r>
          </a:p>
        </p:txBody>
      </p:sp>
      <p:sp>
        <p:nvSpPr>
          <p:cNvPr id="10" name="Left Arrow 9"/>
          <p:cNvSpPr/>
          <p:nvPr/>
        </p:nvSpPr>
        <p:spPr bwMode="auto">
          <a:xfrm rot="12629750">
            <a:off x="6136203" y="3405698"/>
            <a:ext cx="766599" cy="266308"/>
          </a:xfrm>
          <a:prstGeom prst="leftArrow">
            <a:avLst/>
          </a:prstGeom>
          <a:solidFill>
            <a:srgbClr val="C00000"/>
          </a:solidFill>
          <a:ln w="9525"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000" b="1" i="0" u="none" strike="noStrike" cap="none" normalizeH="0" baseline="0">
              <a:ln>
                <a:noFill/>
              </a:ln>
              <a:solidFill>
                <a:schemeClr val="tx1"/>
              </a:solidFill>
              <a:effectLst/>
              <a:latin typeface="Verdana" pitchFamily="34" charset="0"/>
            </a:endParaRPr>
          </a:p>
        </p:txBody>
      </p:sp>
      <p:sp>
        <p:nvSpPr>
          <p:cNvPr id="11" name="TextBox 10"/>
          <p:cNvSpPr txBox="1"/>
          <p:nvPr/>
        </p:nvSpPr>
        <p:spPr>
          <a:xfrm>
            <a:off x="685800" y="4014235"/>
            <a:ext cx="3724995" cy="646331"/>
          </a:xfrm>
          <a:prstGeom prst="rect">
            <a:avLst/>
          </a:prstGeom>
          <a:solidFill>
            <a:schemeClr val="bg1"/>
          </a:solidFill>
          <a:ln>
            <a:solidFill>
              <a:schemeClr val="tx1"/>
            </a:solidFill>
          </a:ln>
        </p:spPr>
        <p:txBody>
          <a:bodyPr wrap="square" rtlCol="0">
            <a:spAutoFit/>
          </a:bodyPr>
          <a:lstStyle/>
          <a:p>
            <a:r>
              <a:rPr lang="en-US" sz="1800" dirty="0">
                <a:solidFill>
                  <a:srgbClr val="C00000"/>
                </a:solidFill>
              </a:rPr>
              <a:t>Click other radio buttons to add package components</a:t>
            </a:r>
          </a:p>
        </p:txBody>
      </p:sp>
      <p:sp>
        <p:nvSpPr>
          <p:cNvPr id="12" name="Left Arrow 11"/>
          <p:cNvSpPr/>
          <p:nvPr/>
        </p:nvSpPr>
        <p:spPr bwMode="auto">
          <a:xfrm rot="9137484">
            <a:off x="4308725" y="4188371"/>
            <a:ext cx="766599" cy="266308"/>
          </a:xfrm>
          <a:prstGeom prst="leftArrow">
            <a:avLst/>
          </a:prstGeom>
          <a:solidFill>
            <a:srgbClr val="C00000"/>
          </a:solidFill>
          <a:ln w="9525"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000" b="1" i="0" u="none" strike="noStrike" cap="none" normalizeH="0" baseline="0">
              <a:ln>
                <a:noFill/>
              </a:ln>
              <a:solidFill>
                <a:schemeClr val="tx1"/>
              </a:solidFill>
              <a:effectLst/>
              <a:latin typeface="Verdana" pitchFamily="34" charset="0"/>
            </a:endParaRPr>
          </a:p>
        </p:txBody>
      </p:sp>
    </p:spTree>
    <p:extLst>
      <p:ext uri="{BB962C8B-B14F-4D97-AF65-F5344CB8AC3E}">
        <p14:creationId xmlns:p14="http://schemas.microsoft.com/office/powerpoint/2010/main" val="3373330550"/>
      </p:ext>
    </p:extLst>
  </p:cSld>
  <p:clrMapOvr>
    <a:masterClrMapping/>
  </p:clrMapOvr>
  <p:transition spd="med">
    <p:fade thruBlk="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b="1" dirty="0"/>
              <a:t>Work Program Discussion Topics</a:t>
            </a:r>
            <a:br>
              <a:rPr lang="en-US" sz="4000" b="1" dirty="0"/>
            </a:br>
            <a:r>
              <a:rPr lang="en-US" sz="4000" b="1" dirty="0"/>
              <a:t>by Mark Madgar</a:t>
            </a:r>
          </a:p>
        </p:txBody>
      </p:sp>
      <p:sp>
        <p:nvSpPr>
          <p:cNvPr id="3" name="Content Placeholder 2"/>
          <p:cNvSpPr>
            <a:spLocks noGrp="1"/>
          </p:cNvSpPr>
          <p:nvPr>
            <p:ph idx="1"/>
          </p:nvPr>
        </p:nvSpPr>
        <p:spPr/>
        <p:txBody>
          <a:bodyPr/>
          <a:lstStyle/>
          <a:p>
            <a:r>
              <a:rPr lang="en-US" sz="2400" b="1" dirty="0"/>
              <a:t>Status of FY 2019-23 Tentative Work Program (TWP)</a:t>
            </a:r>
          </a:p>
          <a:p>
            <a:pPr>
              <a:buNone/>
            </a:pPr>
            <a:endParaRPr lang="en-US" sz="2400" dirty="0"/>
          </a:p>
          <a:p>
            <a:r>
              <a:rPr lang="en-US" sz="2400" b="1" dirty="0"/>
              <a:t>FY 2020-FY2024 TWP Development Overview</a:t>
            </a:r>
          </a:p>
          <a:p>
            <a:pPr marL="0" indent="0">
              <a:buNone/>
            </a:pPr>
            <a:endParaRPr lang="en-US" sz="2400" b="1" dirty="0"/>
          </a:p>
          <a:p>
            <a:r>
              <a:rPr lang="en-US" sz="2400" b="1" dirty="0"/>
              <a:t>Project Sequencing and Description</a:t>
            </a:r>
          </a:p>
          <a:p>
            <a:pPr>
              <a:buNone/>
            </a:pPr>
            <a:endParaRPr lang="en-US" sz="2400" dirty="0"/>
          </a:p>
          <a:p>
            <a:r>
              <a:rPr lang="en-US" sz="2400" b="1" dirty="0"/>
              <a:t>Roll Forward and Unexecuted Agreements</a:t>
            </a:r>
          </a:p>
          <a:p>
            <a:pPr>
              <a:buNone/>
            </a:pPr>
            <a:endParaRPr lang="en-US" sz="2400" dirty="0"/>
          </a:p>
          <a:p>
            <a:pPr marL="0" indent="0">
              <a:buNone/>
            </a:pPr>
            <a:endParaRPr lang="en-US" dirty="0"/>
          </a:p>
        </p:txBody>
      </p:sp>
    </p:spTree>
    <p:extLst>
      <p:ext uri="{BB962C8B-B14F-4D97-AF65-F5344CB8AC3E}">
        <p14:creationId xmlns:p14="http://schemas.microsoft.com/office/powerpoint/2010/main" val="988312828"/>
      </p:ext>
    </p:extLst>
  </p:cSld>
  <p:clrMapOvr>
    <a:masterClrMapping/>
  </p:clrMapOvr>
  <p:transition spd="med">
    <p:fade thruBlk="1"/>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603250"/>
          </a:xfrm>
        </p:spPr>
        <p:txBody>
          <a:bodyPr/>
          <a:lstStyle/>
          <a:p>
            <a:pPr algn="l"/>
            <a:r>
              <a:rPr lang="en-US" sz="3200" b="1" u="sng" dirty="0"/>
              <a:t>Electronic Submittal – cont.</a:t>
            </a:r>
          </a:p>
        </p:txBody>
      </p:sp>
      <p:sp>
        <p:nvSpPr>
          <p:cNvPr id="3" name="Content Placeholder 2"/>
          <p:cNvSpPr>
            <a:spLocks noGrp="1"/>
          </p:cNvSpPr>
          <p:nvPr>
            <p:ph idx="1"/>
          </p:nvPr>
        </p:nvSpPr>
        <p:spPr>
          <a:xfrm>
            <a:off x="457200" y="1143000"/>
            <a:ext cx="8229600" cy="5410200"/>
          </a:xfrm>
        </p:spPr>
        <p:txBody>
          <a:bodyPr/>
          <a:lstStyle/>
          <a:p>
            <a:pPr marL="0" indent="0">
              <a:buNone/>
            </a:pPr>
            <a:r>
              <a:rPr lang="en-US" dirty="0"/>
              <a:t>Where is my project?</a:t>
            </a:r>
          </a:p>
          <a:p>
            <a:pPr>
              <a:buFont typeface="Arial" panose="020B0604020202020204" pitchFamily="34" charset="0"/>
              <a:buChar char="•"/>
            </a:pPr>
            <a:r>
              <a:rPr lang="en-US" dirty="0"/>
              <a:t>If your project is not in WPUC</a:t>
            </a:r>
          </a:p>
          <a:p>
            <a:pPr lvl="1">
              <a:buFont typeface="Arial" panose="020B0604020202020204" pitchFamily="34" charset="0"/>
              <a:buChar char="•"/>
            </a:pPr>
            <a:r>
              <a:rPr lang="en-US" dirty="0"/>
              <a:t>Please email </a:t>
            </a:r>
            <a:r>
              <a:rPr lang="en-US" dirty="0">
                <a:solidFill>
                  <a:schemeClr val="bg2">
                    <a:lumMod val="75000"/>
                  </a:schemeClr>
                </a:solidFill>
                <a:hlinkClick r:id="rId3"/>
              </a:rPr>
              <a:t>d4-workprogram@dot.state.fl.us</a:t>
            </a:r>
            <a:endParaRPr lang="en-US" dirty="0">
              <a:solidFill>
                <a:schemeClr val="bg2">
                  <a:lumMod val="75000"/>
                </a:schemeClr>
              </a:solidFill>
            </a:endParaRPr>
          </a:p>
          <a:p>
            <a:pPr lvl="2">
              <a:buFont typeface="Arial" panose="020B0604020202020204" pitchFamily="34" charset="0"/>
              <a:buChar char="•"/>
            </a:pPr>
            <a:r>
              <a:rPr lang="en-US" dirty="0"/>
              <a:t>Request that your project be added to the List</a:t>
            </a:r>
          </a:p>
          <a:p>
            <a:pPr lvl="1">
              <a:buFont typeface="Arial" panose="020B0604020202020204" pitchFamily="34" charset="0"/>
              <a:buChar char="•"/>
            </a:pPr>
            <a:r>
              <a:rPr lang="en-US" dirty="0"/>
              <a:t>You can only have one change request package in progress. </a:t>
            </a:r>
          </a:p>
          <a:p>
            <a:pPr lvl="1">
              <a:buFont typeface="Arial" panose="020B0604020202020204" pitchFamily="34" charset="0"/>
              <a:buChar char="•"/>
            </a:pPr>
            <a:r>
              <a:rPr lang="en-US" dirty="0"/>
              <a:t>Training will be offered on February 22</a:t>
            </a:r>
            <a:r>
              <a:rPr lang="en-US" baseline="30000" dirty="0"/>
              <a:t>nd</a:t>
            </a:r>
            <a:r>
              <a:rPr lang="en-US" dirty="0"/>
              <a:t> , 2018</a:t>
            </a:r>
          </a:p>
          <a:p>
            <a:pPr lvl="2">
              <a:buFont typeface="Arial" panose="020B0604020202020204" pitchFamily="34" charset="0"/>
              <a:buChar char="•"/>
            </a:pPr>
            <a:r>
              <a:rPr lang="en-US" dirty="0"/>
              <a:t>Please contact Kathy Shurte to sign up.</a:t>
            </a:r>
          </a:p>
        </p:txBody>
      </p:sp>
    </p:spTree>
    <p:extLst>
      <p:ext uri="{BB962C8B-B14F-4D97-AF65-F5344CB8AC3E}">
        <p14:creationId xmlns:p14="http://schemas.microsoft.com/office/powerpoint/2010/main" val="4191267609"/>
      </p:ext>
    </p:extLst>
  </p:cSld>
  <p:clrMapOvr>
    <a:masterClrMapping/>
  </p:clrMapOvr>
  <p:transition spd="med">
    <p:fade thruBlk="1"/>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33400"/>
            <a:ext cx="3429000" cy="1258888"/>
          </a:xfrm>
        </p:spPr>
        <p:txBody>
          <a:bodyPr/>
          <a:lstStyle/>
          <a:p>
            <a:r>
              <a:rPr lang="en-US" dirty="0"/>
              <a:t>Project Unknowns</a:t>
            </a:r>
          </a:p>
        </p:txBody>
      </p:sp>
      <p:sp>
        <p:nvSpPr>
          <p:cNvPr id="54" name="Title 1"/>
          <p:cNvSpPr txBox="1">
            <a:spLocks/>
          </p:cNvSpPr>
          <p:nvPr/>
        </p:nvSpPr>
        <p:spPr bwMode="auto">
          <a:xfrm>
            <a:off x="5486400" y="838200"/>
            <a:ext cx="2209800" cy="9144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0" i="0" u="none" strike="noStrike" kern="0" cap="none" spc="0" normalizeH="0" baseline="0" noProof="0" dirty="0">
                <a:ln>
                  <a:noFill/>
                </a:ln>
                <a:solidFill>
                  <a:schemeClr val="tx2"/>
                </a:solidFill>
                <a:effectLst>
                  <a:outerShdw blurRad="38100" dist="38100" dir="2700000" algn="tl">
                    <a:srgbClr val="FFFFFF"/>
                  </a:outerShdw>
                </a:effectLst>
                <a:uLnTx/>
                <a:uFillTx/>
                <a:latin typeface="+mj-lt"/>
                <a:ea typeface="+mj-ea"/>
                <a:cs typeface="+mj-cs"/>
              </a:rPr>
              <a:t>Risk</a:t>
            </a:r>
          </a:p>
        </p:txBody>
      </p:sp>
      <p:sp>
        <p:nvSpPr>
          <p:cNvPr id="55" name="Title 1"/>
          <p:cNvSpPr txBox="1">
            <a:spLocks/>
          </p:cNvSpPr>
          <p:nvPr/>
        </p:nvSpPr>
        <p:spPr bwMode="auto">
          <a:xfrm>
            <a:off x="3352800" y="3048000"/>
            <a:ext cx="1981200" cy="7620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0" i="0" u="none" strike="noStrike" kern="0" cap="none" spc="0" normalizeH="0" baseline="0" noProof="0" dirty="0">
                <a:ln>
                  <a:noFill/>
                </a:ln>
                <a:solidFill>
                  <a:schemeClr val="tx2"/>
                </a:solidFill>
                <a:effectLst>
                  <a:outerShdw blurRad="38100" dist="38100" dir="2700000" algn="tl">
                    <a:srgbClr val="FFFFFF"/>
                  </a:outerShdw>
                </a:effectLst>
                <a:uLnTx/>
                <a:uFillTx/>
                <a:latin typeface="+mj-lt"/>
                <a:ea typeface="+mj-ea"/>
                <a:cs typeface="+mj-cs"/>
              </a:rPr>
              <a:t>             Meet</a:t>
            </a:r>
          </a:p>
        </p:txBody>
      </p:sp>
      <p:pic>
        <p:nvPicPr>
          <p:cNvPr id="7" name="Picture 6"/>
          <p:cNvPicPr/>
          <p:nvPr/>
        </p:nvPicPr>
        <p:blipFill>
          <a:blip r:embed="rId2">
            <a:extLst>
              <a:ext uri="{28A0092B-C50C-407E-A947-70E740481C1C}">
                <a14:useLocalDpi xmlns:a14="http://schemas.microsoft.com/office/drawing/2010/main" val="0"/>
              </a:ext>
            </a:extLst>
          </a:blip>
          <a:stretch>
            <a:fillRect/>
          </a:stretch>
        </p:blipFill>
        <p:spPr>
          <a:xfrm>
            <a:off x="5486400" y="2247901"/>
            <a:ext cx="2286000" cy="2819400"/>
          </a:xfrm>
          <a:prstGeom prst="rect">
            <a:avLst/>
          </a:prstGeom>
        </p:spPr>
      </p:pic>
      <p:pic>
        <p:nvPicPr>
          <p:cNvPr id="8" name="Picture 7"/>
          <p:cNvPicPr/>
          <p:nvPr/>
        </p:nvPicPr>
        <p:blipFill>
          <a:blip r:embed="rId3">
            <a:extLst>
              <a:ext uri="{28A0092B-C50C-407E-A947-70E740481C1C}">
                <a14:useLocalDpi xmlns:a14="http://schemas.microsoft.com/office/drawing/2010/main" val="0"/>
              </a:ext>
            </a:extLst>
          </a:blip>
          <a:stretch>
            <a:fillRect/>
          </a:stretch>
        </p:blipFill>
        <p:spPr>
          <a:xfrm>
            <a:off x="609600" y="2209801"/>
            <a:ext cx="2743200" cy="2895600"/>
          </a:xfrm>
          <a:prstGeom prst="rect">
            <a:avLst/>
          </a:prstGeom>
        </p:spPr>
      </p:pic>
      <p:sp>
        <p:nvSpPr>
          <p:cNvPr id="3" name="TextBox 2">
            <a:extLst>
              <a:ext uri="{FF2B5EF4-FFF2-40B4-BE49-F238E27FC236}">
                <a16:creationId xmlns:a16="http://schemas.microsoft.com/office/drawing/2014/main" id="{6B6521FC-8734-4423-A057-453D820C78FB}"/>
              </a:ext>
            </a:extLst>
          </p:cNvPr>
          <p:cNvSpPr txBox="1"/>
          <p:nvPr/>
        </p:nvSpPr>
        <p:spPr>
          <a:xfrm>
            <a:off x="4918265" y="5943600"/>
            <a:ext cx="1898277" cy="400110"/>
          </a:xfrm>
          <a:prstGeom prst="rect">
            <a:avLst/>
          </a:prstGeom>
          <a:noFill/>
        </p:spPr>
        <p:txBody>
          <a:bodyPr wrap="none" rtlCol="0">
            <a:spAutoFit/>
          </a:bodyPr>
          <a:lstStyle/>
          <a:p>
            <a:r>
              <a:rPr lang="en-US" sz="2000" b="0" dirty="0"/>
              <a:t>By Tim Brock</a:t>
            </a:r>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1" fill="hold" grpId="0" nodeType="afterEffect">
                                  <p:stCondLst>
                                    <p:cond delay="0"/>
                                  </p:stCondLst>
                                  <p:childTnLst>
                                    <p:set>
                                      <p:cBhvr>
                                        <p:cTn id="11" dur="1" fill="hold">
                                          <p:stCondLst>
                                            <p:cond delay="0"/>
                                          </p:stCondLst>
                                        </p:cTn>
                                        <p:tgtEl>
                                          <p:spTgt spid="55"/>
                                        </p:tgtEl>
                                        <p:attrNameLst>
                                          <p:attrName>style.visibility</p:attrName>
                                        </p:attrNameLst>
                                      </p:cBhvr>
                                      <p:to>
                                        <p:strVal val="visible"/>
                                      </p:to>
                                    </p:set>
                                    <p:anim calcmode="lin" valueType="num">
                                      <p:cBhvr additive="base">
                                        <p:cTn id="12" dur="1000" fill="hold"/>
                                        <p:tgtEl>
                                          <p:spTgt spid="55"/>
                                        </p:tgtEl>
                                        <p:attrNameLst>
                                          <p:attrName>ppt_x</p:attrName>
                                        </p:attrNameLst>
                                      </p:cBhvr>
                                      <p:tavLst>
                                        <p:tav tm="0">
                                          <p:val>
                                            <p:strVal val="#ppt_x"/>
                                          </p:val>
                                        </p:tav>
                                        <p:tav tm="100000">
                                          <p:val>
                                            <p:strVal val="#ppt_x"/>
                                          </p:val>
                                        </p:tav>
                                      </p:tavLst>
                                    </p:anim>
                                    <p:anim calcmode="lin" valueType="num">
                                      <p:cBhvr additive="base">
                                        <p:cTn id="13" dur="1000" fill="hold"/>
                                        <p:tgtEl>
                                          <p:spTgt spid="55"/>
                                        </p:tgtEl>
                                        <p:attrNameLst>
                                          <p:attrName>ppt_y</p:attrName>
                                        </p:attrNameLst>
                                      </p:cBhvr>
                                      <p:tavLst>
                                        <p:tav tm="0">
                                          <p:val>
                                            <p:strVal val="0-#ppt_h/2"/>
                                          </p:val>
                                        </p:tav>
                                        <p:tav tm="100000">
                                          <p:val>
                                            <p:strVal val="#ppt_y"/>
                                          </p:val>
                                        </p:tav>
                                      </p:tavLst>
                                    </p:anim>
                                  </p:childTnLst>
                                </p:cTn>
                              </p:par>
                            </p:childTnLst>
                          </p:cTn>
                        </p:par>
                        <p:par>
                          <p:cTn id="14" fill="hold">
                            <p:stCondLst>
                              <p:cond delay="2000"/>
                            </p:stCondLst>
                            <p:childTnLst>
                              <p:par>
                                <p:cTn id="15" presetID="2" presetClass="entr" presetSubtype="2" fill="hold" grpId="0" nodeType="afterEffect">
                                  <p:stCondLst>
                                    <p:cond delay="0"/>
                                  </p:stCondLst>
                                  <p:childTnLst>
                                    <p:set>
                                      <p:cBhvr>
                                        <p:cTn id="16" dur="1" fill="hold">
                                          <p:stCondLst>
                                            <p:cond delay="0"/>
                                          </p:stCondLst>
                                        </p:cTn>
                                        <p:tgtEl>
                                          <p:spTgt spid="54"/>
                                        </p:tgtEl>
                                        <p:attrNameLst>
                                          <p:attrName>style.visibility</p:attrName>
                                        </p:attrNameLst>
                                      </p:cBhvr>
                                      <p:to>
                                        <p:strVal val="visible"/>
                                      </p:to>
                                    </p:set>
                                    <p:anim calcmode="lin" valueType="num">
                                      <p:cBhvr additive="base">
                                        <p:cTn id="17" dur="1000" fill="hold"/>
                                        <p:tgtEl>
                                          <p:spTgt spid="54"/>
                                        </p:tgtEl>
                                        <p:attrNameLst>
                                          <p:attrName>ppt_x</p:attrName>
                                        </p:attrNameLst>
                                      </p:cBhvr>
                                      <p:tavLst>
                                        <p:tav tm="0">
                                          <p:val>
                                            <p:strVal val="1+#ppt_w/2"/>
                                          </p:val>
                                        </p:tav>
                                        <p:tav tm="100000">
                                          <p:val>
                                            <p:strVal val="#ppt_x"/>
                                          </p:val>
                                        </p:tav>
                                      </p:tavLst>
                                    </p:anim>
                                    <p:anim calcmode="lin" valueType="num">
                                      <p:cBhvr additive="base">
                                        <p:cTn id="18" dur="1000" fill="hold"/>
                                        <p:tgtEl>
                                          <p:spTgt spid="5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4" grpId="0"/>
      <p:bldP spid="55"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0"/>
            <a:ext cx="8229600" cy="6130925"/>
          </a:xfrm>
        </p:spPr>
        <p:txBody>
          <a:bodyPr/>
          <a:lstStyle/>
          <a:p>
            <a:pPr marL="0" indent="0" algn="ctr">
              <a:buNone/>
            </a:pPr>
            <a:r>
              <a:rPr lang="en-US" b="1" dirty="0"/>
              <a:t>What Is Risk?</a:t>
            </a:r>
            <a:endParaRPr lang="en-US" dirty="0"/>
          </a:p>
          <a:p>
            <a:pPr marL="0" indent="0" algn="ctr">
              <a:buNone/>
            </a:pPr>
            <a:r>
              <a:rPr lang="en-US" dirty="0"/>
              <a:t>Project Management Institute (PMI) Says: </a:t>
            </a:r>
          </a:p>
          <a:p>
            <a:pPr marL="0" indent="0" algn="ctr">
              <a:buNone/>
            </a:pPr>
            <a:r>
              <a:rPr lang="en-US" dirty="0"/>
              <a:t>“An uncertain event or condition that, if it occurs, has a positive or negative effect on the project’s objectives.”</a:t>
            </a:r>
          </a:p>
          <a:p>
            <a:pPr marL="0" indent="0">
              <a:buNone/>
            </a:pPr>
            <a:endParaRPr lang="en-US" dirty="0"/>
          </a:p>
        </p:txBody>
      </p:sp>
      <p:pic>
        <p:nvPicPr>
          <p:cNvPr id="6" name="Picture 5"/>
          <p:cNvPicPr>
            <a:picLocks noChangeAspect="1"/>
          </p:cNvPicPr>
          <p:nvPr/>
        </p:nvPicPr>
        <p:blipFill>
          <a:blip r:embed="rId2"/>
          <a:stretch>
            <a:fillRect/>
          </a:stretch>
        </p:blipFill>
        <p:spPr>
          <a:xfrm>
            <a:off x="304800" y="3048000"/>
            <a:ext cx="8610600" cy="2165446"/>
          </a:xfrm>
          <a:prstGeom prst="rect">
            <a:avLst/>
          </a:prstGeom>
        </p:spPr>
      </p:pic>
    </p:spTree>
    <p:extLst>
      <p:ext uri="{BB962C8B-B14F-4D97-AF65-F5344CB8AC3E}">
        <p14:creationId xmlns:p14="http://schemas.microsoft.com/office/powerpoint/2010/main" val="662241896"/>
      </p:ext>
    </p:extLst>
  </p:cSld>
  <p:clrMapOvr>
    <a:masterClrMapping/>
  </p:clrMapOvr>
  <p:transition spd="med">
    <p:fade thruBlk="1"/>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8750"/>
            <a:ext cx="8229600" cy="872285"/>
          </a:xfrm>
        </p:spPr>
        <p:txBody>
          <a:bodyPr/>
          <a:lstStyle/>
          <a:p>
            <a:r>
              <a:rPr lang="en-US" b="1" dirty="0">
                <a:solidFill>
                  <a:srgbClr val="174183"/>
                </a:solidFill>
              </a:rPr>
              <a:t>What Is Risk Analysis?</a:t>
            </a:r>
            <a:endParaRPr lang="en-US" dirty="0"/>
          </a:p>
        </p:txBody>
      </p:sp>
      <p:sp>
        <p:nvSpPr>
          <p:cNvPr id="3" name="Content Placeholder 2"/>
          <p:cNvSpPr>
            <a:spLocks noGrp="1"/>
          </p:cNvSpPr>
          <p:nvPr>
            <p:ph sz="half" idx="1"/>
          </p:nvPr>
        </p:nvSpPr>
        <p:spPr>
          <a:xfrm>
            <a:off x="457200" y="1031035"/>
            <a:ext cx="4038600" cy="3845766"/>
          </a:xfrm>
        </p:spPr>
        <p:txBody>
          <a:bodyPr/>
          <a:lstStyle/>
          <a:p>
            <a:pPr marL="0" indent="0" algn="ctr">
              <a:buNone/>
            </a:pPr>
            <a:r>
              <a:rPr lang="en-US" b="1" dirty="0"/>
              <a:t>Traditional Estimating</a:t>
            </a:r>
          </a:p>
          <a:p>
            <a:pPr>
              <a:buClr>
                <a:schemeClr val="accent1">
                  <a:lumMod val="50000"/>
                </a:schemeClr>
              </a:buClr>
              <a:buFont typeface="Arial" panose="020B0604020202020204" pitchFamily="34" charset="0"/>
              <a:buChar char="•"/>
            </a:pPr>
            <a:r>
              <a:rPr lang="en-US" dirty="0"/>
              <a:t>Contingency is intended to include all risk known/unknown</a:t>
            </a:r>
          </a:p>
          <a:p>
            <a:pPr>
              <a:buClr>
                <a:schemeClr val="accent1">
                  <a:lumMod val="50000"/>
                </a:schemeClr>
              </a:buClr>
              <a:buFont typeface="Arial" panose="020B0604020202020204" pitchFamily="34" charset="0"/>
              <a:buChar char="•"/>
            </a:pPr>
            <a:r>
              <a:rPr lang="en-US" dirty="0"/>
              <a:t>Little control of cost and schedule</a:t>
            </a:r>
          </a:p>
          <a:p>
            <a:pPr>
              <a:buClr>
                <a:schemeClr val="accent1">
                  <a:lumMod val="50000"/>
                </a:schemeClr>
              </a:buClr>
              <a:buFont typeface="Arial" panose="020B0604020202020204" pitchFamily="34" charset="0"/>
              <a:buChar char="•"/>
            </a:pPr>
            <a:r>
              <a:rPr lang="en-US" dirty="0"/>
              <a:t>Reactive</a:t>
            </a:r>
          </a:p>
          <a:p>
            <a:endParaRPr lang="en-US" dirty="0"/>
          </a:p>
        </p:txBody>
      </p:sp>
      <p:sp>
        <p:nvSpPr>
          <p:cNvPr id="4" name="Content Placeholder 3"/>
          <p:cNvSpPr>
            <a:spLocks noGrp="1"/>
          </p:cNvSpPr>
          <p:nvPr>
            <p:ph sz="half" idx="2"/>
          </p:nvPr>
        </p:nvSpPr>
        <p:spPr>
          <a:xfrm>
            <a:off x="4648200" y="1031035"/>
            <a:ext cx="4038600" cy="3464766"/>
          </a:xfrm>
        </p:spPr>
        <p:txBody>
          <a:bodyPr/>
          <a:lstStyle/>
          <a:p>
            <a:pPr marL="0" indent="0" algn="ctr">
              <a:buNone/>
            </a:pPr>
            <a:r>
              <a:rPr lang="en-US" b="1" dirty="0"/>
              <a:t>Risk-Based Estimating</a:t>
            </a:r>
          </a:p>
          <a:p>
            <a:pPr>
              <a:buClrTx/>
              <a:buSzPct val="98000"/>
              <a:buFont typeface="Arial" panose="020B0604020202020204" pitchFamily="34" charset="0"/>
              <a:buChar char="•"/>
            </a:pPr>
            <a:r>
              <a:rPr lang="en-US" dirty="0"/>
              <a:t>Risks are clearly identified and quantified in estimate</a:t>
            </a:r>
          </a:p>
          <a:p>
            <a:pPr>
              <a:buClrTx/>
              <a:buSzPct val="98000"/>
              <a:buFont typeface="Arial" panose="020B0604020202020204" pitchFamily="34" charset="0"/>
              <a:buChar char="•"/>
            </a:pPr>
            <a:r>
              <a:rPr lang="en-US" dirty="0"/>
              <a:t>Reasonable control of cost and schedule</a:t>
            </a:r>
          </a:p>
          <a:p>
            <a:endParaRPr lang="en-US" dirty="0"/>
          </a:p>
        </p:txBody>
      </p:sp>
      <p:pic>
        <p:nvPicPr>
          <p:cNvPr id="5" name="Picture 2"/>
          <p:cNvPicPr>
            <a:picLocks noChangeAspect="1" noChangeArrowheads="1"/>
          </p:cNvPicPr>
          <p:nvPr/>
        </p:nvPicPr>
        <p:blipFill>
          <a:blip r:embed="rId2" cstate="print"/>
          <a:srcRect/>
          <a:stretch>
            <a:fillRect/>
          </a:stretch>
        </p:blipFill>
        <p:spPr bwMode="auto">
          <a:xfrm>
            <a:off x="172377" y="4722067"/>
            <a:ext cx="1219200" cy="1066800"/>
          </a:xfrm>
          <a:prstGeom prst="rect">
            <a:avLst/>
          </a:prstGeom>
          <a:noFill/>
          <a:ln w="9525">
            <a:noFill/>
            <a:miter lim="800000"/>
            <a:headEnd/>
            <a:tailEnd/>
          </a:ln>
          <a:effectLst/>
        </p:spPr>
      </p:pic>
      <p:sp>
        <p:nvSpPr>
          <p:cNvPr id="6" name="Plus 5"/>
          <p:cNvSpPr/>
          <p:nvPr/>
        </p:nvSpPr>
        <p:spPr bwMode="auto">
          <a:xfrm>
            <a:off x="1598567" y="5064967"/>
            <a:ext cx="533400" cy="497633"/>
          </a:xfrm>
          <a:prstGeom prst="mathPlus">
            <a:avLst/>
          </a:prstGeom>
          <a:solidFill>
            <a:srgbClr val="00B050"/>
          </a:solidFill>
          <a:ln w="9525" cap="flat" cmpd="sng" algn="ctr">
            <a:noFill/>
            <a:prstDash val="solid"/>
            <a:round/>
            <a:headEnd type="none" w="med" len="med"/>
            <a:tailEnd type="none" w="med" len="med"/>
          </a:ln>
          <a:effectLst>
            <a:outerShdw dist="35921" dir="2700000" algn="ctr" rotWithShape="0">
              <a:schemeClr val="bg1"/>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a:ln>
                <a:noFill/>
              </a:ln>
              <a:solidFill>
                <a:srgbClr val="000066"/>
              </a:solidFill>
              <a:effectLst>
                <a:outerShdw blurRad="38100" dist="38100" dir="2700000" algn="tl">
                  <a:srgbClr val="000000">
                    <a:alpha val="43137"/>
                  </a:srgbClr>
                </a:outerShdw>
              </a:effectLst>
              <a:latin typeface="Arial" charset="0"/>
            </a:endParaRPr>
          </a:p>
        </p:txBody>
      </p:sp>
      <p:sp>
        <p:nvSpPr>
          <p:cNvPr id="7" name="Explosion 1 6"/>
          <p:cNvSpPr/>
          <p:nvPr/>
        </p:nvSpPr>
        <p:spPr bwMode="auto">
          <a:xfrm>
            <a:off x="2286000" y="4572001"/>
            <a:ext cx="2057400" cy="1447799"/>
          </a:xfrm>
          <a:prstGeom prst="irregularSeal1">
            <a:avLst/>
          </a:prstGeom>
          <a:solidFill>
            <a:srgbClr val="FFFFCC"/>
          </a:solidFill>
          <a:ln w="9525" cap="flat" cmpd="sng" algn="ctr">
            <a:solidFill>
              <a:srgbClr val="005C2A"/>
            </a:solidFill>
            <a:prstDash val="solid"/>
            <a:round/>
            <a:headEnd type="none" w="med" len="med"/>
            <a:tailEnd type="none" w="med" len="med"/>
          </a:ln>
          <a:effectLst>
            <a:outerShdw dist="35921" dir="2700000" algn="ctr" rotWithShape="0">
              <a:schemeClr val="bg1"/>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66"/>
                </a:solidFill>
                <a:effectLst>
                  <a:outerShdw blurRad="38100" dist="38100" dir="2700000" algn="tl">
                    <a:srgbClr val="000000">
                      <a:alpha val="43137"/>
                    </a:srgbClr>
                  </a:outerShdw>
                </a:effectLst>
                <a:latin typeface="Arial" charset="0"/>
              </a:rPr>
              <a:t>Contingency</a:t>
            </a:r>
          </a:p>
        </p:txBody>
      </p:sp>
      <p:pic>
        <p:nvPicPr>
          <p:cNvPr id="8" name="Picture 2"/>
          <p:cNvPicPr>
            <a:picLocks noChangeAspect="1" noChangeArrowheads="1"/>
          </p:cNvPicPr>
          <p:nvPr/>
        </p:nvPicPr>
        <p:blipFill>
          <a:blip r:embed="rId2" cstate="print"/>
          <a:srcRect/>
          <a:stretch>
            <a:fillRect/>
          </a:stretch>
        </p:blipFill>
        <p:spPr bwMode="auto">
          <a:xfrm>
            <a:off x="4744669" y="4722067"/>
            <a:ext cx="1219200" cy="1066800"/>
          </a:xfrm>
          <a:prstGeom prst="rect">
            <a:avLst/>
          </a:prstGeom>
          <a:noFill/>
          <a:ln w="9525">
            <a:noFill/>
            <a:miter lim="800000"/>
            <a:headEnd/>
            <a:tailEnd/>
          </a:ln>
          <a:effectLst/>
        </p:spPr>
      </p:pic>
      <p:sp>
        <p:nvSpPr>
          <p:cNvPr id="9" name="Plus 8"/>
          <p:cNvSpPr/>
          <p:nvPr/>
        </p:nvSpPr>
        <p:spPr bwMode="auto">
          <a:xfrm>
            <a:off x="6036263" y="5064967"/>
            <a:ext cx="533400" cy="381000"/>
          </a:xfrm>
          <a:prstGeom prst="mathPlus">
            <a:avLst/>
          </a:prstGeom>
          <a:solidFill>
            <a:srgbClr val="00B050"/>
          </a:solidFill>
          <a:ln w="9525" cap="flat" cmpd="sng" algn="ctr">
            <a:noFill/>
            <a:prstDash val="solid"/>
            <a:round/>
            <a:headEnd type="none" w="med" len="med"/>
            <a:tailEnd type="none" w="med" len="med"/>
          </a:ln>
          <a:effectLst>
            <a:outerShdw dist="35921" dir="2700000" algn="ctr" rotWithShape="0">
              <a:schemeClr val="bg1"/>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a:ln>
                <a:noFill/>
              </a:ln>
              <a:solidFill>
                <a:srgbClr val="000066"/>
              </a:solidFill>
              <a:effectLst>
                <a:outerShdw blurRad="38100" dist="38100" dir="2700000" algn="tl">
                  <a:srgbClr val="000000">
                    <a:alpha val="43137"/>
                  </a:srgbClr>
                </a:outerShdw>
              </a:effectLst>
              <a:latin typeface="Arial" charset="0"/>
            </a:endParaRPr>
          </a:p>
        </p:txBody>
      </p:sp>
      <p:sp>
        <p:nvSpPr>
          <p:cNvPr id="10" name="Explosion 1 9"/>
          <p:cNvSpPr/>
          <p:nvPr/>
        </p:nvSpPr>
        <p:spPr bwMode="auto">
          <a:xfrm>
            <a:off x="6667018" y="4360623"/>
            <a:ext cx="2476982" cy="1089698"/>
          </a:xfrm>
          <a:prstGeom prst="irregularSeal1">
            <a:avLst/>
          </a:prstGeom>
          <a:solidFill>
            <a:srgbClr val="FFFFCC"/>
          </a:solidFill>
          <a:ln w="9525" cap="flat" cmpd="sng" algn="ctr">
            <a:solidFill>
              <a:srgbClr val="005C2A"/>
            </a:solidFill>
            <a:prstDash val="solid"/>
            <a:round/>
            <a:headEnd type="none" w="med" len="med"/>
            <a:tailEnd type="none" w="med" len="med"/>
          </a:ln>
          <a:effectLst>
            <a:outerShdw dist="35921" dir="2700000" algn="ctr" rotWithShape="0">
              <a:schemeClr val="bg1"/>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66"/>
                </a:solidFill>
                <a:effectLst>
                  <a:outerShdw blurRad="38100" dist="38100" dir="2700000" algn="tl">
                    <a:srgbClr val="000000">
                      <a:alpha val="43137"/>
                    </a:srgbClr>
                  </a:outerShdw>
                </a:effectLst>
                <a:latin typeface="Arial Black" pitchFamily="34" charset="0"/>
              </a:rPr>
              <a:t>Threat</a:t>
            </a:r>
            <a:r>
              <a:rPr kumimoji="0" lang="en-US" sz="1400" b="0" i="0" u="none" strike="noStrike" cap="none" normalizeH="0" dirty="0">
                <a:ln>
                  <a:noFill/>
                </a:ln>
                <a:solidFill>
                  <a:srgbClr val="000066"/>
                </a:solidFill>
                <a:effectLst>
                  <a:outerShdw blurRad="38100" dist="38100" dir="2700000" algn="tl">
                    <a:srgbClr val="000000">
                      <a:alpha val="43137"/>
                    </a:srgbClr>
                  </a:outerShdw>
                </a:effectLst>
                <a:latin typeface="Arial Black" pitchFamily="34" charset="0"/>
              </a:rPr>
              <a:t> </a:t>
            </a:r>
          </a:p>
          <a:p>
            <a:pPr marL="0" marR="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dirty="0">
                <a:ln>
                  <a:noFill/>
                </a:ln>
                <a:solidFill>
                  <a:srgbClr val="000066"/>
                </a:solidFill>
                <a:effectLst>
                  <a:outerShdw blurRad="38100" dist="38100" dir="2700000" algn="tl">
                    <a:srgbClr val="000000">
                      <a:alpha val="43137"/>
                    </a:srgbClr>
                  </a:outerShdw>
                </a:effectLst>
                <a:latin typeface="Arial Black" pitchFamily="34" charset="0"/>
              </a:rPr>
              <a:t>1, 2,3,etc</a:t>
            </a:r>
            <a:endParaRPr kumimoji="0" lang="en-US" sz="1400" b="0" i="0" u="none" strike="noStrike" cap="none" normalizeH="0" baseline="0" dirty="0">
              <a:ln>
                <a:noFill/>
              </a:ln>
              <a:solidFill>
                <a:srgbClr val="000066"/>
              </a:solidFill>
              <a:effectLst>
                <a:outerShdw blurRad="38100" dist="38100" dir="2700000" algn="tl">
                  <a:srgbClr val="000000">
                    <a:alpha val="43137"/>
                  </a:srgbClr>
                </a:outerShdw>
              </a:effectLst>
              <a:latin typeface="Arial Black" pitchFamily="34" charset="0"/>
            </a:endParaRPr>
          </a:p>
        </p:txBody>
      </p:sp>
      <p:sp>
        <p:nvSpPr>
          <p:cNvPr id="11" name="Explosion 1 10"/>
          <p:cNvSpPr/>
          <p:nvPr/>
        </p:nvSpPr>
        <p:spPr bwMode="auto">
          <a:xfrm>
            <a:off x="6590122" y="5334000"/>
            <a:ext cx="2320933" cy="1371600"/>
          </a:xfrm>
          <a:prstGeom prst="irregularSeal1">
            <a:avLst/>
          </a:prstGeom>
          <a:solidFill>
            <a:srgbClr val="FFFFCC"/>
          </a:solidFill>
          <a:ln w="9525" cap="flat" cmpd="sng" algn="ctr">
            <a:solidFill>
              <a:srgbClr val="005C2A"/>
            </a:solidFill>
            <a:prstDash val="solid"/>
            <a:round/>
            <a:headEnd type="none" w="med" len="med"/>
            <a:tailEnd type="none" w="med" len="med"/>
          </a:ln>
          <a:effectLst>
            <a:outerShdw dist="35921" dir="2700000" algn="ctr" rotWithShape="0">
              <a:schemeClr val="bg1"/>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66"/>
                </a:solidFill>
                <a:effectLst>
                  <a:outerShdw blurRad="38100" dist="38100" dir="2700000" algn="tl">
                    <a:srgbClr val="000000">
                      <a:alpha val="43137"/>
                    </a:srgbClr>
                  </a:outerShdw>
                </a:effectLst>
                <a:latin typeface="Arial Black" pitchFamily="34" charset="0"/>
              </a:rPr>
              <a:t>Opportunity</a:t>
            </a:r>
          </a:p>
          <a:p>
            <a:pPr marL="0" marR="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66"/>
                </a:solidFill>
                <a:effectLst>
                  <a:outerShdw blurRad="38100" dist="38100" dir="2700000" algn="tl">
                    <a:srgbClr val="000000">
                      <a:alpha val="43137"/>
                    </a:srgbClr>
                  </a:outerShdw>
                </a:effectLst>
                <a:latin typeface="Arial Black" pitchFamily="34" charset="0"/>
              </a:rPr>
              <a:t> 1, 2, 3, etc</a:t>
            </a:r>
          </a:p>
        </p:txBody>
      </p:sp>
      <p:cxnSp>
        <p:nvCxnSpPr>
          <p:cNvPr id="12" name="Straight Connector 11"/>
          <p:cNvCxnSpPr/>
          <p:nvPr/>
        </p:nvCxnSpPr>
        <p:spPr bwMode="auto">
          <a:xfrm flipH="1">
            <a:off x="4479911" y="1576252"/>
            <a:ext cx="34724" cy="5029200"/>
          </a:xfrm>
          <a:prstGeom prst="line">
            <a:avLst/>
          </a:prstGeom>
          <a:noFill/>
          <a:ln w="38100" cap="flat" cmpd="sng" algn="ctr">
            <a:solidFill>
              <a:schemeClr val="tx1"/>
            </a:solidFill>
            <a:prstDash val="dash"/>
            <a:round/>
            <a:headEnd type="none" w="med" len="med"/>
            <a:tailEnd type="none" w="med" len="med"/>
          </a:ln>
          <a:effectLst>
            <a:outerShdw dist="35921" dir="2700000" algn="ctr" rotWithShape="0">
              <a:schemeClr val="bg1"/>
            </a:outerShdw>
          </a:effectLst>
        </p:spPr>
      </p:cxnSp>
    </p:spTree>
    <p:extLst>
      <p:ext uri="{BB962C8B-B14F-4D97-AF65-F5344CB8AC3E}">
        <p14:creationId xmlns:p14="http://schemas.microsoft.com/office/powerpoint/2010/main" val="121116626"/>
      </p:ext>
    </p:extLst>
  </p:cSld>
  <p:clrMapOvr>
    <a:masterClrMapping/>
  </p:clrMapOvr>
  <p:transition spd="med">
    <p:fade thruBlk="1"/>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533400"/>
          </a:xfrm>
        </p:spPr>
        <p:txBody>
          <a:bodyPr/>
          <a:lstStyle/>
          <a:p>
            <a:br>
              <a:rPr lang="en-US" dirty="0"/>
            </a:br>
            <a:br>
              <a:rPr lang="en-US" dirty="0"/>
            </a:br>
            <a:r>
              <a:rPr lang="en-US" sz="2800" b="1" dirty="0">
                <a:solidFill>
                  <a:srgbClr val="174183"/>
                </a:solidFill>
              </a:rPr>
              <a:t>Why Risk Analysis?</a:t>
            </a:r>
            <a:endParaRPr lang="en-US" sz="2500" b="1" u="sng" dirty="0"/>
          </a:p>
        </p:txBody>
      </p:sp>
      <p:sp>
        <p:nvSpPr>
          <p:cNvPr id="3" name="Content Placeholder 2"/>
          <p:cNvSpPr>
            <a:spLocks noGrp="1"/>
          </p:cNvSpPr>
          <p:nvPr>
            <p:ph idx="1"/>
          </p:nvPr>
        </p:nvSpPr>
        <p:spPr>
          <a:xfrm>
            <a:off x="533400" y="1447800"/>
            <a:ext cx="8229600" cy="4419600"/>
          </a:xfrm>
        </p:spPr>
        <p:txBody>
          <a:bodyPr/>
          <a:lstStyle/>
          <a:p>
            <a:pPr>
              <a:buClr>
                <a:schemeClr val="tx2">
                  <a:lumMod val="50000"/>
                </a:schemeClr>
              </a:buClr>
            </a:pPr>
            <a:r>
              <a:rPr lang="en-US" sz="2400" dirty="0">
                <a:latin typeface="Calibri" panose="020F0502020204030204" pitchFamily="34" charset="0"/>
                <a:cs typeface="Calibri" panose="020F0502020204030204" pitchFamily="34" charset="0"/>
              </a:rPr>
              <a:t>Stabilize &amp; Support Work Program with better cost estimates and schedules</a:t>
            </a:r>
          </a:p>
          <a:p>
            <a:pPr lvl="1">
              <a:buClr>
                <a:schemeClr val="tx2">
                  <a:lumMod val="50000"/>
                </a:schemeClr>
              </a:buClr>
              <a:buFont typeface="Wingdings" panose="05000000000000000000" pitchFamily="2" charset="2"/>
              <a:buChar char="§"/>
            </a:pPr>
            <a:r>
              <a:rPr lang="en-US" sz="2400" dirty="0">
                <a:latin typeface="Calibri" panose="020F0502020204030204" pitchFamily="34" charset="0"/>
                <a:cs typeface="Calibri" panose="020F0502020204030204" pitchFamily="34" charset="0"/>
              </a:rPr>
              <a:t>Validate cost &amp; schedule for accurate project delivery</a:t>
            </a:r>
          </a:p>
          <a:p>
            <a:pPr lvl="1">
              <a:buClr>
                <a:schemeClr val="tx2">
                  <a:lumMod val="50000"/>
                </a:schemeClr>
              </a:buClr>
              <a:buFont typeface="Wingdings" panose="05000000000000000000" pitchFamily="2" charset="2"/>
              <a:buChar char="§"/>
            </a:pPr>
            <a:r>
              <a:rPr lang="en-US" sz="2400" dirty="0">
                <a:latin typeface="Calibri" panose="020F0502020204030204" pitchFamily="34" charset="0"/>
                <a:cs typeface="Calibri" panose="020F0502020204030204" pitchFamily="34" charset="0"/>
              </a:rPr>
              <a:t>Replace general project contingency with risk-based cost</a:t>
            </a:r>
          </a:p>
          <a:p>
            <a:pPr>
              <a:buClr>
                <a:schemeClr val="tx2">
                  <a:lumMod val="50000"/>
                </a:schemeClr>
              </a:buClr>
            </a:pPr>
            <a:r>
              <a:rPr lang="en-US" sz="2400" dirty="0">
                <a:latin typeface="Calibri" panose="020F0502020204030204" pitchFamily="34" charset="0"/>
                <a:cs typeface="Calibri" panose="020F0502020204030204" pitchFamily="34" charset="0"/>
              </a:rPr>
              <a:t>Enhance Project Management activities by including risk assessment and mitigation</a:t>
            </a:r>
          </a:p>
          <a:p>
            <a:pPr>
              <a:buClr>
                <a:schemeClr val="tx2">
                  <a:lumMod val="50000"/>
                </a:schemeClr>
              </a:buClr>
            </a:pPr>
            <a:r>
              <a:rPr lang="en-US" sz="2400" dirty="0">
                <a:latin typeface="Calibri" panose="020F0502020204030204" pitchFamily="34" charset="0"/>
                <a:cs typeface="Calibri" panose="020F0502020204030204" pitchFamily="34" charset="0"/>
              </a:rPr>
              <a:t>Support FHWA requirement for financial plans on major projects by providing risk-based cost estimates</a:t>
            </a:r>
          </a:p>
          <a:p>
            <a:pPr marL="0" indent="0">
              <a:buNone/>
            </a:pPr>
            <a:endParaRPr lang="en-US" dirty="0"/>
          </a:p>
        </p:txBody>
      </p:sp>
      <p:sp>
        <p:nvSpPr>
          <p:cNvPr id="4" name="Rectangle 3"/>
          <p:cNvSpPr>
            <a:spLocks noChangeArrowheads="1"/>
          </p:cNvSpPr>
          <p:nvPr/>
        </p:nvSpPr>
        <p:spPr bwMode="auto">
          <a:xfrm>
            <a:off x="990600" y="5105400"/>
            <a:ext cx="6934200" cy="954107"/>
          </a:xfrm>
          <a:prstGeom prst="rect">
            <a:avLst/>
          </a:prstGeom>
          <a:solidFill>
            <a:schemeClr val="bg1">
              <a:lumMod val="75000"/>
            </a:schemeClr>
          </a:solidFill>
          <a:ln w="9525">
            <a:solidFill>
              <a:srgbClr val="174183"/>
            </a:solidFill>
            <a:miter lim="800000"/>
            <a:headEnd/>
            <a:tailEnd/>
          </a:ln>
        </p:spPr>
        <p:txBody>
          <a:bodyPr wrap="square">
            <a:spAutoFit/>
          </a:bodyPr>
          <a:lstStyle/>
          <a:p>
            <a:pPr algn="ctr"/>
            <a:r>
              <a:rPr lang="en-US" sz="2800" b="1" dirty="0">
                <a:solidFill>
                  <a:srgbClr val="BA2B2B"/>
                </a:solidFill>
              </a:rPr>
              <a:t>Maximizes the Likelihood of Meeting Time &amp; Budget Goals</a:t>
            </a:r>
          </a:p>
        </p:txBody>
      </p:sp>
    </p:spTree>
  </p:cSld>
  <p:clrMapOvr>
    <a:masterClrMapping/>
  </p:clrMapOvr>
  <p:transition spd="med">
    <p:fade thruBlk="1"/>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5" name="Content Placeholder 4"/>
          <p:cNvPicPr>
            <a:picLocks noGrp="1" noChangeAspect="1"/>
          </p:cNvPicPr>
          <p:nvPr>
            <p:ph idx="1"/>
          </p:nvPr>
        </p:nvPicPr>
        <p:blipFill>
          <a:blip r:embed="rId3"/>
          <a:stretch>
            <a:fillRect/>
          </a:stretch>
        </p:blipFill>
        <p:spPr>
          <a:xfrm>
            <a:off x="1009976" y="685800"/>
            <a:ext cx="7124048" cy="5251441"/>
          </a:xfrm>
          <a:prstGeom prst="rect">
            <a:avLst/>
          </a:prstGeom>
        </p:spPr>
      </p:pic>
    </p:spTree>
  </p:cSld>
  <p:clrMapOvr>
    <a:masterClrMapping/>
  </p:clrMapOvr>
  <p:transition spd="med">
    <p:fade thruBlk="1"/>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534400" cy="533400"/>
          </a:xfrm>
        </p:spPr>
        <p:txBody>
          <a:bodyPr/>
          <a:lstStyle/>
          <a:p>
            <a:pPr algn="l"/>
            <a:r>
              <a:rPr lang="en-US" sz="2800" b="1" u="sng" dirty="0"/>
              <a:t>Project Unknowns/Contingencies</a:t>
            </a:r>
          </a:p>
        </p:txBody>
      </p:sp>
      <p:sp>
        <p:nvSpPr>
          <p:cNvPr id="3" name="Content Placeholder 2"/>
          <p:cNvSpPr>
            <a:spLocks noGrp="1"/>
          </p:cNvSpPr>
          <p:nvPr>
            <p:ph idx="1"/>
          </p:nvPr>
        </p:nvSpPr>
        <p:spPr>
          <a:xfrm>
            <a:off x="228600" y="914400"/>
            <a:ext cx="8610600" cy="5715000"/>
          </a:xfrm>
        </p:spPr>
        <p:txBody>
          <a:bodyPr/>
          <a:lstStyle/>
          <a:p>
            <a:r>
              <a:rPr lang="en-US" dirty="0"/>
              <a:t>Funded &amp; Unfunded Projects</a:t>
            </a:r>
          </a:p>
          <a:p>
            <a:pPr lvl="1"/>
            <a:r>
              <a:rPr lang="en-US" dirty="0"/>
              <a:t>Project Unknown % Factor in LRE not used</a:t>
            </a:r>
          </a:p>
          <a:p>
            <a:pPr>
              <a:buNone/>
            </a:pPr>
            <a:endParaRPr lang="en-US" sz="800" dirty="0"/>
          </a:p>
          <a:p>
            <a:pPr lvl="1"/>
            <a:r>
              <a:rPr lang="en-US" dirty="0"/>
              <a:t>EX-Item labeled “Project Risks/Unknowns” used</a:t>
            </a:r>
          </a:p>
          <a:p>
            <a:pPr lvl="2"/>
            <a:r>
              <a:rPr lang="en-US" dirty="0"/>
              <a:t>Exact dollar value entered, no percent factor.</a:t>
            </a:r>
          </a:p>
          <a:p>
            <a:pPr lvl="1">
              <a:buNone/>
            </a:pPr>
            <a:endParaRPr lang="en-US" sz="800" dirty="0"/>
          </a:p>
          <a:p>
            <a:pPr lvl="1">
              <a:buNone/>
            </a:pPr>
            <a:r>
              <a:rPr lang="en-US" dirty="0"/>
              <a:t>-Risk Summary &amp; Register (Backup)</a:t>
            </a:r>
          </a:p>
          <a:p>
            <a:pPr lvl="2"/>
            <a:r>
              <a:rPr lang="en-US" dirty="0"/>
              <a:t>All info can be found on the Program Management -&gt; Final Plans -&gt; Estimates sharepoint site</a:t>
            </a:r>
          </a:p>
          <a:p>
            <a:pPr lvl="3">
              <a:buNone/>
            </a:pPr>
            <a:r>
              <a:rPr lang="en-US" dirty="0"/>
              <a:t>   </a:t>
            </a:r>
            <a:r>
              <a:rPr lang="en-US" sz="1800" dirty="0"/>
              <a:t>“Guide to Including Project Risks/Unknowns in LRE”</a:t>
            </a:r>
            <a:endParaRPr lang="en-US" dirty="0"/>
          </a:p>
        </p:txBody>
      </p:sp>
    </p:spTree>
  </p:cSld>
  <p:clrMapOvr>
    <a:masterClrMapping/>
  </p:clrMapOvr>
  <p:transition spd="med">
    <p:fade thruBlk="1"/>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8750"/>
            <a:ext cx="8229600" cy="679450"/>
          </a:xfrm>
        </p:spPr>
        <p:txBody>
          <a:bodyPr/>
          <a:lstStyle/>
          <a:p>
            <a:pPr algn="l"/>
            <a:r>
              <a:rPr lang="en-US" sz="3600" b="1" u="sng" dirty="0"/>
              <a:t>How to Determine the Dollar amount for the LRE Project Unknown</a:t>
            </a:r>
          </a:p>
        </p:txBody>
      </p:sp>
      <p:sp>
        <p:nvSpPr>
          <p:cNvPr id="3" name="Content Placeholder 2"/>
          <p:cNvSpPr>
            <a:spLocks noGrp="1"/>
          </p:cNvSpPr>
          <p:nvPr>
            <p:ph idx="1"/>
          </p:nvPr>
        </p:nvSpPr>
        <p:spPr>
          <a:xfrm>
            <a:off x="152400" y="1219200"/>
            <a:ext cx="8534400" cy="5562600"/>
          </a:xfrm>
        </p:spPr>
        <p:txBody>
          <a:bodyPr/>
          <a:lstStyle/>
          <a:p>
            <a:pPr marL="514350" indent="-514350">
              <a:buClrTx/>
              <a:buFont typeface="+mj-lt"/>
              <a:buAutoNum type="arabicPeriod"/>
            </a:pPr>
            <a:r>
              <a:rPr lang="en-US" dirty="0"/>
              <a:t>Identify project risks in self modeling risk software(Guidance given in User Manual)</a:t>
            </a:r>
          </a:p>
          <a:p>
            <a:pPr marL="514350" indent="-514350">
              <a:buClrTx/>
              <a:buFont typeface="+mj-lt"/>
              <a:buAutoNum type="arabicPeriod"/>
            </a:pPr>
            <a:r>
              <a:rPr lang="en-US" dirty="0"/>
              <a:t>Threat or Opportunity?</a:t>
            </a:r>
          </a:p>
          <a:p>
            <a:pPr marL="514350" indent="-514350">
              <a:buClrTx/>
              <a:buFont typeface="+mj-lt"/>
              <a:buAutoNum type="arabicPeriod"/>
            </a:pPr>
            <a:r>
              <a:rPr lang="en-US" dirty="0"/>
              <a:t> Determine probability of each risk occurring Determine cost and schedule impacts</a:t>
            </a:r>
          </a:p>
          <a:p>
            <a:pPr marL="514350" indent="-514350">
              <a:buClrTx/>
              <a:buFont typeface="+mj-lt"/>
              <a:buAutoNum type="arabicPeriod"/>
            </a:pPr>
            <a:r>
              <a:rPr lang="en-US" dirty="0"/>
              <a:t>Create a risk register (in the self modeling software)</a:t>
            </a:r>
          </a:p>
          <a:p>
            <a:pPr marL="514350" indent="-514350">
              <a:buClrTx/>
              <a:buFont typeface="+mj-lt"/>
              <a:buAutoNum type="arabicPeriod"/>
            </a:pPr>
            <a:r>
              <a:rPr lang="en-US" dirty="0"/>
              <a:t>Run to model</a:t>
            </a:r>
          </a:p>
          <a:p>
            <a:pPr marL="514350" indent="-514350">
              <a:buClrTx/>
              <a:buFont typeface="+mj-lt"/>
              <a:buAutoNum type="arabicPeriod"/>
            </a:pPr>
            <a:r>
              <a:rPr lang="en-US" dirty="0"/>
              <a:t>Determine the difference between the LRE and the 70% likely not to exceed</a:t>
            </a:r>
          </a:p>
          <a:p>
            <a:pPr marL="514350" indent="-514350">
              <a:buClrTx/>
              <a:buFont typeface="+mj-lt"/>
              <a:buAutoNum type="arabicPeriod"/>
            </a:pPr>
            <a:endParaRPr lang="en-US" dirty="0"/>
          </a:p>
          <a:p>
            <a:pPr marL="514350" indent="-514350">
              <a:buClrTx/>
              <a:buFont typeface="+mj-lt"/>
              <a:buAutoNum type="arabicPeriod"/>
            </a:pPr>
            <a:endParaRPr lang="en-US" dirty="0"/>
          </a:p>
          <a:p>
            <a:pPr marL="514350" indent="-514350">
              <a:buFont typeface="+mj-lt"/>
              <a:buAutoNum type="arabicPeriod"/>
            </a:pPr>
            <a:endParaRPr lang="en-US" dirty="0"/>
          </a:p>
        </p:txBody>
      </p:sp>
    </p:spTree>
  </p:cSld>
  <p:clrMapOvr>
    <a:masterClrMapping/>
  </p:clrMapOvr>
  <p:transition spd="med">
    <p:fade thruBlk="1"/>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06" name="Rectangle 14"/>
          <p:cNvSpPr>
            <a:spLocks noGrp="1" noChangeArrowheads="1"/>
          </p:cNvSpPr>
          <p:nvPr>
            <p:ph type="title"/>
          </p:nvPr>
        </p:nvSpPr>
        <p:spPr>
          <a:xfrm>
            <a:off x="457200" y="0"/>
            <a:ext cx="8229600" cy="1143000"/>
          </a:xfrm>
        </p:spPr>
        <p:txBody>
          <a:bodyPr/>
          <a:lstStyle/>
          <a:p>
            <a:r>
              <a:rPr lang="en-US" dirty="0"/>
              <a:t>Risk Management Process</a:t>
            </a:r>
          </a:p>
        </p:txBody>
      </p:sp>
      <p:sp>
        <p:nvSpPr>
          <p:cNvPr id="12" name="TextBox 11"/>
          <p:cNvSpPr txBox="1"/>
          <p:nvPr/>
        </p:nvSpPr>
        <p:spPr>
          <a:xfrm>
            <a:off x="2819400" y="838200"/>
            <a:ext cx="3276600" cy="707886"/>
          </a:xfrm>
          <a:prstGeom prst="rect">
            <a:avLst/>
          </a:prstGeom>
          <a:noFill/>
        </p:spPr>
        <p:txBody>
          <a:bodyPr wrap="square" rtlCol="0">
            <a:spAutoFit/>
          </a:bodyPr>
          <a:lstStyle/>
          <a:p>
            <a:pPr algn="ctr"/>
            <a:r>
              <a:rPr lang="en-US" sz="4000" dirty="0">
                <a:latin typeface="BalloonEFDropShadow" pitchFamily="2" charset="0"/>
              </a:rPr>
              <a:t>Analysis</a:t>
            </a:r>
          </a:p>
        </p:txBody>
      </p:sp>
      <p:pic>
        <p:nvPicPr>
          <p:cNvPr id="4" name="Picture 2"/>
          <p:cNvPicPr>
            <a:picLocks noChangeAspect="1" noChangeArrowheads="1"/>
          </p:cNvPicPr>
          <p:nvPr/>
        </p:nvPicPr>
        <p:blipFill>
          <a:blip r:embed="rId2" cstate="print"/>
          <a:srcRect/>
          <a:stretch>
            <a:fillRect/>
          </a:stretch>
        </p:blipFill>
        <p:spPr bwMode="auto">
          <a:xfrm>
            <a:off x="39687" y="1442985"/>
            <a:ext cx="9104313" cy="5415015"/>
          </a:xfrm>
          <a:prstGeom prst="rect">
            <a:avLst/>
          </a:prstGeom>
          <a:noFill/>
          <a:ln w="12700" cap="sq" cmpd="sng">
            <a:noFill/>
            <a:prstDash val="solid"/>
            <a:miter lim="800000"/>
            <a:headEnd type="none" w="sm" len="sm"/>
            <a:tailEnd type="none" w="sm" len="sm"/>
          </a:ln>
        </p:spPr>
      </p:pic>
      <p:sp>
        <p:nvSpPr>
          <p:cNvPr id="5" name="TextBox 4"/>
          <p:cNvSpPr txBox="1"/>
          <p:nvPr/>
        </p:nvSpPr>
        <p:spPr>
          <a:xfrm rot="18855182">
            <a:off x="451332" y="3662775"/>
            <a:ext cx="7543800" cy="707886"/>
          </a:xfrm>
          <a:prstGeom prst="rect">
            <a:avLst/>
          </a:prstGeom>
          <a:noFill/>
        </p:spPr>
        <p:txBody>
          <a:bodyPr wrap="square" rtlCol="0">
            <a:spAutoFit/>
          </a:bodyPr>
          <a:lstStyle/>
          <a:p>
            <a:pPr algn="ctr"/>
            <a:r>
              <a:rPr lang="en-US" sz="4000" dirty="0">
                <a:solidFill>
                  <a:srgbClr val="FF0000"/>
                </a:solidFill>
                <a:latin typeface="BalloonEFDropShadow" pitchFamily="2" charset="0"/>
              </a:rPr>
              <a:t>Quantitative Analysis Tool</a:t>
            </a:r>
          </a:p>
        </p:txBody>
      </p:sp>
    </p:spTree>
    <p:extLst>
      <p:ext uri="{BB962C8B-B14F-4D97-AF65-F5344CB8AC3E}">
        <p14:creationId xmlns:p14="http://schemas.microsoft.com/office/powerpoint/2010/main" val="2395698204"/>
      </p:ext>
    </p:extLst>
  </p:cSld>
  <p:clrMapOvr>
    <a:masterClrMapping/>
  </p:clrMapOvr>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Understanding How Risk Works</a:t>
            </a:r>
          </a:p>
        </p:txBody>
      </p:sp>
      <p:sp>
        <p:nvSpPr>
          <p:cNvPr id="91" name="TextBox 90"/>
          <p:cNvSpPr txBox="1"/>
          <p:nvPr/>
        </p:nvSpPr>
        <p:spPr>
          <a:xfrm>
            <a:off x="0" y="6553200"/>
            <a:ext cx="1066800" cy="261610"/>
          </a:xfrm>
          <a:prstGeom prst="rect">
            <a:avLst/>
          </a:prstGeom>
          <a:noFill/>
        </p:spPr>
        <p:txBody>
          <a:bodyPr wrap="square" rtlCol="0">
            <a:spAutoFit/>
          </a:bodyPr>
          <a:lstStyle/>
          <a:p>
            <a:r>
              <a:rPr lang="en-US" sz="1100" dirty="0">
                <a:solidFill>
                  <a:schemeClr val="bg1">
                    <a:lumMod val="50000"/>
                  </a:schemeClr>
                </a:solidFill>
              </a:rPr>
              <a:t>Source: FHWA</a:t>
            </a:r>
          </a:p>
        </p:txBody>
      </p:sp>
      <p:sp>
        <p:nvSpPr>
          <p:cNvPr id="28" name="TextBox 27"/>
          <p:cNvSpPr txBox="1"/>
          <p:nvPr/>
        </p:nvSpPr>
        <p:spPr>
          <a:xfrm>
            <a:off x="5549807" y="2057263"/>
            <a:ext cx="1099060" cy="381137"/>
          </a:xfrm>
          <a:prstGeom prst="rect">
            <a:avLst/>
          </a:prstGeom>
          <a:noFill/>
        </p:spPr>
        <p:txBody>
          <a:bodyPr wrap="square" rtlCol="0">
            <a:spAutoFit/>
          </a:bodyPr>
          <a:lstStyle/>
          <a:p>
            <a:r>
              <a:rPr lang="en-US" sz="1400" dirty="0"/>
              <a:t>Base Cost</a:t>
            </a:r>
          </a:p>
        </p:txBody>
      </p:sp>
      <p:sp>
        <p:nvSpPr>
          <p:cNvPr id="109" name="TextBox 108"/>
          <p:cNvSpPr txBox="1"/>
          <p:nvPr/>
        </p:nvSpPr>
        <p:spPr>
          <a:xfrm>
            <a:off x="5250585" y="1850192"/>
            <a:ext cx="507258" cy="571705"/>
          </a:xfrm>
          <a:prstGeom prst="rect">
            <a:avLst/>
          </a:prstGeom>
          <a:noFill/>
        </p:spPr>
        <p:txBody>
          <a:bodyPr wrap="square" rtlCol="0">
            <a:spAutoFit/>
          </a:bodyPr>
          <a:lstStyle/>
          <a:p>
            <a:r>
              <a:rPr lang="en-US" sz="2400" dirty="0"/>
              <a:t>= </a:t>
            </a:r>
          </a:p>
        </p:txBody>
      </p:sp>
      <p:grpSp>
        <p:nvGrpSpPr>
          <p:cNvPr id="7" name="Group 15"/>
          <p:cNvGrpSpPr/>
          <p:nvPr/>
        </p:nvGrpSpPr>
        <p:grpSpPr>
          <a:xfrm>
            <a:off x="5655486" y="1585450"/>
            <a:ext cx="760887" cy="566176"/>
            <a:chOff x="2743200" y="4038600"/>
            <a:chExt cx="762000" cy="609600"/>
          </a:xfrm>
          <a:solidFill>
            <a:srgbClr val="00B050"/>
          </a:solidFill>
        </p:grpSpPr>
        <p:sp>
          <p:nvSpPr>
            <p:cNvPr id="111" name="Freeform 110"/>
            <p:cNvSpPr/>
            <p:nvPr/>
          </p:nvSpPr>
          <p:spPr>
            <a:xfrm>
              <a:off x="2895600" y="4038600"/>
              <a:ext cx="489857" cy="609600"/>
            </a:xfrm>
            <a:custGeom>
              <a:avLst/>
              <a:gdLst>
                <a:gd name="connsiteX0" fmla="*/ 32657 w 1375229"/>
                <a:gd name="connsiteY0" fmla="*/ 927100 h 1079500"/>
                <a:gd name="connsiteX1" fmla="*/ 108857 w 1375229"/>
                <a:gd name="connsiteY1" fmla="*/ 850900 h 1079500"/>
                <a:gd name="connsiteX2" fmla="*/ 685800 w 1375229"/>
                <a:gd name="connsiteY2" fmla="*/ 12700 h 1079500"/>
                <a:gd name="connsiteX3" fmla="*/ 1262743 w 1375229"/>
                <a:gd name="connsiteY3" fmla="*/ 927100 h 1079500"/>
                <a:gd name="connsiteX4" fmla="*/ 1360714 w 1375229"/>
                <a:gd name="connsiteY4" fmla="*/ 927100 h 1079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5229" h="1079500">
                  <a:moveTo>
                    <a:pt x="32657" y="927100"/>
                  </a:moveTo>
                  <a:cubicBezTo>
                    <a:pt x="16328" y="965200"/>
                    <a:pt x="0" y="1003300"/>
                    <a:pt x="108857" y="850900"/>
                  </a:cubicBezTo>
                  <a:cubicBezTo>
                    <a:pt x="217714" y="698500"/>
                    <a:pt x="493486" y="0"/>
                    <a:pt x="685800" y="12700"/>
                  </a:cubicBezTo>
                  <a:cubicBezTo>
                    <a:pt x="878114" y="25400"/>
                    <a:pt x="1150257" y="774700"/>
                    <a:pt x="1262743" y="927100"/>
                  </a:cubicBezTo>
                  <a:cubicBezTo>
                    <a:pt x="1375229" y="1079500"/>
                    <a:pt x="1367971" y="1003300"/>
                    <a:pt x="1360714" y="927100"/>
                  </a:cubicBezTo>
                </a:path>
              </a:pathLst>
            </a:custGeom>
            <a:grpFill/>
            <a:ln w="19050">
              <a:solidFill>
                <a:srgbClr val="00B050"/>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cxnSp>
          <p:nvCxnSpPr>
            <p:cNvPr id="112" name="Straight Connector 111"/>
            <p:cNvCxnSpPr/>
            <p:nvPr/>
          </p:nvCxnSpPr>
          <p:spPr>
            <a:xfrm>
              <a:off x="2743200" y="4582886"/>
              <a:ext cx="762000" cy="0"/>
            </a:xfrm>
            <a:prstGeom prst="line">
              <a:avLst/>
            </a:prstGeom>
            <a:grpFill/>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13" name="TextBox 112"/>
          <p:cNvSpPr txBox="1"/>
          <p:nvPr/>
        </p:nvSpPr>
        <p:spPr>
          <a:xfrm rot="16200000">
            <a:off x="5419723" y="1661795"/>
            <a:ext cx="695925" cy="307327"/>
          </a:xfrm>
          <a:prstGeom prst="rect">
            <a:avLst/>
          </a:prstGeom>
          <a:noFill/>
        </p:spPr>
        <p:txBody>
          <a:bodyPr wrap="square" rtlCol="0">
            <a:spAutoFit/>
          </a:bodyPr>
          <a:lstStyle/>
          <a:p>
            <a:r>
              <a:rPr lang="en-US" sz="1200" dirty="0"/>
              <a:t>51.75</a:t>
            </a:r>
          </a:p>
        </p:txBody>
      </p:sp>
      <p:sp>
        <p:nvSpPr>
          <p:cNvPr id="114" name="TextBox 113"/>
          <p:cNvSpPr txBox="1"/>
          <p:nvPr/>
        </p:nvSpPr>
        <p:spPr>
          <a:xfrm rot="16200000">
            <a:off x="5923836" y="1637952"/>
            <a:ext cx="720019" cy="307327"/>
          </a:xfrm>
          <a:prstGeom prst="rect">
            <a:avLst/>
          </a:prstGeom>
          <a:noFill/>
        </p:spPr>
        <p:txBody>
          <a:bodyPr wrap="square" rtlCol="0">
            <a:spAutoFit/>
          </a:bodyPr>
          <a:lstStyle/>
          <a:p>
            <a:r>
              <a:rPr lang="en-US" sz="1200" dirty="0"/>
              <a:t>68.75</a:t>
            </a:r>
          </a:p>
        </p:txBody>
      </p:sp>
      <p:sp>
        <p:nvSpPr>
          <p:cNvPr id="115" name="TextBox 114"/>
          <p:cNvSpPr txBox="1"/>
          <p:nvPr/>
        </p:nvSpPr>
        <p:spPr>
          <a:xfrm>
            <a:off x="5814810" y="1243385"/>
            <a:ext cx="591801" cy="457364"/>
          </a:xfrm>
          <a:prstGeom prst="rect">
            <a:avLst/>
          </a:prstGeom>
          <a:noFill/>
        </p:spPr>
        <p:txBody>
          <a:bodyPr wrap="square" rtlCol="0">
            <a:spAutoFit/>
          </a:bodyPr>
          <a:lstStyle/>
          <a:p>
            <a:r>
              <a:rPr lang="en-US" dirty="0"/>
              <a:t>60</a:t>
            </a:r>
          </a:p>
        </p:txBody>
      </p:sp>
      <p:grpSp>
        <p:nvGrpSpPr>
          <p:cNvPr id="9" name="Group 18"/>
          <p:cNvGrpSpPr/>
          <p:nvPr/>
        </p:nvGrpSpPr>
        <p:grpSpPr>
          <a:xfrm>
            <a:off x="6781800" y="1589136"/>
            <a:ext cx="760887" cy="566176"/>
            <a:chOff x="2743200" y="4038600"/>
            <a:chExt cx="762000" cy="609600"/>
          </a:xfrm>
        </p:grpSpPr>
        <p:sp>
          <p:nvSpPr>
            <p:cNvPr id="118" name="Freeform 117"/>
            <p:cNvSpPr/>
            <p:nvPr/>
          </p:nvSpPr>
          <p:spPr>
            <a:xfrm>
              <a:off x="2895600" y="4038600"/>
              <a:ext cx="489857" cy="609600"/>
            </a:xfrm>
            <a:custGeom>
              <a:avLst/>
              <a:gdLst>
                <a:gd name="connsiteX0" fmla="*/ 32657 w 1375229"/>
                <a:gd name="connsiteY0" fmla="*/ 927100 h 1079500"/>
                <a:gd name="connsiteX1" fmla="*/ 108857 w 1375229"/>
                <a:gd name="connsiteY1" fmla="*/ 850900 h 1079500"/>
                <a:gd name="connsiteX2" fmla="*/ 685800 w 1375229"/>
                <a:gd name="connsiteY2" fmla="*/ 12700 h 1079500"/>
                <a:gd name="connsiteX3" fmla="*/ 1262743 w 1375229"/>
                <a:gd name="connsiteY3" fmla="*/ 927100 h 1079500"/>
                <a:gd name="connsiteX4" fmla="*/ 1360714 w 1375229"/>
                <a:gd name="connsiteY4" fmla="*/ 927100 h 1079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5229" h="1079500">
                  <a:moveTo>
                    <a:pt x="32657" y="927100"/>
                  </a:moveTo>
                  <a:cubicBezTo>
                    <a:pt x="16328" y="965200"/>
                    <a:pt x="0" y="1003300"/>
                    <a:pt x="108857" y="850900"/>
                  </a:cubicBezTo>
                  <a:cubicBezTo>
                    <a:pt x="217714" y="698500"/>
                    <a:pt x="493486" y="0"/>
                    <a:pt x="685800" y="12700"/>
                  </a:cubicBezTo>
                  <a:cubicBezTo>
                    <a:pt x="878114" y="25400"/>
                    <a:pt x="1150257" y="774700"/>
                    <a:pt x="1262743" y="927100"/>
                  </a:cubicBezTo>
                  <a:cubicBezTo>
                    <a:pt x="1375229" y="1079500"/>
                    <a:pt x="1367971" y="1003300"/>
                    <a:pt x="1360714" y="927100"/>
                  </a:cubicBezTo>
                </a:path>
              </a:pathLst>
            </a:custGeom>
            <a:solidFill>
              <a:srgbClr val="0070C0"/>
            </a:solidFill>
            <a:ln w="19050">
              <a:solidFill>
                <a:schemeClr val="accent1">
                  <a:lumMod val="75000"/>
                </a:schemeClr>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cxnSp>
          <p:nvCxnSpPr>
            <p:cNvPr id="119" name="Straight Connector 118"/>
            <p:cNvCxnSpPr/>
            <p:nvPr/>
          </p:nvCxnSpPr>
          <p:spPr>
            <a:xfrm>
              <a:off x="2743200" y="4582886"/>
              <a:ext cx="762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20" name="Right Bracket 119"/>
          <p:cNvSpPr/>
          <p:nvPr/>
        </p:nvSpPr>
        <p:spPr>
          <a:xfrm>
            <a:off x="7542688" y="1494774"/>
            <a:ext cx="84543" cy="849264"/>
          </a:xfrm>
          <a:prstGeom prst="righ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1" name="TextBox 120"/>
          <p:cNvSpPr txBox="1"/>
          <p:nvPr/>
        </p:nvSpPr>
        <p:spPr>
          <a:xfrm>
            <a:off x="6923631" y="2056669"/>
            <a:ext cx="929974" cy="381137"/>
          </a:xfrm>
          <a:prstGeom prst="rect">
            <a:avLst/>
          </a:prstGeom>
          <a:noFill/>
        </p:spPr>
        <p:txBody>
          <a:bodyPr wrap="square" rtlCol="0">
            <a:spAutoFit/>
          </a:bodyPr>
          <a:lstStyle/>
          <a:p>
            <a:r>
              <a:rPr lang="en-US" sz="1400" dirty="0"/>
              <a:t>Risk</a:t>
            </a:r>
          </a:p>
        </p:txBody>
      </p:sp>
      <p:sp>
        <p:nvSpPr>
          <p:cNvPr id="122" name="TextBox 121"/>
          <p:cNvSpPr txBox="1"/>
          <p:nvPr/>
        </p:nvSpPr>
        <p:spPr>
          <a:xfrm rot="16200000">
            <a:off x="6652377" y="1529835"/>
            <a:ext cx="566176" cy="307327"/>
          </a:xfrm>
          <a:prstGeom prst="rect">
            <a:avLst/>
          </a:prstGeom>
          <a:noFill/>
        </p:spPr>
        <p:txBody>
          <a:bodyPr wrap="square" rtlCol="0">
            <a:spAutoFit/>
          </a:bodyPr>
          <a:lstStyle/>
          <a:p>
            <a:r>
              <a:rPr lang="en-US" sz="1200" dirty="0"/>
              <a:t>14</a:t>
            </a:r>
          </a:p>
        </p:txBody>
      </p:sp>
      <p:sp>
        <p:nvSpPr>
          <p:cNvPr id="123" name="TextBox 122"/>
          <p:cNvSpPr txBox="1"/>
          <p:nvPr/>
        </p:nvSpPr>
        <p:spPr>
          <a:xfrm rot="16200000">
            <a:off x="7136833" y="1553929"/>
            <a:ext cx="566176" cy="307327"/>
          </a:xfrm>
          <a:prstGeom prst="rect">
            <a:avLst/>
          </a:prstGeom>
          <a:noFill/>
        </p:spPr>
        <p:txBody>
          <a:bodyPr wrap="square" rtlCol="0">
            <a:spAutoFit/>
          </a:bodyPr>
          <a:lstStyle/>
          <a:p>
            <a:r>
              <a:rPr lang="en-US" sz="1200" dirty="0"/>
              <a:t>16</a:t>
            </a:r>
          </a:p>
        </p:txBody>
      </p:sp>
      <p:sp>
        <p:nvSpPr>
          <p:cNvPr id="124" name="TextBox 123"/>
          <p:cNvSpPr txBox="1"/>
          <p:nvPr/>
        </p:nvSpPr>
        <p:spPr>
          <a:xfrm>
            <a:off x="6950886" y="1223481"/>
            <a:ext cx="591801" cy="457364"/>
          </a:xfrm>
          <a:prstGeom prst="rect">
            <a:avLst/>
          </a:prstGeom>
          <a:noFill/>
        </p:spPr>
        <p:txBody>
          <a:bodyPr wrap="square" rtlCol="0">
            <a:spAutoFit/>
          </a:bodyPr>
          <a:lstStyle/>
          <a:p>
            <a:r>
              <a:rPr lang="en-US" dirty="0"/>
              <a:t>15</a:t>
            </a:r>
          </a:p>
        </p:txBody>
      </p:sp>
      <p:sp>
        <p:nvSpPr>
          <p:cNvPr id="125" name="Left Bracket 124"/>
          <p:cNvSpPr/>
          <p:nvPr/>
        </p:nvSpPr>
        <p:spPr>
          <a:xfrm>
            <a:off x="5486400" y="1494774"/>
            <a:ext cx="84543" cy="849264"/>
          </a:xfrm>
          <a:prstGeom prst="lef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7" name="TextBox 126"/>
          <p:cNvSpPr txBox="1"/>
          <p:nvPr/>
        </p:nvSpPr>
        <p:spPr>
          <a:xfrm>
            <a:off x="6961454" y="1766066"/>
            <a:ext cx="507258" cy="323966"/>
          </a:xfrm>
          <a:prstGeom prst="rect">
            <a:avLst/>
          </a:prstGeom>
          <a:noFill/>
        </p:spPr>
        <p:txBody>
          <a:bodyPr wrap="square" rtlCol="0">
            <a:spAutoFit/>
          </a:bodyPr>
          <a:lstStyle/>
          <a:p>
            <a:r>
              <a:rPr lang="en-US" sz="1100" dirty="0">
                <a:solidFill>
                  <a:schemeClr val="bg1"/>
                </a:solidFill>
              </a:rPr>
              <a:t>50%</a:t>
            </a:r>
          </a:p>
        </p:txBody>
      </p:sp>
      <p:grpSp>
        <p:nvGrpSpPr>
          <p:cNvPr id="35" name="Group 34"/>
          <p:cNvGrpSpPr/>
          <p:nvPr/>
        </p:nvGrpSpPr>
        <p:grpSpPr>
          <a:xfrm>
            <a:off x="381000" y="1219200"/>
            <a:ext cx="4953000" cy="1215629"/>
            <a:chOff x="381000" y="1219200"/>
            <a:chExt cx="4953000" cy="1215629"/>
          </a:xfrm>
        </p:grpSpPr>
        <p:sp>
          <p:nvSpPr>
            <p:cNvPr id="34" name="Double Bracket 33"/>
            <p:cNvSpPr/>
            <p:nvPr/>
          </p:nvSpPr>
          <p:spPr bwMode="auto">
            <a:xfrm>
              <a:off x="2057400" y="1295400"/>
              <a:ext cx="3157032" cy="990600"/>
            </a:xfrm>
            <a:prstGeom prst="bracketPair">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outerShdw blurRad="38100" dist="38100" dir="2700000" algn="tl">
                    <a:srgbClr val="000000">
                      <a:alpha val="43137"/>
                    </a:srgbClr>
                  </a:outerShdw>
                </a:effectLst>
                <a:latin typeface="Arial" charset="0"/>
              </a:endParaRPr>
            </a:p>
          </p:txBody>
        </p:sp>
        <p:grpSp>
          <p:nvGrpSpPr>
            <p:cNvPr id="11" name="Group 130"/>
            <p:cNvGrpSpPr/>
            <p:nvPr/>
          </p:nvGrpSpPr>
          <p:grpSpPr>
            <a:xfrm>
              <a:off x="381000" y="1219200"/>
              <a:ext cx="4953000" cy="1215629"/>
              <a:chOff x="1143000" y="1752600"/>
              <a:chExt cx="4571999" cy="987029"/>
            </a:xfrm>
          </p:grpSpPr>
          <p:sp>
            <p:nvSpPr>
              <p:cNvPr id="5" name="TextBox 4"/>
              <p:cNvSpPr txBox="1"/>
              <p:nvPr/>
            </p:nvSpPr>
            <p:spPr>
              <a:xfrm>
                <a:off x="1143000" y="2174618"/>
                <a:ext cx="1600200" cy="461665"/>
              </a:xfrm>
              <a:prstGeom prst="rect">
                <a:avLst/>
              </a:prstGeom>
              <a:noFill/>
            </p:spPr>
            <p:txBody>
              <a:bodyPr wrap="square" rtlCol="0">
                <a:spAutoFit/>
              </a:bodyPr>
              <a:lstStyle/>
              <a:p>
                <a:r>
                  <a:rPr lang="en-US" sz="2400" dirty="0"/>
                  <a:t>Outputs = f</a:t>
                </a:r>
              </a:p>
            </p:txBody>
          </p:sp>
          <p:sp>
            <p:nvSpPr>
              <p:cNvPr id="6" name="Left Bracket 5"/>
              <p:cNvSpPr/>
              <p:nvPr/>
            </p:nvSpPr>
            <p:spPr>
              <a:xfrm>
                <a:off x="2667000" y="1971676"/>
                <a:ext cx="76200" cy="685800"/>
              </a:xfrm>
              <a:prstGeom prst="lef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12" name="Group 14"/>
              <p:cNvGrpSpPr/>
              <p:nvPr/>
            </p:nvGrpSpPr>
            <p:grpSpPr>
              <a:xfrm>
                <a:off x="2743199" y="2047876"/>
                <a:ext cx="685800" cy="457200"/>
                <a:chOff x="2743200" y="4038600"/>
                <a:chExt cx="762000" cy="609600"/>
              </a:xfrm>
            </p:grpSpPr>
            <p:sp>
              <p:nvSpPr>
                <p:cNvPr id="8" name="Freeform 7"/>
                <p:cNvSpPr/>
                <p:nvPr/>
              </p:nvSpPr>
              <p:spPr>
                <a:xfrm>
                  <a:off x="2895600" y="4038600"/>
                  <a:ext cx="489857" cy="609600"/>
                </a:xfrm>
                <a:custGeom>
                  <a:avLst/>
                  <a:gdLst>
                    <a:gd name="connsiteX0" fmla="*/ 32657 w 1375229"/>
                    <a:gd name="connsiteY0" fmla="*/ 927100 h 1079500"/>
                    <a:gd name="connsiteX1" fmla="*/ 108857 w 1375229"/>
                    <a:gd name="connsiteY1" fmla="*/ 850900 h 1079500"/>
                    <a:gd name="connsiteX2" fmla="*/ 685800 w 1375229"/>
                    <a:gd name="connsiteY2" fmla="*/ 12700 h 1079500"/>
                    <a:gd name="connsiteX3" fmla="*/ 1262743 w 1375229"/>
                    <a:gd name="connsiteY3" fmla="*/ 927100 h 1079500"/>
                    <a:gd name="connsiteX4" fmla="*/ 1360714 w 1375229"/>
                    <a:gd name="connsiteY4" fmla="*/ 927100 h 1079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5229" h="1079500">
                      <a:moveTo>
                        <a:pt x="32657" y="927100"/>
                      </a:moveTo>
                      <a:cubicBezTo>
                        <a:pt x="16328" y="965200"/>
                        <a:pt x="0" y="1003300"/>
                        <a:pt x="108857" y="850900"/>
                      </a:cubicBezTo>
                      <a:cubicBezTo>
                        <a:pt x="217714" y="698500"/>
                        <a:pt x="493486" y="0"/>
                        <a:pt x="685800" y="12700"/>
                      </a:cubicBezTo>
                      <a:cubicBezTo>
                        <a:pt x="878114" y="25400"/>
                        <a:pt x="1150257" y="774700"/>
                        <a:pt x="1262743" y="927100"/>
                      </a:cubicBezTo>
                      <a:cubicBezTo>
                        <a:pt x="1375229" y="1079500"/>
                        <a:pt x="1367971" y="1003300"/>
                        <a:pt x="1360714" y="927100"/>
                      </a:cubicBezTo>
                    </a:path>
                  </a:pathLst>
                </a:custGeom>
                <a:solidFill>
                  <a:srgbClr val="FF0000"/>
                </a:solidFill>
                <a:ln w="19050">
                  <a:solidFill>
                    <a:srgbClr val="FF0000"/>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cxnSp>
              <p:nvCxnSpPr>
                <p:cNvPr id="10" name="Straight Connector 9"/>
                <p:cNvCxnSpPr/>
                <p:nvPr/>
              </p:nvCxnSpPr>
              <p:spPr>
                <a:xfrm>
                  <a:off x="2743200" y="4582886"/>
                  <a:ext cx="762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3" name="Group 15"/>
              <p:cNvGrpSpPr/>
              <p:nvPr/>
            </p:nvGrpSpPr>
            <p:grpSpPr>
              <a:xfrm>
                <a:off x="3809999" y="2047876"/>
                <a:ext cx="685800" cy="457200"/>
                <a:chOff x="2743200" y="4038600"/>
                <a:chExt cx="762000" cy="609600"/>
              </a:xfrm>
              <a:solidFill>
                <a:srgbClr val="00B050"/>
              </a:solidFill>
            </p:grpSpPr>
            <p:sp>
              <p:nvSpPr>
                <p:cNvPr id="17" name="Freeform 16"/>
                <p:cNvSpPr/>
                <p:nvPr/>
              </p:nvSpPr>
              <p:spPr>
                <a:xfrm>
                  <a:off x="2895600" y="4038600"/>
                  <a:ext cx="489857" cy="609600"/>
                </a:xfrm>
                <a:custGeom>
                  <a:avLst/>
                  <a:gdLst>
                    <a:gd name="connsiteX0" fmla="*/ 32657 w 1375229"/>
                    <a:gd name="connsiteY0" fmla="*/ 927100 h 1079500"/>
                    <a:gd name="connsiteX1" fmla="*/ 108857 w 1375229"/>
                    <a:gd name="connsiteY1" fmla="*/ 850900 h 1079500"/>
                    <a:gd name="connsiteX2" fmla="*/ 685800 w 1375229"/>
                    <a:gd name="connsiteY2" fmla="*/ 12700 h 1079500"/>
                    <a:gd name="connsiteX3" fmla="*/ 1262743 w 1375229"/>
                    <a:gd name="connsiteY3" fmla="*/ 927100 h 1079500"/>
                    <a:gd name="connsiteX4" fmla="*/ 1360714 w 1375229"/>
                    <a:gd name="connsiteY4" fmla="*/ 927100 h 1079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5229" h="1079500">
                      <a:moveTo>
                        <a:pt x="32657" y="927100"/>
                      </a:moveTo>
                      <a:cubicBezTo>
                        <a:pt x="16328" y="965200"/>
                        <a:pt x="0" y="1003300"/>
                        <a:pt x="108857" y="850900"/>
                      </a:cubicBezTo>
                      <a:cubicBezTo>
                        <a:pt x="217714" y="698500"/>
                        <a:pt x="493486" y="0"/>
                        <a:pt x="685800" y="12700"/>
                      </a:cubicBezTo>
                      <a:cubicBezTo>
                        <a:pt x="878114" y="25400"/>
                        <a:pt x="1150257" y="774700"/>
                        <a:pt x="1262743" y="927100"/>
                      </a:cubicBezTo>
                      <a:cubicBezTo>
                        <a:pt x="1375229" y="1079500"/>
                        <a:pt x="1367971" y="1003300"/>
                        <a:pt x="1360714" y="927100"/>
                      </a:cubicBezTo>
                    </a:path>
                  </a:pathLst>
                </a:custGeom>
                <a:grpFill/>
                <a:ln w="19050">
                  <a:solidFill>
                    <a:srgbClr val="00B050"/>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cxnSp>
              <p:nvCxnSpPr>
                <p:cNvPr id="18" name="Straight Connector 17"/>
                <p:cNvCxnSpPr/>
                <p:nvPr/>
              </p:nvCxnSpPr>
              <p:spPr>
                <a:xfrm>
                  <a:off x="2743200" y="4582886"/>
                  <a:ext cx="762000" cy="0"/>
                </a:xfrm>
                <a:prstGeom prst="line">
                  <a:avLst/>
                </a:prstGeom>
                <a:grpFill/>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4" name="Group 18"/>
              <p:cNvGrpSpPr/>
              <p:nvPr/>
            </p:nvGrpSpPr>
            <p:grpSpPr>
              <a:xfrm>
                <a:off x="4800599" y="2047876"/>
                <a:ext cx="685800" cy="457200"/>
                <a:chOff x="2743200" y="4038600"/>
                <a:chExt cx="762000" cy="609600"/>
              </a:xfrm>
            </p:grpSpPr>
            <p:sp>
              <p:nvSpPr>
                <p:cNvPr id="20" name="Freeform 19"/>
                <p:cNvSpPr/>
                <p:nvPr/>
              </p:nvSpPr>
              <p:spPr>
                <a:xfrm>
                  <a:off x="2895600" y="4038600"/>
                  <a:ext cx="489857" cy="609600"/>
                </a:xfrm>
                <a:custGeom>
                  <a:avLst/>
                  <a:gdLst>
                    <a:gd name="connsiteX0" fmla="*/ 32657 w 1375229"/>
                    <a:gd name="connsiteY0" fmla="*/ 927100 h 1079500"/>
                    <a:gd name="connsiteX1" fmla="*/ 108857 w 1375229"/>
                    <a:gd name="connsiteY1" fmla="*/ 850900 h 1079500"/>
                    <a:gd name="connsiteX2" fmla="*/ 685800 w 1375229"/>
                    <a:gd name="connsiteY2" fmla="*/ 12700 h 1079500"/>
                    <a:gd name="connsiteX3" fmla="*/ 1262743 w 1375229"/>
                    <a:gd name="connsiteY3" fmla="*/ 927100 h 1079500"/>
                    <a:gd name="connsiteX4" fmla="*/ 1360714 w 1375229"/>
                    <a:gd name="connsiteY4" fmla="*/ 927100 h 1079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5229" h="1079500">
                      <a:moveTo>
                        <a:pt x="32657" y="927100"/>
                      </a:moveTo>
                      <a:cubicBezTo>
                        <a:pt x="16328" y="965200"/>
                        <a:pt x="0" y="1003300"/>
                        <a:pt x="108857" y="850900"/>
                      </a:cubicBezTo>
                      <a:cubicBezTo>
                        <a:pt x="217714" y="698500"/>
                        <a:pt x="493486" y="0"/>
                        <a:pt x="685800" y="12700"/>
                      </a:cubicBezTo>
                      <a:cubicBezTo>
                        <a:pt x="878114" y="25400"/>
                        <a:pt x="1150257" y="774700"/>
                        <a:pt x="1262743" y="927100"/>
                      </a:cubicBezTo>
                      <a:cubicBezTo>
                        <a:pt x="1375229" y="1079500"/>
                        <a:pt x="1367971" y="1003300"/>
                        <a:pt x="1360714" y="927100"/>
                      </a:cubicBezTo>
                    </a:path>
                  </a:pathLst>
                </a:custGeom>
                <a:solidFill>
                  <a:srgbClr val="0070C0"/>
                </a:solidFill>
                <a:ln w="19050">
                  <a:solidFill>
                    <a:schemeClr val="accent1">
                      <a:lumMod val="75000"/>
                    </a:schemeClr>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cxnSp>
              <p:nvCxnSpPr>
                <p:cNvPr id="21" name="Straight Connector 20"/>
                <p:cNvCxnSpPr/>
                <p:nvPr/>
              </p:nvCxnSpPr>
              <p:spPr>
                <a:xfrm>
                  <a:off x="2743200" y="4582886"/>
                  <a:ext cx="762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5" name="Right Bracket 24"/>
              <p:cNvSpPr/>
              <p:nvPr/>
            </p:nvSpPr>
            <p:spPr>
              <a:xfrm>
                <a:off x="5486399" y="1971676"/>
                <a:ext cx="76200" cy="685800"/>
              </a:xfrm>
              <a:prstGeom prst="righ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2895599" y="2428876"/>
                <a:ext cx="609600" cy="307777"/>
              </a:xfrm>
              <a:prstGeom prst="rect">
                <a:avLst/>
              </a:prstGeom>
              <a:noFill/>
            </p:spPr>
            <p:txBody>
              <a:bodyPr wrap="square" rtlCol="0">
                <a:spAutoFit/>
              </a:bodyPr>
              <a:lstStyle/>
              <a:p>
                <a:r>
                  <a:rPr lang="en-US" sz="1400" dirty="0"/>
                  <a:t>Qty</a:t>
                </a:r>
              </a:p>
            </p:txBody>
          </p:sp>
          <p:sp>
            <p:nvSpPr>
              <p:cNvPr id="29" name="TextBox 28"/>
              <p:cNvSpPr txBox="1"/>
              <p:nvPr/>
            </p:nvSpPr>
            <p:spPr>
              <a:xfrm>
                <a:off x="4876799" y="2428876"/>
                <a:ext cx="838200" cy="307777"/>
              </a:xfrm>
              <a:prstGeom prst="rect">
                <a:avLst/>
              </a:prstGeom>
              <a:noFill/>
            </p:spPr>
            <p:txBody>
              <a:bodyPr wrap="square" rtlCol="0">
                <a:spAutoFit/>
              </a:bodyPr>
              <a:lstStyle/>
              <a:p>
                <a:r>
                  <a:rPr lang="en-US" sz="1400" dirty="0"/>
                  <a:t>Risk</a:t>
                </a:r>
              </a:p>
            </p:txBody>
          </p:sp>
          <p:sp>
            <p:nvSpPr>
              <p:cNvPr id="100" name="TextBox 99"/>
              <p:cNvSpPr txBox="1"/>
              <p:nvPr/>
            </p:nvSpPr>
            <p:spPr>
              <a:xfrm>
                <a:off x="2952750" y="1757721"/>
                <a:ext cx="228600" cy="369332"/>
              </a:xfrm>
              <a:prstGeom prst="rect">
                <a:avLst/>
              </a:prstGeom>
              <a:noFill/>
            </p:spPr>
            <p:txBody>
              <a:bodyPr wrap="square" rtlCol="0">
                <a:spAutoFit/>
              </a:bodyPr>
              <a:lstStyle/>
              <a:p>
                <a:r>
                  <a:rPr lang="en-US" dirty="0"/>
                  <a:t>5</a:t>
                </a:r>
              </a:p>
            </p:txBody>
          </p:sp>
          <p:sp>
            <p:nvSpPr>
              <p:cNvPr id="101" name="TextBox 100"/>
              <p:cNvSpPr txBox="1"/>
              <p:nvPr/>
            </p:nvSpPr>
            <p:spPr>
              <a:xfrm rot="16200000">
                <a:off x="3062674" y="2061776"/>
                <a:ext cx="457200" cy="276999"/>
              </a:xfrm>
              <a:prstGeom prst="rect">
                <a:avLst/>
              </a:prstGeom>
              <a:noFill/>
            </p:spPr>
            <p:txBody>
              <a:bodyPr wrap="square" rtlCol="0">
                <a:spAutoFit/>
              </a:bodyPr>
              <a:lstStyle/>
              <a:p>
                <a:r>
                  <a:rPr lang="en-US" sz="1200" dirty="0"/>
                  <a:t>5.5</a:t>
                </a:r>
              </a:p>
            </p:txBody>
          </p:sp>
          <p:sp>
            <p:nvSpPr>
              <p:cNvPr id="102" name="TextBox 101"/>
              <p:cNvSpPr txBox="1"/>
              <p:nvPr/>
            </p:nvSpPr>
            <p:spPr>
              <a:xfrm rot="16200000">
                <a:off x="2666999" y="2038351"/>
                <a:ext cx="457200" cy="276999"/>
              </a:xfrm>
              <a:prstGeom prst="rect">
                <a:avLst/>
              </a:prstGeom>
              <a:noFill/>
            </p:spPr>
            <p:txBody>
              <a:bodyPr wrap="square" rtlCol="0">
                <a:spAutoFit/>
              </a:bodyPr>
              <a:lstStyle/>
              <a:p>
                <a:r>
                  <a:rPr lang="en-US" sz="1200" dirty="0"/>
                  <a:t>4.5</a:t>
                </a:r>
              </a:p>
            </p:txBody>
          </p:sp>
          <p:sp>
            <p:nvSpPr>
              <p:cNvPr id="103" name="TextBox 102"/>
              <p:cNvSpPr txBox="1"/>
              <p:nvPr/>
            </p:nvSpPr>
            <p:spPr>
              <a:xfrm rot="16200000">
                <a:off x="3719899" y="2061776"/>
                <a:ext cx="457200" cy="276999"/>
              </a:xfrm>
              <a:prstGeom prst="rect">
                <a:avLst/>
              </a:prstGeom>
              <a:noFill/>
            </p:spPr>
            <p:txBody>
              <a:bodyPr wrap="square" rtlCol="0">
                <a:spAutoFit/>
              </a:bodyPr>
              <a:lstStyle/>
              <a:p>
                <a:r>
                  <a:rPr lang="en-US" sz="1200" dirty="0"/>
                  <a:t>11.5</a:t>
                </a:r>
              </a:p>
            </p:txBody>
          </p:sp>
          <p:sp>
            <p:nvSpPr>
              <p:cNvPr id="104" name="TextBox 103"/>
              <p:cNvSpPr txBox="1"/>
              <p:nvPr/>
            </p:nvSpPr>
            <p:spPr>
              <a:xfrm rot="16200000">
                <a:off x="4156547" y="2081233"/>
                <a:ext cx="457200" cy="276999"/>
              </a:xfrm>
              <a:prstGeom prst="rect">
                <a:avLst/>
              </a:prstGeom>
              <a:noFill/>
            </p:spPr>
            <p:txBody>
              <a:bodyPr wrap="square" rtlCol="0">
                <a:spAutoFit/>
              </a:bodyPr>
              <a:lstStyle/>
              <a:p>
                <a:r>
                  <a:rPr lang="en-US" sz="1200" dirty="0"/>
                  <a:t>12.5</a:t>
                </a:r>
              </a:p>
            </p:txBody>
          </p:sp>
          <p:sp>
            <p:nvSpPr>
              <p:cNvPr id="105" name="TextBox 104"/>
              <p:cNvSpPr txBox="1"/>
              <p:nvPr/>
            </p:nvSpPr>
            <p:spPr>
              <a:xfrm>
                <a:off x="3962399" y="1752600"/>
                <a:ext cx="533400" cy="369332"/>
              </a:xfrm>
              <a:prstGeom prst="rect">
                <a:avLst/>
              </a:prstGeom>
              <a:noFill/>
            </p:spPr>
            <p:txBody>
              <a:bodyPr wrap="square" rtlCol="0">
                <a:spAutoFit/>
              </a:bodyPr>
              <a:lstStyle/>
              <a:p>
                <a:r>
                  <a:rPr lang="en-US" dirty="0"/>
                  <a:t>12</a:t>
                </a:r>
              </a:p>
            </p:txBody>
          </p:sp>
          <p:sp>
            <p:nvSpPr>
              <p:cNvPr id="106" name="TextBox 105"/>
              <p:cNvSpPr txBox="1"/>
              <p:nvPr/>
            </p:nvSpPr>
            <p:spPr>
              <a:xfrm rot="16200000">
                <a:off x="4710499" y="1985575"/>
                <a:ext cx="457200" cy="276999"/>
              </a:xfrm>
              <a:prstGeom prst="rect">
                <a:avLst/>
              </a:prstGeom>
              <a:noFill/>
            </p:spPr>
            <p:txBody>
              <a:bodyPr wrap="square" rtlCol="0">
                <a:spAutoFit/>
              </a:bodyPr>
              <a:lstStyle/>
              <a:p>
                <a:r>
                  <a:rPr lang="en-US" sz="1200" dirty="0"/>
                  <a:t>14</a:t>
                </a:r>
              </a:p>
            </p:txBody>
          </p:sp>
          <p:sp>
            <p:nvSpPr>
              <p:cNvPr id="107" name="TextBox 106"/>
              <p:cNvSpPr txBox="1"/>
              <p:nvPr/>
            </p:nvSpPr>
            <p:spPr>
              <a:xfrm rot="16200000">
                <a:off x="5147148" y="2005032"/>
                <a:ext cx="457200" cy="276999"/>
              </a:xfrm>
              <a:prstGeom prst="rect">
                <a:avLst/>
              </a:prstGeom>
              <a:noFill/>
            </p:spPr>
            <p:txBody>
              <a:bodyPr wrap="square" rtlCol="0">
                <a:spAutoFit/>
              </a:bodyPr>
              <a:lstStyle/>
              <a:p>
                <a:r>
                  <a:rPr lang="en-US" sz="1200" dirty="0"/>
                  <a:t>16</a:t>
                </a:r>
              </a:p>
            </p:txBody>
          </p:sp>
          <p:sp>
            <p:nvSpPr>
              <p:cNvPr id="108" name="TextBox 107"/>
              <p:cNvSpPr txBox="1"/>
              <p:nvPr/>
            </p:nvSpPr>
            <p:spPr>
              <a:xfrm>
                <a:off x="4953000" y="1752601"/>
                <a:ext cx="533400" cy="369332"/>
              </a:xfrm>
              <a:prstGeom prst="rect">
                <a:avLst/>
              </a:prstGeom>
              <a:noFill/>
            </p:spPr>
            <p:txBody>
              <a:bodyPr wrap="square" rtlCol="0">
                <a:spAutoFit/>
              </a:bodyPr>
              <a:lstStyle/>
              <a:p>
                <a:r>
                  <a:rPr lang="en-US" dirty="0"/>
                  <a:t>15</a:t>
                </a:r>
              </a:p>
            </p:txBody>
          </p:sp>
          <p:sp>
            <p:nvSpPr>
              <p:cNvPr id="116" name="TextBox 115"/>
              <p:cNvSpPr txBox="1"/>
              <p:nvPr/>
            </p:nvSpPr>
            <p:spPr>
              <a:xfrm>
                <a:off x="3733800" y="2431852"/>
                <a:ext cx="990600" cy="307777"/>
              </a:xfrm>
              <a:prstGeom prst="rect">
                <a:avLst/>
              </a:prstGeom>
              <a:noFill/>
            </p:spPr>
            <p:txBody>
              <a:bodyPr wrap="square" rtlCol="0">
                <a:spAutoFit/>
              </a:bodyPr>
              <a:lstStyle/>
              <a:p>
                <a:r>
                  <a:rPr lang="en-US" sz="1400" dirty="0"/>
                  <a:t>Unit Cost</a:t>
                </a:r>
              </a:p>
            </p:txBody>
          </p:sp>
          <p:sp>
            <p:nvSpPr>
              <p:cNvPr id="128" name="TextBox 127"/>
              <p:cNvSpPr txBox="1"/>
              <p:nvPr/>
            </p:nvSpPr>
            <p:spPr>
              <a:xfrm>
                <a:off x="4953000" y="2203252"/>
                <a:ext cx="457200" cy="261610"/>
              </a:xfrm>
              <a:prstGeom prst="rect">
                <a:avLst/>
              </a:prstGeom>
              <a:noFill/>
            </p:spPr>
            <p:txBody>
              <a:bodyPr wrap="square" rtlCol="0">
                <a:spAutoFit/>
              </a:bodyPr>
              <a:lstStyle/>
              <a:p>
                <a:r>
                  <a:rPr lang="en-US" sz="1100" dirty="0">
                    <a:solidFill>
                      <a:schemeClr val="bg1"/>
                    </a:solidFill>
                  </a:rPr>
                  <a:t>50%</a:t>
                </a:r>
              </a:p>
            </p:txBody>
          </p:sp>
        </p:grpSp>
      </p:grpSp>
      <p:graphicFrame>
        <p:nvGraphicFramePr>
          <p:cNvPr id="54" name="Chart 53"/>
          <p:cNvGraphicFramePr>
            <a:graphicFrameLocks/>
          </p:cNvGraphicFramePr>
          <p:nvPr>
            <p:extLst/>
          </p:nvPr>
        </p:nvGraphicFramePr>
        <p:xfrm>
          <a:off x="3799841" y="3124200"/>
          <a:ext cx="4886960" cy="3305969"/>
        </p:xfrm>
        <a:graphic>
          <a:graphicData uri="http://schemas.openxmlformats.org/drawingml/2006/chart">
            <c:chart xmlns:c="http://schemas.openxmlformats.org/drawingml/2006/chart" xmlns:r="http://schemas.openxmlformats.org/officeDocument/2006/relationships" r:id="rId2"/>
          </a:graphicData>
        </a:graphic>
      </p:graphicFrame>
      <p:cxnSp>
        <p:nvCxnSpPr>
          <p:cNvPr id="26" name="Straight Connector 25"/>
          <p:cNvCxnSpPr/>
          <p:nvPr/>
        </p:nvCxnSpPr>
        <p:spPr bwMode="auto">
          <a:xfrm>
            <a:off x="6887177" y="4316106"/>
            <a:ext cx="1193363" cy="0"/>
          </a:xfrm>
          <a:prstGeom prst="line">
            <a:avLst/>
          </a:prstGeom>
          <a:solidFill>
            <a:schemeClr val="accent1"/>
          </a:solidFill>
          <a:ln w="12700" cap="flat" cmpd="sng" algn="ctr">
            <a:solidFill>
              <a:srgbClr val="FFFF00"/>
            </a:solidFill>
            <a:prstDash val="lgDash"/>
            <a:round/>
            <a:headEnd type="none" w="sm" len="sm"/>
            <a:tailEnd type="none" w="sm" len="sm"/>
          </a:ln>
          <a:effectLst/>
        </p:spPr>
      </p:cxnSp>
      <p:cxnSp>
        <p:nvCxnSpPr>
          <p:cNvPr id="61" name="Straight Connector 60"/>
          <p:cNvCxnSpPr/>
          <p:nvPr/>
        </p:nvCxnSpPr>
        <p:spPr bwMode="auto">
          <a:xfrm>
            <a:off x="6887177" y="4316106"/>
            <a:ext cx="0" cy="1627494"/>
          </a:xfrm>
          <a:prstGeom prst="line">
            <a:avLst/>
          </a:prstGeom>
          <a:solidFill>
            <a:schemeClr val="accent1"/>
          </a:solidFill>
          <a:ln w="12700" cap="flat" cmpd="sng" algn="ctr">
            <a:solidFill>
              <a:srgbClr val="FFFF00"/>
            </a:solidFill>
            <a:prstDash val="lgDash"/>
            <a:round/>
            <a:headEnd type="none" w="sm" len="sm"/>
            <a:tailEnd type="none" w="sm" len="sm"/>
          </a:ln>
          <a:effectLst/>
        </p:spPr>
      </p:cxnSp>
      <p:graphicFrame>
        <p:nvGraphicFramePr>
          <p:cNvPr id="32" name="Table 31"/>
          <p:cNvGraphicFramePr>
            <a:graphicFrameLocks noGrp="1"/>
          </p:cNvGraphicFramePr>
          <p:nvPr>
            <p:extLst/>
          </p:nvPr>
        </p:nvGraphicFramePr>
        <p:xfrm>
          <a:off x="736599" y="3172963"/>
          <a:ext cx="2584451" cy="2829202"/>
        </p:xfrm>
        <a:graphic>
          <a:graphicData uri="http://schemas.openxmlformats.org/drawingml/2006/table">
            <a:tbl>
              <a:tblPr>
                <a:tableStyleId>{775DCB02-9BB8-47FD-8907-85C794F793BA}</a:tableStyleId>
              </a:tblPr>
              <a:tblGrid>
                <a:gridCol w="1553942">
                  <a:extLst>
                    <a:ext uri="{9D8B030D-6E8A-4147-A177-3AD203B41FA5}">
                      <a16:colId xmlns:a16="http://schemas.microsoft.com/office/drawing/2014/main" val="20000"/>
                    </a:ext>
                  </a:extLst>
                </a:gridCol>
                <a:gridCol w="1030509">
                  <a:extLst>
                    <a:ext uri="{9D8B030D-6E8A-4147-A177-3AD203B41FA5}">
                      <a16:colId xmlns:a16="http://schemas.microsoft.com/office/drawing/2014/main" val="20001"/>
                    </a:ext>
                  </a:extLst>
                </a:gridCol>
              </a:tblGrid>
              <a:tr h="390802">
                <a:tc rowSpan="2">
                  <a:txBody>
                    <a:bodyPr/>
                    <a:lstStyle/>
                    <a:p>
                      <a:pPr algn="ctr" fontAlgn="ctr"/>
                      <a:r>
                        <a:rPr lang="en-US" sz="1600" b="1" u="none" strike="noStrike" dirty="0">
                          <a:solidFill>
                            <a:schemeClr val="bg1"/>
                          </a:solidFill>
                          <a:effectLst/>
                        </a:rPr>
                        <a:t>Confidence</a:t>
                      </a:r>
                      <a:endParaRPr lang="en-US" sz="1600" b="1" i="0" u="none" strike="noStrike" dirty="0">
                        <a:solidFill>
                          <a:schemeClr val="bg1"/>
                        </a:solidFill>
                        <a:effectLst/>
                        <a:latin typeface="Arial" panose="020B0604020202020204" pitchFamily="34" charset="0"/>
                      </a:endParaRPr>
                    </a:p>
                  </a:txBody>
                  <a:tcPr marL="0" marR="0" marT="0" marB="0" anchor="ctr">
                    <a:solidFill>
                      <a:schemeClr val="tx1">
                        <a:lumMod val="50000"/>
                        <a:lumOff val="50000"/>
                      </a:schemeClr>
                    </a:solidFill>
                  </a:tcPr>
                </a:tc>
                <a:tc>
                  <a:txBody>
                    <a:bodyPr/>
                    <a:lstStyle/>
                    <a:p>
                      <a:pPr algn="ctr" fontAlgn="ctr"/>
                      <a:r>
                        <a:rPr lang="en-US" sz="1600" b="1" u="none" strike="noStrike" dirty="0">
                          <a:solidFill>
                            <a:schemeClr val="bg1"/>
                          </a:solidFill>
                          <a:effectLst/>
                        </a:rPr>
                        <a:t>Cost</a:t>
                      </a:r>
                      <a:endParaRPr lang="en-US" sz="1600" b="1" i="0" u="none" strike="noStrike" dirty="0">
                        <a:solidFill>
                          <a:schemeClr val="bg1"/>
                        </a:solidFill>
                        <a:effectLst/>
                        <a:latin typeface="Arial" panose="020B0604020202020204" pitchFamily="34" charset="0"/>
                      </a:endParaRPr>
                    </a:p>
                  </a:txBody>
                  <a:tcPr marL="0" marR="0" marT="0" marB="0" anchor="ctr">
                    <a:solidFill>
                      <a:schemeClr val="tx1">
                        <a:lumMod val="50000"/>
                        <a:lumOff val="50000"/>
                      </a:schemeClr>
                    </a:solidFill>
                  </a:tcPr>
                </a:tc>
                <a:extLst>
                  <a:ext uri="{0D108BD9-81ED-4DB2-BD59-A6C34878D82A}">
                    <a16:rowId xmlns:a16="http://schemas.microsoft.com/office/drawing/2014/main" val="10000"/>
                  </a:ext>
                </a:extLst>
              </a:tr>
              <a:tr h="207614">
                <a:tc vMerge="1">
                  <a:txBody>
                    <a:bodyPr/>
                    <a:lstStyle/>
                    <a:p>
                      <a:endParaRPr lang="en-US"/>
                    </a:p>
                  </a:txBody>
                  <a:tcPr/>
                </a:tc>
                <a:tc>
                  <a:txBody>
                    <a:bodyPr/>
                    <a:lstStyle/>
                    <a:p>
                      <a:pPr algn="ctr" fontAlgn="ctr"/>
                      <a:r>
                        <a:rPr lang="en-US" sz="1600" b="1" u="none" strike="noStrike" dirty="0">
                          <a:solidFill>
                            <a:schemeClr val="bg1"/>
                          </a:solidFill>
                          <a:effectLst/>
                        </a:rPr>
                        <a:t>Pre-</a:t>
                      </a:r>
                      <a:r>
                        <a:rPr lang="en-US" sz="1600" b="1" u="none" strike="noStrike" dirty="0" err="1">
                          <a:solidFill>
                            <a:schemeClr val="bg1"/>
                          </a:solidFill>
                          <a:effectLst/>
                        </a:rPr>
                        <a:t>Mit</a:t>
                      </a:r>
                      <a:r>
                        <a:rPr lang="en-US" sz="1600" b="1" u="none" strike="noStrike" dirty="0">
                          <a:solidFill>
                            <a:schemeClr val="bg1"/>
                          </a:solidFill>
                          <a:effectLst/>
                        </a:rPr>
                        <a:t>.</a:t>
                      </a:r>
                      <a:endParaRPr lang="en-US" sz="1600" b="1" i="0" u="none" strike="noStrike" dirty="0">
                        <a:solidFill>
                          <a:schemeClr val="bg1"/>
                        </a:solidFill>
                        <a:effectLst/>
                        <a:latin typeface="Arial" panose="020B0604020202020204" pitchFamily="34" charset="0"/>
                      </a:endParaRPr>
                    </a:p>
                  </a:txBody>
                  <a:tcPr marL="0" marR="0" marT="0" marB="0" anchor="ctr">
                    <a:solidFill>
                      <a:schemeClr val="tx1">
                        <a:lumMod val="50000"/>
                        <a:lumOff val="50000"/>
                      </a:schemeClr>
                    </a:solidFill>
                  </a:tcPr>
                </a:tc>
                <a:extLst>
                  <a:ext uri="{0D108BD9-81ED-4DB2-BD59-A6C34878D82A}">
                    <a16:rowId xmlns:a16="http://schemas.microsoft.com/office/drawing/2014/main" val="10001"/>
                  </a:ext>
                </a:extLst>
              </a:tr>
              <a:tr h="234481">
                <a:tc>
                  <a:txBody>
                    <a:bodyPr/>
                    <a:lstStyle/>
                    <a:p>
                      <a:pPr algn="ctr" fontAlgn="ctr"/>
                      <a:r>
                        <a:rPr lang="en-US" sz="1800" u="none" strike="noStrike">
                          <a:effectLst/>
                        </a:rPr>
                        <a:t>5%</a:t>
                      </a:r>
                      <a:endParaRPr lang="en-US" sz="1800" b="0" i="0" u="none" strike="noStrike">
                        <a:effectLst/>
                        <a:latin typeface="Arial" panose="020B0604020202020204" pitchFamily="34" charset="0"/>
                      </a:endParaRPr>
                    </a:p>
                  </a:txBody>
                  <a:tcPr marL="0" marR="0" marT="0" marB="0" anchor="ctr"/>
                </a:tc>
                <a:tc>
                  <a:txBody>
                    <a:bodyPr/>
                    <a:lstStyle/>
                    <a:p>
                      <a:pPr algn="ctr" fontAlgn="ctr"/>
                      <a:r>
                        <a:rPr lang="en-US" sz="1800" u="none" strike="noStrike" dirty="0">
                          <a:effectLst/>
                        </a:rPr>
                        <a:t>$54.9</a:t>
                      </a:r>
                      <a:endParaRPr lang="en-US" sz="1800" b="0" i="0" u="none" strike="noStrike" dirty="0">
                        <a:effectLst/>
                        <a:latin typeface="Arial" panose="020B0604020202020204" pitchFamily="34" charset="0"/>
                      </a:endParaRPr>
                    </a:p>
                  </a:txBody>
                  <a:tcPr marL="0" marR="0" marT="0" marB="0" anchor="ctr"/>
                </a:tc>
                <a:extLst>
                  <a:ext uri="{0D108BD9-81ED-4DB2-BD59-A6C34878D82A}">
                    <a16:rowId xmlns:a16="http://schemas.microsoft.com/office/drawing/2014/main" val="10002"/>
                  </a:ext>
                </a:extLst>
              </a:tr>
              <a:tr h="234481">
                <a:tc>
                  <a:txBody>
                    <a:bodyPr/>
                    <a:lstStyle/>
                    <a:p>
                      <a:pPr algn="ctr" fontAlgn="ctr"/>
                      <a:r>
                        <a:rPr lang="en-US" sz="1800" u="none" strike="noStrike">
                          <a:effectLst/>
                        </a:rPr>
                        <a:t>10%</a:t>
                      </a:r>
                      <a:endParaRPr lang="en-US" sz="1800" b="0" i="0" u="none" strike="noStrike">
                        <a:effectLst/>
                        <a:latin typeface="Arial" panose="020B0604020202020204" pitchFamily="34" charset="0"/>
                      </a:endParaRPr>
                    </a:p>
                  </a:txBody>
                  <a:tcPr marL="0" marR="0" marT="0" marB="0" anchor="ctr"/>
                </a:tc>
                <a:tc>
                  <a:txBody>
                    <a:bodyPr/>
                    <a:lstStyle/>
                    <a:p>
                      <a:pPr algn="ctr" fontAlgn="ctr"/>
                      <a:r>
                        <a:rPr lang="en-US" sz="1800" u="none" strike="noStrike">
                          <a:effectLst/>
                        </a:rPr>
                        <a:t>$56.3</a:t>
                      </a:r>
                      <a:endParaRPr lang="en-US" sz="1800" b="0" i="0" u="none" strike="noStrike">
                        <a:effectLst/>
                        <a:latin typeface="Arial" panose="020B0604020202020204" pitchFamily="34" charset="0"/>
                      </a:endParaRPr>
                    </a:p>
                  </a:txBody>
                  <a:tcPr marL="0" marR="0" marT="0" marB="0" anchor="ctr"/>
                </a:tc>
                <a:extLst>
                  <a:ext uri="{0D108BD9-81ED-4DB2-BD59-A6C34878D82A}">
                    <a16:rowId xmlns:a16="http://schemas.microsoft.com/office/drawing/2014/main" val="10003"/>
                  </a:ext>
                </a:extLst>
              </a:tr>
              <a:tr h="234481">
                <a:tc>
                  <a:txBody>
                    <a:bodyPr/>
                    <a:lstStyle/>
                    <a:p>
                      <a:pPr algn="ctr" fontAlgn="ctr"/>
                      <a:r>
                        <a:rPr lang="en-US" sz="1800" u="none" strike="noStrike">
                          <a:effectLst/>
                        </a:rPr>
                        <a:t>25%</a:t>
                      </a:r>
                      <a:endParaRPr lang="en-US" sz="1800" b="0" i="0" u="none" strike="noStrike">
                        <a:effectLst/>
                        <a:latin typeface="Arial" panose="020B0604020202020204" pitchFamily="34" charset="0"/>
                      </a:endParaRPr>
                    </a:p>
                  </a:txBody>
                  <a:tcPr marL="0" marR="0" marT="0" marB="0" anchor="ctr"/>
                </a:tc>
                <a:tc>
                  <a:txBody>
                    <a:bodyPr/>
                    <a:lstStyle/>
                    <a:p>
                      <a:pPr algn="ctr" fontAlgn="ctr"/>
                      <a:r>
                        <a:rPr lang="en-US" sz="1800" u="none" strike="noStrike">
                          <a:effectLst/>
                        </a:rPr>
                        <a:t>$59.2</a:t>
                      </a:r>
                      <a:endParaRPr lang="en-US" sz="1800" b="0" i="0" u="none" strike="noStrike">
                        <a:effectLst/>
                        <a:latin typeface="Arial" panose="020B0604020202020204" pitchFamily="34" charset="0"/>
                      </a:endParaRPr>
                    </a:p>
                  </a:txBody>
                  <a:tcPr marL="0" marR="0" marT="0" marB="0" anchor="ctr"/>
                </a:tc>
                <a:extLst>
                  <a:ext uri="{0D108BD9-81ED-4DB2-BD59-A6C34878D82A}">
                    <a16:rowId xmlns:a16="http://schemas.microsoft.com/office/drawing/2014/main" val="10004"/>
                  </a:ext>
                </a:extLst>
              </a:tr>
              <a:tr h="234481">
                <a:tc>
                  <a:txBody>
                    <a:bodyPr/>
                    <a:lstStyle/>
                    <a:p>
                      <a:pPr algn="ctr" fontAlgn="ctr"/>
                      <a:r>
                        <a:rPr lang="en-US" sz="1800" u="none" strike="noStrike">
                          <a:effectLst/>
                        </a:rPr>
                        <a:t>50%</a:t>
                      </a:r>
                      <a:endParaRPr lang="en-US" sz="1800" b="0" i="0" u="none" strike="noStrike">
                        <a:effectLst/>
                        <a:latin typeface="Arial" panose="020B0604020202020204" pitchFamily="34" charset="0"/>
                      </a:endParaRPr>
                    </a:p>
                  </a:txBody>
                  <a:tcPr marL="0" marR="0" marT="0" marB="0" anchor="ctr"/>
                </a:tc>
                <a:tc>
                  <a:txBody>
                    <a:bodyPr/>
                    <a:lstStyle/>
                    <a:p>
                      <a:pPr algn="ctr" fontAlgn="ctr"/>
                      <a:r>
                        <a:rPr lang="en-US" sz="1800" u="none" strike="noStrike">
                          <a:effectLst/>
                        </a:rPr>
                        <a:t>$66.4</a:t>
                      </a:r>
                      <a:endParaRPr lang="en-US" sz="1800" b="0" i="0" u="none" strike="noStrike">
                        <a:effectLst/>
                        <a:latin typeface="Arial" panose="020B0604020202020204" pitchFamily="34" charset="0"/>
                      </a:endParaRPr>
                    </a:p>
                  </a:txBody>
                  <a:tcPr marL="0" marR="0" marT="0" marB="0" anchor="ctr"/>
                </a:tc>
                <a:extLst>
                  <a:ext uri="{0D108BD9-81ED-4DB2-BD59-A6C34878D82A}">
                    <a16:rowId xmlns:a16="http://schemas.microsoft.com/office/drawing/2014/main" val="10005"/>
                  </a:ext>
                </a:extLst>
              </a:tr>
              <a:tr h="234481">
                <a:tc>
                  <a:txBody>
                    <a:bodyPr/>
                    <a:lstStyle/>
                    <a:p>
                      <a:pPr algn="ctr" fontAlgn="ctr"/>
                      <a:r>
                        <a:rPr lang="en-US" sz="1800" u="none" strike="noStrike" dirty="0">
                          <a:effectLst/>
                        </a:rPr>
                        <a:t>70%</a:t>
                      </a:r>
                      <a:endParaRPr lang="en-US" sz="1800" b="0" i="0" u="none" strike="noStrike" dirty="0">
                        <a:effectLst/>
                        <a:latin typeface="Arial" panose="020B0604020202020204" pitchFamily="34" charset="0"/>
                      </a:endParaRPr>
                    </a:p>
                  </a:txBody>
                  <a:tcPr marL="0" marR="0" marT="0" marB="0" anchor="ctr">
                    <a:solidFill>
                      <a:srgbClr val="FFFF00"/>
                    </a:solidFill>
                  </a:tcPr>
                </a:tc>
                <a:tc>
                  <a:txBody>
                    <a:bodyPr/>
                    <a:lstStyle/>
                    <a:p>
                      <a:pPr algn="ctr" fontAlgn="ctr"/>
                      <a:r>
                        <a:rPr lang="en-US" sz="1800" u="none" strike="noStrike" dirty="0">
                          <a:effectLst/>
                        </a:rPr>
                        <a:t>$73.3</a:t>
                      </a:r>
                      <a:endParaRPr lang="en-US" sz="1800" b="0" i="0" u="none" strike="noStrike" dirty="0">
                        <a:effectLst/>
                        <a:latin typeface="Arial" panose="020B0604020202020204" pitchFamily="34" charset="0"/>
                      </a:endParaRPr>
                    </a:p>
                  </a:txBody>
                  <a:tcPr marL="0" marR="0" marT="0" marB="0" anchor="ctr">
                    <a:solidFill>
                      <a:srgbClr val="FFFF00"/>
                    </a:solidFill>
                  </a:tcPr>
                </a:tc>
                <a:extLst>
                  <a:ext uri="{0D108BD9-81ED-4DB2-BD59-A6C34878D82A}">
                    <a16:rowId xmlns:a16="http://schemas.microsoft.com/office/drawing/2014/main" val="10006"/>
                  </a:ext>
                </a:extLst>
              </a:tr>
              <a:tr h="234481">
                <a:tc>
                  <a:txBody>
                    <a:bodyPr/>
                    <a:lstStyle/>
                    <a:p>
                      <a:pPr algn="ctr" fontAlgn="ctr"/>
                      <a:r>
                        <a:rPr lang="en-US" sz="1800" u="none" strike="noStrike">
                          <a:effectLst/>
                        </a:rPr>
                        <a:t>80%</a:t>
                      </a:r>
                      <a:endParaRPr lang="en-US" sz="1800" b="0" i="0" u="none" strike="noStrike">
                        <a:effectLst/>
                        <a:latin typeface="Arial" panose="020B0604020202020204" pitchFamily="34" charset="0"/>
                      </a:endParaRPr>
                    </a:p>
                  </a:txBody>
                  <a:tcPr marL="0" marR="0" marT="0" marB="0" anchor="ctr"/>
                </a:tc>
                <a:tc>
                  <a:txBody>
                    <a:bodyPr/>
                    <a:lstStyle/>
                    <a:p>
                      <a:pPr algn="ctr" fontAlgn="ctr"/>
                      <a:r>
                        <a:rPr lang="en-US" sz="1800" u="none" strike="noStrike">
                          <a:effectLst/>
                        </a:rPr>
                        <a:t>$75.2</a:t>
                      </a:r>
                      <a:endParaRPr lang="en-US" sz="1800" b="0" i="0" u="none" strike="noStrike">
                        <a:effectLst/>
                        <a:latin typeface="Arial" panose="020B0604020202020204" pitchFamily="34" charset="0"/>
                      </a:endParaRPr>
                    </a:p>
                  </a:txBody>
                  <a:tcPr marL="0" marR="0" marT="0" marB="0" anchor="ctr"/>
                </a:tc>
                <a:extLst>
                  <a:ext uri="{0D108BD9-81ED-4DB2-BD59-A6C34878D82A}">
                    <a16:rowId xmlns:a16="http://schemas.microsoft.com/office/drawing/2014/main" val="10007"/>
                  </a:ext>
                </a:extLst>
              </a:tr>
              <a:tr h="234481">
                <a:tc>
                  <a:txBody>
                    <a:bodyPr/>
                    <a:lstStyle/>
                    <a:p>
                      <a:pPr algn="ctr" fontAlgn="ctr"/>
                      <a:r>
                        <a:rPr lang="en-US" sz="1800" u="none" strike="noStrike">
                          <a:effectLst/>
                        </a:rPr>
                        <a:t>90%</a:t>
                      </a:r>
                      <a:endParaRPr lang="en-US" sz="1800" b="0" i="0" u="none" strike="noStrike">
                        <a:effectLst/>
                        <a:latin typeface="Arial" panose="020B0604020202020204" pitchFamily="34" charset="0"/>
                      </a:endParaRPr>
                    </a:p>
                  </a:txBody>
                  <a:tcPr marL="0" marR="0" marT="0" marB="0" anchor="ctr"/>
                </a:tc>
                <a:tc>
                  <a:txBody>
                    <a:bodyPr/>
                    <a:lstStyle/>
                    <a:p>
                      <a:pPr algn="ctr" fontAlgn="ctr"/>
                      <a:r>
                        <a:rPr lang="en-US" sz="1800" u="none" strike="noStrike">
                          <a:effectLst/>
                        </a:rPr>
                        <a:t>$77.2</a:t>
                      </a:r>
                      <a:endParaRPr lang="en-US" sz="1800" b="0" i="0" u="none" strike="noStrike">
                        <a:effectLst/>
                        <a:latin typeface="Arial" panose="020B0604020202020204" pitchFamily="34" charset="0"/>
                      </a:endParaRPr>
                    </a:p>
                  </a:txBody>
                  <a:tcPr marL="0" marR="0" marT="0" marB="0" anchor="ctr"/>
                </a:tc>
                <a:extLst>
                  <a:ext uri="{0D108BD9-81ED-4DB2-BD59-A6C34878D82A}">
                    <a16:rowId xmlns:a16="http://schemas.microsoft.com/office/drawing/2014/main" val="10008"/>
                  </a:ext>
                </a:extLst>
              </a:tr>
              <a:tr h="234481">
                <a:tc>
                  <a:txBody>
                    <a:bodyPr/>
                    <a:lstStyle/>
                    <a:p>
                      <a:pPr algn="ctr" fontAlgn="ctr"/>
                      <a:r>
                        <a:rPr lang="en-US" sz="1800" u="none" strike="noStrike">
                          <a:effectLst/>
                        </a:rPr>
                        <a:t>95%</a:t>
                      </a:r>
                      <a:endParaRPr lang="en-US" sz="1800" b="0" i="0" u="none" strike="noStrike">
                        <a:effectLst/>
                        <a:latin typeface="Arial" panose="020B0604020202020204" pitchFamily="34" charset="0"/>
                      </a:endParaRPr>
                    </a:p>
                  </a:txBody>
                  <a:tcPr marL="0" marR="0" marT="0" marB="0" anchor="ctr"/>
                </a:tc>
                <a:tc>
                  <a:txBody>
                    <a:bodyPr/>
                    <a:lstStyle/>
                    <a:p>
                      <a:pPr algn="ctr" fontAlgn="ctr"/>
                      <a:r>
                        <a:rPr lang="en-US" sz="1800" u="none" strike="noStrike" dirty="0">
                          <a:effectLst/>
                        </a:rPr>
                        <a:t>$78.5</a:t>
                      </a:r>
                      <a:endParaRPr lang="en-US" sz="1800" b="0" i="0" u="none" strike="noStrike" dirty="0">
                        <a:effectLst/>
                        <a:latin typeface="Arial" panose="020B0604020202020204" pitchFamily="34" charset="0"/>
                      </a:endParaRPr>
                    </a:p>
                  </a:txBody>
                  <a:tcPr marL="0" marR="0" marT="0" marB="0" anchor="ctr"/>
                </a:tc>
                <a:extLst>
                  <a:ext uri="{0D108BD9-81ED-4DB2-BD59-A6C34878D82A}">
                    <a16:rowId xmlns:a16="http://schemas.microsoft.com/office/drawing/2014/main" val="10009"/>
                  </a:ext>
                </a:extLst>
              </a:tr>
            </a:tbl>
          </a:graphicData>
        </a:graphic>
      </p:graphicFrame>
      <p:sp>
        <p:nvSpPr>
          <p:cNvPr id="69" name="TextBox 68"/>
          <p:cNvSpPr txBox="1"/>
          <p:nvPr/>
        </p:nvSpPr>
        <p:spPr>
          <a:xfrm>
            <a:off x="7543800" y="1850193"/>
            <a:ext cx="507258" cy="571705"/>
          </a:xfrm>
          <a:prstGeom prst="rect">
            <a:avLst/>
          </a:prstGeom>
          <a:noFill/>
        </p:spPr>
        <p:txBody>
          <a:bodyPr wrap="square" rtlCol="0">
            <a:spAutoFit/>
          </a:bodyPr>
          <a:lstStyle/>
          <a:p>
            <a:r>
              <a:rPr lang="en-US" sz="2400" dirty="0"/>
              <a:t>= </a:t>
            </a:r>
          </a:p>
        </p:txBody>
      </p:sp>
      <p:sp>
        <p:nvSpPr>
          <p:cNvPr id="36" name="TextBox 35"/>
          <p:cNvSpPr txBox="1"/>
          <p:nvPr/>
        </p:nvSpPr>
        <p:spPr>
          <a:xfrm>
            <a:off x="2885845" y="1891401"/>
            <a:ext cx="412751" cy="369332"/>
          </a:xfrm>
          <a:prstGeom prst="rect">
            <a:avLst/>
          </a:prstGeom>
          <a:noFill/>
        </p:spPr>
        <p:txBody>
          <a:bodyPr wrap="square" rtlCol="0">
            <a:spAutoFit/>
          </a:bodyPr>
          <a:lstStyle/>
          <a:p>
            <a:r>
              <a:rPr lang="en-US" dirty="0"/>
              <a:t>x</a:t>
            </a:r>
          </a:p>
        </p:txBody>
      </p:sp>
      <p:sp>
        <p:nvSpPr>
          <p:cNvPr id="71" name="TextBox 70"/>
          <p:cNvSpPr txBox="1"/>
          <p:nvPr/>
        </p:nvSpPr>
        <p:spPr>
          <a:xfrm>
            <a:off x="4037783" y="1902175"/>
            <a:ext cx="412751" cy="369332"/>
          </a:xfrm>
          <a:prstGeom prst="rect">
            <a:avLst/>
          </a:prstGeom>
          <a:noFill/>
        </p:spPr>
        <p:txBody>
          <a:bodyPr wrap="square" rtlCol="0">
            <a:spAutoFit/>
          </a:bodyPr>
          <a:lstStyle/>
          <a:p>
            <a:r>
              <a:rPr lang="en-US" dirty="0"/>
              <a:t>+</a:t>
            </a:r>
          </a:p>
        </p:txBody>
      </p:sp>
      <p:sp>
        <p:nvSpPr>
          <p:cNvPr id="72" name="TextBox 71"/>
          <p:cNvSpPr txBox="1"/>
          <p:nvPr/>
        </p:nvSpPr>
        <p:spPr>
          <a:xfrm>
            <a:off x="6436904" y="1911332"/>
            <a:ext cx="412751" cy="369332"/>
          </a:xfrm>
          <a:prstGeom prst="rect">
            <a:avLst/>
          </a:prstGeom>
          <a:noFill/>
        </p:spPr>
        <p:txBody>
          <a:bodyPr wrap="square" rtlCol="0">
            <a:spAutoFit/>
          </a:bodyPr>
          <a:lstStyle/>
          <a:p>
            <a:r>
              <a:rPr lang="en-US" dirty="0"/>
              <a:t>+</a:t>
            </a:r>
          </a:p>
        </p:txBody>
      </p:sp>
      <p:grpSp>
        <p:nvGrpSpPr>
          <p:cNvPr id="73" name="Group 18"/>
          <p:cNvGrpSpPr/>
          <p:nvPr/>
        </p:nvGrpSpPr>
        <p:grpSpPr>
          <a:xfrm>
            <a:off x="7924800" y="1561449"/>
            <a:ext cx="760887" cy="566176"/>
            <a:chOff x="2743200" y="4038600"/>
            <a:chExt cx="762000" cy="609600"/>
          </a:xfrm>
        </p:grpSpPr>
        <p:sp>
          <p:nvSpPr>
            <p:cNvPr id="74" name="Freeform 73"/>
            <p:cNvSpPr/>
            <p:nvPr/>
          </p:nvSpPr>
          <p:spPr>
            <a:xfrm>
              <a:off x="2895600" y="4038600"/>
              <a:ext cx="489857" cy="609600"/>
            </a:xfrm>
            <a:custGeom>
              <a:avLst/>
              <a:gdLst>
                <a:gd name="connsiteX0" fmla="*/ 32657 w 1375229"/>
                <a:gd name="connsiteY0" fmla="*/ 927100 h 1079500"/>
                <a:gd name="connsiteX1" fmla="*/ 108857 w 1375229"/>
                <a:gd name="connsiteY1" fmla="*/ 850900 h 1079500"/>
                <a:gd name="connsiteX2" fmla="*/ 685800 w 1375229"/>
                <a:gd name="connsiteY2" fmla="*/ 12700 h 1079500"/>
                <a:gd name="connsiteX3" fmla="*/ 1262743 w 1375229"/>
                <a:gd name="connsiteY3" fmla="*/ 927100 h 1079500"/>
                <a:gd name="connsiteX4" fmla="*/ 1360714 w 1375229"/>
                <a:gd name="connsiteY4" fmla="*/ 927100 h 1079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5229" h="1079500">
                  <a:moveTo>
                    <a:pt x="32657" y="927100"/>
                  </a:moveTo>
                  <a:cubicBezTo>
                    <a:pt x="16328" y="965200"/>
                    <a:pt x="0" y="1003300"/>
                    <a:pt x="108857" y="850900"/>
                  </a:cubicBezTo>
                  <a:cubicBezTo>
                    <a:pt x="217714" y="698500"/>
                    <a:pt x="493486" y="0"/>
                    <a:pt x="685800" y="12700"/>
                  </a:cubicBezTo>
                  <a:cubicBezTo>
                    <a:pt x="878114" y="25400"/>
                    <a:pt x="1150257" y="774700"/>
                    <a:pt x="1262743" y="927100"/>
                  </a:cubicBezTo>
                  <a:cubicBezTo>
                    <a:pt x="1375229" y="1079500"/>
                    <a:pt x="1367971" y="1003300"/>
                    <a:pt x="1360714" y="927100"/>
                  </a:cubicBezTo>
                </a:path>
              </a:pathLst>
            </a:custGeom>
            <a:solidFill>
              <a:srgbClr val="0070C0"/>
            </a:solidFill>
            <a:ln w="19050">
              <a:solidFill>
                <a:schemeClr val="accent1">
                  <a:lumMod val="75000"/>
                </a:schemeClr>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cxnSp>
          <p:nvCxnSpPr>
            <p:cNvPr id="75" name="Straight Connector 74"/>
            <p:cNvCxnSpPr/>
            <p:nvPr/>
          </p:nvCxnSpPr>
          <p:spPr>
            <a:xfrm>
              <a:off x="2743200" y="4582886"/>
              <a:ext cx="762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76" name="Right Bracket 75"/>
          <p:cNvSpPr/>
          <p:nvPr/>
        </p:nvSpPr>
        <p:spPr>
          <a:xfrm>
            <a:off x="8685688" y="1467087"/>
            <a:ext cx="84543" cy="849264"/>
          </a:xfrm>
          <a:prstGeom prst="righ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7" name="TextBox 76"/>
          <p:cNvSpPr txBox="1"/>
          <p:nvPr/>
        </p:nvSpPr>
        <p:spPr>
          <a:xfrm rot="16200000">
            <a:off x="7795377" y="1517312"/>
            <a:ext cx="566176" cy="276999"/>
          </a:xfrm>
          <a:prstGeom prst="rect">
            <a:avLst/>
          </a:prstGeom>
          <a:noFill/>
        </p:spPr>
        <p:txBody>
          <a:bodyPr wrap="square" rtlCol="0">
            <a:spAutoFit/>
          </a:bodyPr>
          <a:lstStyle/>
          <a:p>
            <a:r>
              <a:rPr lang="en-US" sz="1200" dirty="0"/>
              <a:t>65.75</a:t>
            </a:r>
          </a:p>
        </p:txBody>
      </p:sp>
      <p:sp>
        <p:nvSpPr>
          <p:cNvPr id="78" name="TextBox 77"/>
          <p:cNvSpPr txBox="1"/>
          <p:nvPr/>
        </p:nvSpPr>
        <p:spPr>
          <a:xfrm rot="16200000">
            <a:off x="8279833" y="1541406"/>
            <a:ext cx="566176" cy="276999"/>
          </a:xfrm>
          <a:prstGeom prst="rect">
            <a:avLst/>
          </a:prstGeom>
          <a:noFill/>
        </p:spPr>
        <p:txBody>
          <a:bodyPr wrap="square" rtlCol="0">
            <a:spAutoFit/>
          </a:bodyPr>
          <a:lstStyle/>
          <a:p>
            <a:r>
              <a:rPr lang="en-US" sz="1200" dirty="0"/>
              <a:t>84.75</a:t>
            </a:r>
          </a:p>
        </p:txBody>
      </p:sp>
      <p:sp>
        <p:nvSpPr>
          <p:cNvPr id="79" name="TextBox 78"/>
          <p:cNvSpPr txBox="1"/>
          <p:nvPr/>
        </p:nvSpPr>
        <p:spPr>
          <a:xfrm>
            <a:off x="8093886" y="1195794"/>
            <a:ext cx="591801" cy="369332"/>
          </a:xfrm>
          <a:prstGeom prst="rect">
            <a:avLst/>
          </a:prstGeom>
          <a:noFill/>
        </p:spPr>
        <p:txBody>
          <a:bodyPr wrap="square" rtlCol="0">
            <a:spAutoFit/>
          </a:bodyPr>
          <a:lstStyle/>
          <a:p>
            <a:r>
              <a:rPr lang="en-US" dirty="0"/>
              <a:t>75</a:t>
            </a:r>
          </a:p>
        </p:txBody>
      </p:sp>
      <p:sp>
        <p:nvSpPr>
          <p:cNvPr id="81" name="TextBox 80"/>
          <p:cNvSpPr txBox="1"/>
          <p:nvPr/>
        </p:nvSpPr>
        <p:spPr>
          <a:xfrm>
            <a:off x="7848600" y="2076067"/>
            <a:ext cx="1191552" cy="523220"/>
          </a:xfrm>
          <a:prstGeom prst="rect">
            <a:avLst/>
          </a:prstGeom>
          <a:noFill/>
        </p:spPr>
        <p:txBody>
          <a:bodyPr wrap="square" rtlCol="0">
            <a:spAutoFit/>
          </a:bodyPr>
          <a:lstStyle/>
          <a:p>
            <a:pPr algn="ctr"/>
            <a:r>
              <a:rPr lang="en-US" sz="1400" dirty="0"/>
              <a:t>Risk-based Cost</a:t>
            </a:r>
          </a:p>
        </p:txBody>
      </p:sp>
    </p:spTree>
    <p:extLst>
      <p:ext uri="{BB962C8B-B14F-4D97-AF65-F5344CB8AC3E}">
        <p14:creationId xmlns:p14="http://schemas.microsoft.com/office/powerpoint/2010/main" val="3668641543"/>
      </p:ext>
    </p:extLst>
  </p:cSld>
  <p:clrMapOvr>
    <a:masterClrMapping/>
  </p:clrMapOvr>
  <p:transition spd="med">
    <p:fade thruBlk="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t>Status of FY19-23 TWP</a:t>
            </a:r>
          </a:p>
        </p:txBody>
      </p:sp>
      <p:sp>
        <p:nvSpPr>
          <p:cNvPr id="3" name="Content Placeholder 2"/>
          <p:cNvSpPr>
            <a:spLocks noGrp="1"/>
          </p:cNvSpPr>
          <p:nvPr>
            <p:ph idx="1"/>
          </p:nvPr>
        </p:nvSpPr>
        <p:spPr>
          <a:xfrm>
            <a:off x="457200" y="1600200"/>
            <a:ext cx="8229600" cy="4865914"/>
          </a:xfrm>
        </p:spPr>
        <p:txBody>
          <a:bodyPr>
            <a:normAutofit/>
          </a:bodyPr>
          <a:lstStyle/>
          <a:p>
            <a:r>
              <a:rPr lang="en-US" sz="2400" b="1" u="sng" dirty="0"/>
              <a:t>Progress</a:t>
            </a:r>
          </a:p>
          <a:p>
            <a:pPr lvl="1">
              <a:buFont typeface="Wingdings" pitchFamily="2" charset="2"/>
              <a:buChar char="§"/>
            </a:pPr>
            <a:r>
              <a:rPr lang="en-US" sz="2400" dirty="0"/>
              <a:t>LRE Count: over 300</a:t>
            </a:r>
          </a:p>
          <a:p>
            <a:pPr lvl="1">
              <a:buFont typeface="Wingdings" pitchFamily="2" charset="2"/>
              <a:buChar char="§"/>
            </a:pPr>
            <a:r>
              <a:rPr lang="en-US" sz="2400" dirty="0"/>
              <a:t>Successful CO &amp; Secretary Review (12-5-2017)</a:t>
            </a:r>
          </a:p>
          <a:p>
            <a:pPr lvl="1">
              <a:buFont typeface="Wingdings" pitchFamily="2" charset="2"/>
              <a:buChar char="§"/>
            </a:pPr>
            <a:r>
              <a:rPr lang="en-US" sz="2400" dirty="0"/>
              <a:t>FTC Statewide Public Hearing (Jan 8, 2018)</a:t>
            </a:r>
          </a:p>
          <a:p>
            <a:pPr lvl="1">
              <a:buFont typeface="Wingdings" pitchFamily="2" charset="2"/>
              <a:buChar char="§"/>
            </a:pPr>
            <a:r>
              <a:rPr lang="en-US" sz="2400" dirty="0"/>
              <a:t>State Legislature Session (Jan 8 – March 9, 2018)</a:t>
            </a:r>
          </a:p>
          <a:p>
            <a:pPr marL="457200" lvl="1" indent="0">
              <a:buNone/>
            </a:pPr>
            <a:endParaRPr lang="en-US" sz="2400" dirty="0"/>
          </a:p>
          <a:p>
            <a:r>
              <a:rPr lang="en-US" sz="2400" b="1" u="sng" dirty="0"/>
              <a:t> March Estimate Updates for LRE &amp; Right-of-Way </a:t>
            </a:r>
          </a:p>
          <a:p>
            <a:pPr lvl="1">
              <a:buFont typeface="Wingdings" pitchFamily="2" charset="2"/>
              <a:buChar char="§"/>
            </a:pPr>
            <a:r>
              <a:rPr lang="en-US" sz="2400" dirty="0"/>
              <a:t>FM opens for LRE update for construction projects and right of way cost estimates for FY2019 only</a:t>
            </a:r>
          </a:p>
          <a:p>
            <a:pPr lvl="1">
              <a:buFont typeface="Wingdings" pitchFamily="2" charset="2"/>
              <a:buChar char="§"/>
            </a:pPr>
            <a:r>
              <a:rPr lang="en-US" sz="2400" dirty="0"/>
              <a:t>All FY19 estimates are due to Final Plans by March 6, 2018. </a:t>
            </a:r>
          </a:p>
          <a:p>
            <a:pPr marL="457200" lvl="1" indent="0">
              <a:buNone/>
            </a:pPr>
            <a:endParaRPr lang="en-US" sz="2400" dirty="0"/>
          </a:p>
        </p:txBody>
      </p:sp>
    </p:spTree>
    <p:extLst>
      <p:ext uri="{BB962C8B-B14F-4D97-AF65-F5344CB8AC3E}">
        <p14:creationId xmlns:p14="http://schemas.microsoft.com/office/powerpoint/2010/main" val="1140215704"/>
      </p:ext>
    </p:extLst>
  </p:cSld>
  <p:clrMapOvr>
    <a:masterClrMapping/>
  </p:clrMapOvr>
  <p:transition spd="med">
    <p:fade thruBlk="1"/>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Risk Analysis – Post-Mitigated Results</a:t>
            </a:r>
          </a:p>
        </p:txBody>
      </p:sp>
      <p:graphicFrame>
        <p:nvGraphicFramePr>
          <p:cNvPr id="153" name="Chart 152"/>
          <p:cNvGraphicFramePr>
            <a:graphicFrameLocks/>
          </p:cNvGraphicFramePr>
          <p:nvPr>
            <p:extLst/>
          </p:nvPr>
        </p:nvGraphicFramePr>
        <p:xfrm>
          <a:off x="3124200" y="1524000"/>
          <a:ext cx="5651500" cy="3999379"/>
        </p:xfrm>
        <a:graphic>
          <a:graphicData uri="http://schemas.openxmlformats.org/drawingml/2006/chart">
            <c:chart xmlns:c="http://schemas.openxmlformats.org/drawingml/2006/chart" xmlns:r="http://schemas.openxmlformats.org/officeDocument/2006/relationships" r:id="rId2"/>
          </a:graphicData>
        </a:graphic>
      </p:graphicFrame>
      <p:cxnSp>
        <p:nvCxnSpPr>
          <p:cNvPr id="5" name="Straight Connector 4"/>
          <p:cNvCxnSpPr/>
          <p:nvPr/>
        </p:nvCxnSpPr>
        <p:spPr bwMode="auto">
          <a:xfrm flipH="1">
            <a:off x="5486400" y="2971800"/>
            <a:ext cx="2667000" cy="0"/>
          </a:xfrm>
          <a:prstGeom prst="line">
            <a:avLst/>
          </a:prstGeom>
          <a:solidFill>
            <a:schemeClr val="accent1"/>
          </a:solidFill>
          <a:ln w="12700" cap="flat" cmpd="sng" algn="ctr">
            <a:solidFill>
              <a:srgbClr val="FFFF00"/>
            </a:solidFill>
            <a:prstDash val="lgDash"/>
            <a:round/>
            <a:headEnd type="none" w="sm" len="sm"/>
            <a:tailEnd type="none" w="sm" len="sm"/>
          </a:ln>
          <a:effectLst/>
        </p:spPr>
      </p:cxnSp>
      <p:cxnSp>
        <p:nvCxnSpPr>
          <p:cNvPr id="154" name="Straight Connector 153"/>
          <p:cNvCxnSpPr/>
          <p:nvPr/>
        </p:nvCxnSpPr>
        <p:spPr bwMode="auto">
          <a:xfrm flipV="1">
            <a:off x="5486400" y="2971800"/>
            <a:ext cx="0" cy="1981200"/>
          </a:xfrm>
          <a:prstGeom prst="line">
            <a:avLst/>
          </a:prstGeom>
          <a:solidFill>
            <a:schemeClr val="accent1"/>
          </a:solidFill>
          <a:ln w="12700" cap="flat" cmpd="sng" algn="ctr">
            <a:solidFill>
              <a:srgbClr val="FFFF00"/>
            </a:solidFill>
            <a:prstDash val="lgDash"/>
            <a:round/>
            <a:headEnd type="none" w="sm" len="sm"/>
            <a:tailEnd type="none" w="sm" len="sm"/>
          </a:ln>
          <a:effectLst/>
        </p:spPr>
      </p:cxnSp>
      <p:graphicFrame>
        <p:nvGraphicFramePr>
          <p:cNvPr id="8" name="Table 7"/>
          <p:cNvGraphicFramePr>
            <a:graphicFrameLocks noGrp="1"/>
          </p:cNvGraphicFramePr>
          <p:nvPr>
            <p:extLst/>
          </p:nvPr>
        </p:nvGraphicFramePr>
        <p:xfrm>
          <a:off x="381000" y="2743200"/>
          <a:ext cx="2654300" cy="1899285"/>
        </p:xfrm>
        <a:graphic>
          <a:graphicData uri="http://schemas.openxmlformats.org/drawingml/2006/table">
            <a:tbl>
              <a:tblPr>
                <a:tableStyleId>{775DCB02-9BB8-47FD-8907-85C794F793BA}</a:tableStyleId>
              </a:tblPr>
              <a:tblGrid>
                <a:gridCol w="904947">
                  <a:extLst>
                    <a:ext uri="{9D8B030D-6E8A-4147-A177-3AD203B41FA5}">
                      <a16:colId xmlns:a16="http://schemas.microsoft.com/office/drawing/2014/main" val="20000"/>
                    </a:ext>
                  </a:extLst>
                </a:gridCol>
                <a:gridCol w="936812">
                  <a:extLst>
                    <a:ext uri="{9D8B030D-6E8A-4147-A177-3AD203B41FA5}">
                      <a16:colId xmlns:a16="http://schemas.microsoft.com/office/drawing/2014/main" val="20001"/>
                    </a:ext>
                  </a:extLst>
                </a:gridCol>
                <a:gridCol w="812541">
                  <a:extLst>
                    <a:ext uri="{9D8B030D-6E8A-4147-A177-3AD203B41FA5}">
                      <a16:colId xmlns:a16="http://schemas.microsoft.com/office/drawing/2014/main" val="20002"/>
                    </a:ext>
                  </a:extLst>
                </a:gridCol>
              </a:tblGrid>
              <a:tr h="161925">
                <a:tc rowSpan="2">
                  <a:txBody>
                    <a:bodyPr/>
                    <a:lstStyle/>
                    <a:p>
                      <a:pPr algn="ctr" fontAlgn="ctr"/>
                      <a:r>
                        <a:rPr lang="en-US" sz="1200" b="1" u="none" strike="noStrike" dirty="0">
                          <a:solidFill>
                            <a:schemeClr val="bg1"/>
                          </a:solidFill>
                          <a:effectLst/>
                        </a:rPr>
                        <a:t>Confidence</a:t>
                      </a:r>
                      <a:endParaRPr lang="en-US" sz="1200" b="1" i="0" u="none" strike="noStrike" dirty="0">
                        <a:solidFill>
                          <a:schemeClr val="bg1"/>
                        </a:solidFill>
                        <a:effectLst/>
                        <a:latin typeface="Arial" panose="020B0604020202020204" pitchFamily="34" charset="0"/>
                      </a:endParaRPr>
                    </a:p>
                  </a:txBody>
                  <a:tcPr marL="0" marR="0" marT="0" marB="0" anchor="ctr">
                    <a:solidFill>
                      <a:schemeClr val="tx1">
                        <a:lumMod val="50000"/>
                        <a:lumOff val="50000"/>
                      </a:schemeClr>
                    </a:solidFill>
                  </a:tcPr>
                </a:tc>
                <a:tc gridSpan="2">
                  <a:txBody>
                    <a:bodyPr/>
                    <a:lstStyle/>
                    <a:p>
                      <a:pPr algn="ctr" fontAlgn="b"/>
                      <a:r>
                        <a:rPr lang="en-US" sz="1200" b="1" u="none" strike="noStrike" dirty="0">
                          <a:solidFill>
                            <a:schemeClr val="bg1"/>
                          </a:solidFill>
                          <a:effectLst/>
                        </a:rPr>
                        <a:t>Cost</a:t>
                      </a:r>
                      <a:endParaRPr lang="en-US" sz="1200" b="1" i="0" u="none" strike="noStrike" dirty="0">
                        <a:solidFill>
                          <a:schemeClr val="bg1"/>
                        </a:solidFill>
                        <a:effectLst/>
                        <a:latin typeface="Arial" panose="020B0604020202020204" pitchFamily="34" charset="0"/>
                      </a:endParaRPr>
                    </a:p>
                  </a:txBody>
                  <a:tcPr marL="0" marR="0" marT="0" marB="0" anchor="b">
                    <a:solidFill>
                      <a:schemeClr val="tx1">
                        <a:lumMod val="50000"/>
                        <a:lumOff val="50000"/>
                      </a:schemeClr>
                    </a:solidFill>
                  </a:tcPr>
                </a:tc>
                <a:tc hMerge="1">
                  <a:txBody>
                    <a:bodyPr/>
                    <a:lstStyle/>
                    <a:p>
                      <a:endParaRPr lang="en-US"/>
                    </a:p>
                  </a:txBody>
                  <a:tcPr/>
                </a:tc>
                <a:extLst>
                  <a:ext uri="{0D108BD9-81ED-4DB2-BD59-A6C34878D82A}">
                    <a16:rowId xmlns:a16="http://schemas.microsoft.com/office/drawing/2014/main" val="10000"/>
                  </a:ext>
                </a:extLst>
              </a:tr>
              <a:tr h="161925">
                <a:tc vMerge="1">
                  <a:txBody>
                    <a:bodyPr/>
                    <a:lstStyle/>
                    <a:p>
                      <a:endParaRPr lang="en-US"/>
                    </a:p>
                  </a:txBody>
                  <a:tcPr/>
                </a:tc>
                <a:tc>
                  <a:txBody>
                    <a:bodyPr/>
                    <a:lstStyle/>
                    <a:p>
                      <a:pPr algn="ctr" fontAlgn="b"/>
                      <a:r>
                        <a:rPr lang="en-US" sz="1200" b="1" u="none" strike="noStrike" dirty="0">
                          <a:solidFill>
                            <a:schemeClr val="bg1"/>
                          </a:solidFill>
                          <a:effectLst/>
                        </a:rPr>
                        <a:t>Pre-</a:t>
                      </a:r>
                      <a:r>
                        <a:rPr lang="en-US" sz="1200" b="1" u="none" strike="noStrike" dirty="0" err="1">
                          <a:solidFill>
                            <a:schemeClr val="bg1"/>
                          </a:solidFill>
                          <a:effectLst/>
                        </a:rPr>
                        <a:t>Mit</a:t>
                      </a:r>
                      <a:r>
                        <a:rPr lang="en-US" sz="1200" b="1" u="none" strike="noStrike" dirty="0">
                          <a:solidFill>
                            <a:schemeClr val="bg1"/>
                          </a:solidFill>
                          <a:effectLst/>
                        </a:rPr>
                        <a:t>.</a:t>
                      </a:r>
                      <a:endParaRPr lang="en-US" sz="1200" b="1" i="0" u="none" strike="noStrike" dirty="0">
                        <a:solidFill>
                          <a:schemeClr val="bg1"/>
                        </a:solidFill>
                        <a:effectLst/>
                        <a:latin typeface="Arial" panose="020B0604020202020204" pitchFamily="34" charset="0"/>
                      </a:endParaRPr>
                    </a:p>
                  </a:txBody>
                  <a:tcPr marL="0" marR="0" marT="0" marB="0" anchor="b">
                    <a:solidFill>
                      <a:schemeClr val="tx1">
                        <a:lumMod val="50000"/>
                        <a:lumOff val="50000"/>
                      </a:schemeClr>
                    </a:solidFill>
                  </a:tcPr>
                </a:tc>
                <a:tc>
                  <a:txBody>
                    <a:bodyPr/>
                    <a:lstStyle/>
                    <a:p>
                      <a:pPr algn="ctr" fontAlgn="b"/>
                      <a:r>
                        <a:rPr lang="en-US" sz="1200" b="1" u="none" strike="noStrike" dirty="0">
                          <a:solidFill>
                            <a:schemeClr val="bg1"/>
                          </a:solidFill>
                          <a:effectLst/>
                        </a:rPr>
                        <a:t>Post-</a:t>
                      </a:r>
                      <a:r>
                        <a:rPr lang="en-US" sz="1200" b="1" u="none" strike="noStrike" dirty="0" err="1">
                          <a:solidFill>
                            <a:schemeClr val="bg1"/>
                          </a:solidFill>
                          <a:effectLst/>
                        </a:rPr>
                        <a:t>Mit</a:t>
                      </a:r>
                      <a:r>
                        <a:rPr lang="en-US" sz="1200" b="1" u="none" strike="noStrike" dirty="0">
                          <a:solidFill>
                            <a:schemeClr val="bg1"/>
                          </a:solidFill>
                          <a:effectLst/>
                        </a:rPr>
                        <a:t>.</a:t>
                      </a:r>
                      <a:endParaRPr lang="en-US" sz="1200" b="1" i="0" u="none" strike="noStrike" dirty="0">
                        <a:solidFill>
                          <a:schemeClr val="bg1"/>
                        </a:solidFill>
                        <a:effectLst/>
                        <a:latin typeface="Arial" panose="020B0604020202020204" pitchFamily="34" charset="0"/>
                      </a:endParaRPr>
                    </a:p>
                  </a:txBody>
                  <a:tcPr marL="0" marR="0" marT="0" marB="0" anchor="b">
                    <a:solidFill>
                      <a:schemeClr val="tx1">
                        <a:lumMod val="50000"/>
                        <a:lumOff val="50000"/>
                      </a:schemeClr>
                    </a:solidFill>
                  </a:tcPr>
                </a:tc>
                <a:extLst>
                  <a:ext uri="{0D108BD9-81ED-4DB2-BD59-A6C34878D82A}">
                    <a16:rowId xmlns:a16="http://schemas.microsoft.com/office/drawing/2014/main" val="10001"/>
                  </a:ext>
                </a:extLst>
              </a:tr>
              <a:tr h="190500">
                <a:tc>
                  <a:txBody>
                    <a:bodyPr/>
                    <a:lstStyle/>
                    <a:p>
                      <a:pPr algn="ctr" fontAlgn="b"/>
                      <a:r>
                        <a:rPr lang="en-US" sz="1200" u="none" strike="noStrike">
                          <a:effectLst/>
                        </a:rPr>
                        <a:t>5%</a:t>
                      </a:r>
                      <a:endParaRPr lang="en-US" sz="1200" b="0" i="0" u="none" strike="noStrike">
                        <a:effectLst/>
                        <a:latin typeface="Arial" panose="020B0604020202020204" pitchFamily="34" charset="0"/>
                      </a:endParaRPr>
                    </a:p>
                  </a:txBody>
                  <a:tcPr marL="0" marR="0" marT="0" marB="0" anchor="b"/>
                </a:tc>
                <a:tc>
                  <a:txBody>
                    <a:bodyPr/>
                    <a:lstStyle/>
                    <a:p>
                      <a:pPr algn="ctr" fontAlgn="b"/>
                      <a:r>
                        <a:rPr lang="en-US" sz="1200" u="none" strike="noStrike">
                          <a:effectLst/>
                        </a:rPr>
                        <a:t>$55.2</a:t>
                      </a:r>
                      <a:endParaRPr lang="en-US" sz="1200" b="0" i="0" u="none" strike="noStrike">
                        <a:effectLst/>
                        <a:latin typeface="Arial" panose="020B0604020202020204" pitchFamily="34" charset="0"/>
                      </a:endParaRPr>
                    </a:p>
                  </a:txBody>
                  <a:tcPr marL="0" marR="0" marT="0" marB="0" anchor="b"/>
                </a:tc>
                <a:tc>
                  <a:txBody>
                    <a:bodyPr/>
                    <a:lstStyle/>
                    <a:p>
                      <a:pPr algn="ctr" fontAlgn="b"/>
                      <a:r>
                        <a:rPr lang="en-US" sz="1200" u="none" strike="noStrike">
                          <a:effectLst/>
                        </a:rPr>
                        <a:t>$54.5</a:t>
                      </a:r>
                      <a:endParaRPr lang="en-US" sz="1200" b="0" i="0" u="none" strike="noStrike">
                        <a:effectLst/>
                        <a:latin typeface="Arial" panose="020B0604020202020204" pitchFamily="34" charset="0"/>
                      </a:endParaRPr>
                    </a:p>
                  </a:txBody>
                  <a:tcPr marL="0" marR="0" marT="0" marB="0" anchor="b"/>
                </a:tc>
                <a:extLst>
                  <a:ext uri="{0D108BD9-81ED-4DB2-BD59-A6C34878D82A}">
                    <a16:rowId xmlns:a16="http://schemas.microsoft.com/office/drawing/2014/main" val="10002"/>
                  </a:ext>
                </a:extLst>
              </a:tr>
              <a:tr h="190500">
                <a:tc>
                  <a:txBody>
                    <a:bodyPr/>
                    <a:lstStyle/>
                    <a:p>
                      <a:pPr algn="ctr" fontAlgn="b"/>
                      <a:r>
                        <a:rPr lang="en-US" sz="1200" u="none" strike="noStrike">
                          <a:effectLst/>
                        </a:rPr>
                        <a:t>10%</a:t>
                      </a:r>
                      <a:endParaRPr lang="en-US" sz="1200" b="0" i="0" u="none" strike="noStrike">
                        <a:effectLst/>
                        <a:latin typeface="Arial" panose="020B0604020202020204" pitchFamily="34" charset="0"/>
                      </a:endParaRPr>
                    </a:p>
                  </a:txBody>
                  <a:tcPr marL="0" marR="0" marT="0" marB="0" anchor="b"/>
                </a:tc>
                <a:tc>
                  <a:txBody>
                    <a:bodyPr/>
                    <a:lstStyle/>
                    <a:p>
                      <a:pPr algn="ctr" fontAlgn="b"/>
                      <a:r>
                        <a:rPr lang="en-US" sz="1200" u="none" strike="noStrike">
                          <a:effectLst/>
                        </a:rPr>
                        <a:t>$56.5</a:t>
                      </a:r>
                      <a:endParaRPr lang="en-US" sz="1200" b="0" i="0" u="none" strike="noStrike">
                        <a:effectLst/>
                        <a:latin typeface="Arial" panose="020B0604020202020204" pitchFamily="34" charset="0"/>
                      </a:endParaRPr>
                    </a:p>
                  </a:txBody>
                  <a:tcPr marL="0" marR="0" marT="0" marB="0" anchor="b"/>
                </a:tc>
                <a:tc>
                  <a:txBody>
                    <a:bodyPr/>
                    <a:lstStyle/>
                    <a:p>
                      <a:pPr algn="ctr" fontAlgn="b"/>
                      <a:r>
                        <a:rPr lang="en-US" sz="1200" u="none" strike="noStrike">
                          <a:effectLst/>
                        </a:rPr>
                        <a:t>$55.6</a:t>
                      </a:r>
                      <a:endParaRPr lang="en-US" sz="1200" b="0" i="0" u="none" strike="noStrike">
                        <a:effectLst/>
                        <a:latin typeface="Arial" panose="020B0604020202020204" pitchFamily="34" charset="0"/>
                      </a:endParaRPr>
                    </a:p>
                  </a:txBody>
                  <a:tcPr marL="0" marR="0" marT="0" marB="0" anchor="b"/>
                </a:tc>
                <a:extLst>
                  <a:ext uri="{0D108BD9-81ED-4DB2-BD59-A6C34878D82A}">
                    <a16:rowId xmlns:a16="http://schemas.microsoft.com/office/drawing/2014/main" val="10003"/>
                  </a:ext>
                </a:extLst>
              </a:tr>
              <a:tr h="190500">
                <a:tc>
                  <a:txBody>
                    <a:bodyPr/>
                    <a:lstStyle/>
                    <a:p>
                      <a:pPr algn="ctr" fontAlgn="b"/>
                      <a:r>
                        <a:rPr lang="en-US" sz="1200" u="none" strike="noStrike">
                          <a:effectLst/>
                        </a:rPr>
                        <a:t>25%</a:t>
                      </a:r>
                      <a:endParaRPr lang="en-US" sz="1200" b="0" i="0" u="none" strike="noStrike">
                        <a:effectLst/>
                        <a:latin typeface="Arial" panose="020B0604020202020204" pitchFamily="34" charset="0"/>
                      </a:endParaRPr>
                    </a:p>
                  </a:txBody>
                  <a:tcPr marL="0" marR="0" marT="0" marB="0" anchor="b"/>
                </a:tc>
                <a:tc>
                  <a:txBody>
                    <a:bodyPr/>
                    <a:lstStyle/>
                    <a:p>
                      <a:pPr algn="ctr" fontAlgn="b"/>
                      <a:r>
                        <a:rPr lang="en-US" sz="1200" u="none" strike="noStrike">
                          <a:effectLst/>
                        </a:rPr>
                        <a:t>$59.4</a:t>
                      </a:r>
                      <a:endParaRPr lang="en-US" sz="1200" b="0" i="0" u="none" strike="noStrike">
                        <a:effectLst/>
                        <a:latin typeface="Arial" panose="020B0604020202020204" pitchFamily="34" charset="0"/>
                      </a:endParaRPr>
                    </a:p>
                  </a:txBody>
                  <a:tcPr marL="0" marR="0" marT="0" marB="0" anchor="b"/>
                </a:tc>
                <a:tc>
                  <a:txBody>
                    <a:bodyPr/>
                    <a:lstStyle/>
                    <a:p>
                      <a:pPr algn="ctr" fontAlgn="b"/>
                      <a:r>
                        <a:rPr lang="en-US" sz="1200" u="none" strike="noStrike">
                          <a:effectLst/>
                        </a:rPr>
                        <a:t>$57.9</a:t>
                      </a:r>
                      <a:endParaRPr lang="en-US" sz="1200" b="0" i="0" u="none" strike="noStrike">
                        <a:effectLst/>
                        <a:latin typeface="Arial" panose="020B0604020202020204" pitchFamily="34" charset="0"/>
                      </a:endParaRPr>
                    </a:p>
                  </a:txBody>
                  <a:tcPr marL="0" marR="0" marT="0" marB="0" anchor="b"/>
                </a:tc>
                <a:extLst>
                  <a:ext uri="{0D108BD9-81ED-4DB2-BD59-A6C34878D82A}">
                    <a16:rowId xmlns:a16="http://schemas.microsoft.com/office/drawing/2014/main" val="10004"/>
                  </a:ext>
                </a:extLst>
              </a:tr>
              <a:tr h="190500">
                <a:tc>
                  <a:txBody>
                    <a:bodyPr/>
                    <a:lstStyle/>
                    <a:p>
                      <a:pPr algn="ctr" fontAlgn="b"/>
                      <a:r>
                        <a:rPr lang="en-US" sz="1200" u="none" strike="noStrike">
                          <a:effectLst/>
                        </a:rPr>
                        <a:t>50%</a:t>
                      </a:r>
                      <a:endParaRPr lang="en-US" sz="1200" b="0" i="0" u="none" strike="noStrike">
                        <a:effectLst/>
                        <a:latin typeface="Arial" panose="020B0604020202020204" pitchFamily="34" charset="0"/>
                      </a:endParaRPr>
                    </a:p>
                  </a:txBody>
                  <a:tcPr marL="0" marR="0" marT="0" marB="0" anchor="b"/>
                </a:tc>
                <a:tc>
                  <a:txBody>
                    <a:bodyPr/>
                    <a:lstStyle/>
                    <a:p>
                      <a:pPr algn="ctr" fontAlgn="b"/>
                      <a:r>
                        <a:rPr lang="en-US" sz="1200" u="none" strike="noStrike">
                          <a:effectLst/>
                        </a:rPr>
                        <a:t>$67.1</a:t>
                      </a:r>
                      <a:endParaRPr lang="en-US" sz="1200" b="0" i="0" u="none" strike="noStrike">
                        <a:effectLst/>
                        <a:latin typeface="Arial" panose="020B0604020202020204" pitchFamily="34" charset="0"/>
                      </a:endParaRPr>
                    </a:p>
                  </a:txBody>
                  <a:tcPr marL="0" marR="0" marT="0" marB="0" anchor="b"/>
                </a:tc>
                <a:tc>
                  <a:txBody>
                    <a:bodyPr/>
                    <a:lstStyle/>
                    <a:p>
                      <a:pPr algn="ctr" fontAlgn="b"/>
                      <a:r>
                        <a:rPr lang="en-US" sz="1200" u="none" strike="noStrike">
                          <a:effectLst/>
                        </a:rPr>
                        <a:t>$61.0</a:t>
                      </a:r>
                      <a:endParaRPr lang="en-US" sz="1200" b="0" i="0" u="none" strike="noStrike">
                        <a:effectLst/>
                        <a:latin typeface="Arial" panose="020B0604020202020204" pitchFamily="34" charset="0"/>
                      </a:endParaRPr>
                    </a:p>
                  </a:txBody>
                  <a:tcPr marL="0" marR="0" marT="0" marB="0" anchor="b"/>
                </a:tc>
                <a:extLst>
                  <a:ext uri="{0D108BD9-81ED-4DB2-BD59-A6C34878D82A}">
                    <a16:rowId xmlns:a16="http://schemas.microsoft.com/office/drawing/2014/main" val="10005"/>
                  </a:ext>
                </a:extLst>
              </a:tr>
              <a:tr h="200025">
                <a:tc>
                  <a:txBody>
                    <a:bodyPr/>
                    <a:lstStyle/>
                    <a:p>
                      <a:pPr algn="ctr" fontAlgn="b"/>
                      <a:r>
                        <a:rPr lang="en-US" sz="1200" u="none" strike="noStrike" dirty="0">
                          <a:effectLst/>
                        </a:rPr>
                        <a:t>70%</a:t>
                      </a:r>
                      <a:endParaRPr lang="en-US" sz="1200" b="1" i="0" u="none" strike="noStrike" dirty="0">
                        <a:solidFill>
                          <a:srgbClr val="FFFFFF"/>
                        </a:solidFill>
                        <a:effectLst/>
                        <a:latin typeface="Arial" panose="020B0604020202020204" pitchFamily="34" charset="0"/>
                      </a:endParaRPr>
                    </a:p>
                  </a:txBody>
                  <a:tcPr marL="0" marR="0" marT="0" marB="0" anchor="b">
                    <a:solidFill>
                      <a:srgbClr val="00B050"/>
                    </a:solidFill>
                  </a:tcPr>
                </a:tc>
                <a:tc>
                  <a:txBody>
                    <a:bodyPr/>
                    <a:lstStyle/>
                    <a:p>
                      <a:pPr algn="ctr" fontAlgn="b"/>
                      <a:r>
                        <a:rPr lang="en-US" sz="1200" u="none" strike="noStrike" dirty="0">
                          <a:effectLst/>
                        </a:rPr>
                        <a:t>$73.5</a:t>
                      </a:r>
                      <a:endParaRPr lang="en-US" sz="1200" b="1" i="0" u="none" strike="noStrike" dirty="0">
                        <a:solidFill>
                          <a:srgbClr val="FFFFFF"/>
                        </a:solidFill>
                        <a:effectLst/>
                        <a:latin typeface="Arial" panose="020B0604020202020204" pitchFamily="34" charset="0"/>
                      </a:endParaRPr>
                    </a:p>
                  </a:txBody>
                  <a:tcPr marL="0" marR="0" marT="0" marB="0" anchor="b">
                    <a:solidFill>
                      <a:srgbClr val="00B050"/>
                    </a:solidFill>
                  </a:tcPr>
                </a:tc>
                <a:tc>
                  <a:txBody>
                    <a:bodyPr/>
                    <a:lstStyle/>
                    <a:p>
                      <a:pPr algn="ctr" fontAlgn="b"/>
                      <a:r>
                        <a:rPr lang="en-US" sz="1200" u="none" strike="noStrike" dirty="0">
                          <a:effectLst/>
                        </a:rPr>
                        <a:t>$64.4</a:t>
                      </a:r>
                      <a:endParaRPr lang="en-US" sz="1200" b="1" i="0" u="none" strike="noStrike" dirty="0">
                        <a:solidFill>
                          <a:srgbClr val="FFFFFF"/>
                        </a:solidFill>
                        <a:effectLst/>
                        <a:latin typeface="Arial" panose="020B0604020202020204" pitchFamily="34" charset="0"/>
                      </a:endParaRPr>
                    </a:p>
                  </a:txBody>
                  <a:tcPr marL="0" marR="0" marT="0" marB="0" anchor="b">
                    <a:solidFill>
                      <a:srgbClr val="00B050"/>
                    </a:solidFill>
                  </a:tcPr>
                </a:tc>
                <a:extLst>
                  <a:ext uri="{0D108BD9-81ED-4DB2-BD59-A6C34878D82A}">
                    <a16:rowId xmlns:a16="http://schemas.microsoft.com/office/drawing/2014/main" val="10006"/>
                  </a:ext>
                </a:extLst>
              </a:tr>
              <a:tr h="190500">
                <a:tc>
                  <a:txBody>
                    <a:bodyPr/>
                    <a:lstStyle/>
                    <a:p>
                      <a:pPr algn="ctr" fontAlgn="b"/>
                      <a:r>
                        <a:rPr lang="en-US" sz="1200" u="none" strike="noStrike">
                          <a:effectLst/>
                        </a:rPr>
                        <a:t>80%</a:t>
                      </a:r>
                      <a:endParaRPr lang="en-US" sz="1200" b="0" i="0" u="none" strike="noStrike">
                        <a:effectLst/>
                        <a:latin typeface="Arial" panose="020B0604020202020204" pitchFamily="34" charset="0"/>
                      </a:endParaRPr>
                    </a:p>
                  </a:txBody>
                  <a:tcPr marL="0" marR="0" marT="0" marB="0" anchor="b"/>
                </a:tc>
                <a:tc>
                  <a:txBody>
                    <a:bodyPr/>
                    <a:lstStyle/>
                    <a:p>
                      <a:pPr algn="ctr" fontAlgn="b"/>
                      <a:r>
                        <a:rPr lang="en-US" sz="1200" u="none" strike="noStrike">
                          <a:effectLst/>
                        </a:rPr>
                        <a:t>$75.3</a:t>
                      </a:r>
                      <a:endParaRPr lang="en-US" sz="1200" b="0" i="0" u="none" strike="noStrike">
                        <a:effectLst/>
                        <a:latin typeface="Arial" panose="020B0604020202020204" pitchFamily="34" charset="0"/>
                      </a:endParaRPr>
                    </a:p>
                  </a:txBody>
                  <a:tcPr marL="0" marR="0" marT="0" marB="0" anchor="b"/>
                </a:tc>
                <a:tc>
                  <a:txBody>
                    <a:bodyPr/>
                    <a:lstStyle/>
                    <a:p>
                      <a:pPr algn="ctr" fontAlgn="b"/>
                      <a:r>
                        <a:rPr lang="en-US" sz="1200" u="none" strike="noStrike">
                          <a:effectLst/>
                        </a:rPr>
                        <a:t>$71.5</a:t>
                      </a:r>
                      <a:endParaRPr lang="en-US" sz="1200" b="0" i="0" u="none" strike="noStrike">
                        <a:effectLst/>
                        <a:latin typeface="Arial" panose="020B0604020202020204" pitchFamily="34" charset="0"/>
                      </a:endParaRPr>
                    </a:p>
                  </a:txBody>
                  <a:tcPr marL="0" marR="0" marT="0" marB="0" anchor="b"/>
                </a:tc>
                <a:extLst>
                  <a:ext uri="{0D108BD9-81ED-4DB2-BD59-A6C34878D82A}">
                    <a16:rowId xmlns:a16="http://schemas.microsoft.com/office/drawing/2014/main" val="10007"/>
                  </a:ext>
                </a:extLst>
              </a:tr>
              <a:tr h="190500">
                <a:tc>
                  <a:txBody>
                    <a:bodyPr/>
                    <a:lstStyle/>
                    <a:p>
                      <a:pPr algn="ctr" fontAlgn="b"/>
                      <a:r>
                        <a:rPr lang="en-US" sz="1200" u="none" strike="noStrike">
                          <a:effectLst/>
                        </a:rPr>
                        <a:t>90%</a:t>
                      </a:r>
                      <a:endParaRPr lang="en-US" sz="1200" b="0" i="0" u="none" strike="noStrike">
                        <a:effectLst/>
                        <a:latin typeface="Arial" panose="020B0604020202020204" pitchFamily="34" charset="0"/>
                      </a:endParaRPr>
                    </a:p>
                  </a:txBody>
                  <a:tcPr marL="0" marR="0" marT="0" marB="0" anchor="b"/>
                </a:tc>
                <a:tc>
                  <a:txBody>
                    <a:bodyPr/>
                    <a:lstStyle/>
                    <a:p>
                      <a:pPr algn="ctr" fontAlgn="b"/>
                      <a:r>
                        <a:rPr lang="en-US" sz="1200" u="none" strike="noStrike">
                          <a:effectLst/>
                        </a:rPr>
                        <a:t>$77.4</a:t>
                      </a:r>
                      <a:endParaRPr lang="en-US" sz="1200" b="0" i="0" u="none" strike="noStrike">
                        <a:effectLst/>
                        <a:latin typeface="Arial" panose="020B0604020202020204" pitchFamily="34" charset="0"/>
                      </a:endParaRPr>
                    </a:p>
                  </a:txBody>
                  <a:tcPr marL="0" marR="0" marT="0" marB="0" anchor="b"/>
                </a:tc>
                <a:tc>
                  <a:txBody>
                    <a:bodyPr/>
                    <a:lstStyle/>
                    <a:p>
                      <a:pPr algn="ctr" fontAlgn="b"/>
                      <a:r>
                        <a:rPr lang="en-US" sz="1200" u="none" strike="noStrike">
                          <a:effectLst/>
                        </a:rPr>
                        <a:t>$75.3</a:t>
                      </a:r>
                      <a:endParaRPr lang="en-US" sz="1200" b="0" i="0" u="none" strike="noStrike">
                        <a:effectLst/>
                        <a:latin typeface="Arial" panose="020B0604020202020204" pitchFamily="34" charset="0"/>
                      </a:endParaRPr>
                    </a:p>
                  </a:txBody>
                  <a:tcPr marL="0" marR="0" marT="0" marB="0" anchor="b"/>
                </a:tc>
                <a:extLst>
                  <a:ext uri="{0D108BD9-81ED-4DB2-BD59-A6C34878D82A}">
                    <a16:rowId xmlns:a16="http://schemas.microsoft.com/office/drawing/2014/main" val="10008"/>
                  </a:ext>
                </a:extLst>
              </a:tr>
              <a:tr h="190500">
                <a:tc>
                  <a:txBody>
                    <a:bodyPr/>
                    <a:lstStyle/>
                    <a:p>
                      <a:pPr algn="ctr" fontAlgn="b"/>
                      <a:r>
                        <a:rPr lang="en-US" sz="1200" u="none" strike="noStrike">
                          <a:effectLst/>
                        </a:rPr>
                        <a:t>95%</a:t>
                      </a:r>
                      <a:endParaRPr lang="en-US" sz="1200" b="0" i="0" u="none" strike="noStrike">
                        <a:effectLst/>
                        <a:latin typeface="Arial" panose="020B0604020202020204" pitchFamily="34" charset="0"/>
                      </a:endParaRPr>
                    </a:p>
                  </a:txBody>
                  <a:tcPr marL="0" marR="0" marT="0" marB="0" anchor="b"/>
                </a:tc>
                <a:tc>
                  <a:txBody>
                    <a:bodyPr/>
                    <a:lstStyle/>
                    <a:p>
                      <a:pPr algn="ctr" fontAlgn="b"/>
                      <a:r>
                        <a:rPr lang="en-US" sz="1200" u="none" strike="noStrike" dirty="0">
                          <a:effectLst/>
                        </a:rPr>
                        <a:t>$78.8</a:t>
                      </a:r>
                      <a:endParaRPr lang="en-US" sz="1200" b="0" i="0" u="none" strike="noStrike" dirty="0">
                        <a:effectLst/>
                        <a:latin typeface="Arial" panose="020B0604020202020204" pitchFamily="34" charset="0"/>
                      </a:endParaRPr>
                    </a:p>
                  </a:txBody>
                  <a:tcPr marL="0" marR="0" marT="0" marB="0" anchor="b"/>
                </a:tc>
                <a:tc>
                  <a:txBody>
                    <a:bodyPr/>
                    <a:lstStyle/>
                    <a:p>
                      <a:pPr algn="ctr" fontAlgn="b"/>
                      <a:r>
                        <a:rPr lang="en-US" sz="1200" u="none" strike="noStrike" dirty="0">
                          <a:effectLst/>
                        </a:rPr>
                        <a:t>$77.4</a:t>
                      </a:r>
                      <a:endParaRPr lang="en-US" sz="1200" b="0" i="0" u="none" strike="noStrike" dirty="0">
                        <a:effectLst/>
                        <a:latin typeface="Arial" panose="020B0604020202020204" pitchFamily="34" charset="0"/>
                      </a:endParaRPr>
                    </a:p>
                  </a:txBody>
                  <a:tcPr marL="0" marR="0" marT="0" marB="0" anchor="b"/>
                </a:tc>
                <a:extLst>
                  <a:ext uri="{0D108BD9-81ED-4DB2-BD59-A6C34878D82A}">
                    <a16:rowId xmlns:a16="http://schemas.microsoft.com/office/drawing/2014/main" val="10009"/>
                  </a:ext>
                </a:extLst>
              </a:tr>
            </a:tbl>
          </a:graphicData>
        </a:graphic>
      </p:graphicFrame>
      <p:sp>
        <p:nvSpPr>
          <p:cNvPr id="3" name="TextBox 2"/>
          <p:cNvSpPr txBox="1"/>
          <p:nvPr/>
        </p:nvSpPr>
        <p:spPr>
          <a:xfrm>
            <a:off x="152401" y="5943600"/>
            <a:ext cx="8458200" cy="830997"/>
          </a:xfrm>
          <a:prstGeom prst="rect">
            <a:avLst/>
          </a:prstGeom>
          <a:noFill/>
        </p:spPr>
        <p:txBody>
          <a:bodyPr wrap="square" rtlCol="0">
            <a:spAutoFit/>
          </a:bodyPr>
          <a:lstStyle/>
          <a:p>
            <a:r>
              <a:rPr lang="en-US" sz="2400" dirty="0"/>
              <a:t>Same base cost of $60.3…so now the LRE update for risk is $4.1 Million Dollars</a:t>
            </a:r>
          </a:p>
        </p:txBody>
      </p:sp>
    </p:spTree>
    <p:extLst>
      <p:ext uri="{BB962C8B-B14F-4D97-AF65-F5344CB8AC3E}">
        <p14:creationId xmlns:p14="http://schemas.microsoft.com/office/powerpoint/2010/main" val="4154068886"/>
      </p:ext>
    </p:extLst>
  </p:cSld>
  <p:clrMapOvr>
    <a:masterClrMapping/>
  </p:clrMapOvr>
  <p:transition spd="med">
    <p:fade thruBlk="1"/>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91C700-C440-4036-9237-1BF7A722AFDA}"/>
              </a:ext>
            </a:extLst>
          </p:cNvPr>
          <p:cNvSpPr>
            <a:spLocks noGrp="1"/>
          </p:cNvSpPr>
          <p:nvPr>
            <p:ph type="title"/>
          </p:nvPr>
        </p:nvSpPr>
        <p:spPr/>
        <p:txBody>
          <a:bodyPr/>
          <a:lstStyle/>
          <a:p>
            <a:r>
              <a:rPr lang="en-US" dirty="0"/>
              <a:t>D4 Program Management – Estimates Sharepoint site</a:t>
            </a:r>
          </a:p>
        </p:txBody>
      </p:sp>
      <p:pic>
        <p:nvPicPr>
          <p:cNvPr id="5" name="Content Placeholder 4" descr="A close up of a map&#10;&#10;Description generated with very high confidence">
            <a:extLst>
              <a:ext uri="{FF2B5EF4-FFF2-40B4-BE49-F238E27FC236}">
                <a16:creationId xmlns:a16="http://schemas.microsoft.com/office/drawing/2014/main" id="{209D224F-53FA-4D8B-85EC-8DCD4E9AF51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2485660"/>
            <a:ext cx="8229600" cy="4372340"/>
          </a:xfrm>
        </p:spPr>
      </p:pic>
    </p:spTree>
    <p:extLst>
      <p:ext uri="{BB962C8B-B14F-4D97-AF65-F5344CB8AC3E}">
        <p14:creationId xmlns:p14="http://schemas.microsoft.com/office/powerpoint/2010/main" val="4062563509"/>
      </p:ext>
    </p:extLst>
  </p:cSld>
  <p:clrMapOvr>
    <a:masterClrMapping/>
  </p:clrMapOvr>
  <p:transition spd="med">
    <p:fade thruBlk="1"/>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8750"/>
            <a:ext cx="8610600" cy="603250"/>
          </a:xfrm>
        </p:spPr>
        <p:txBody>
          <a:bodyPr/>
          <a:lstStyle/>
          <a:p>
            <a:pPr algn="l"/>
            <a:r>
              <a:rPr lang="en-US" sz="3200" b="1" u="sng" dirty="0"/>
              <a:t>Finding Historical Cost on Website</a:t>
            </a:r>
          </a:p>
        </p:txBody>
      </p:sp>
      <p:sp>
        <p:nvSpPr>
          <p:cNvPr id="3" name="Content Placeholder 2"/>
          <p:cNvSpPr>
            <a:spLocks noGrp="1"/>
          </p:cNvSpPr>
          <p:nvPr>
            <p:ph idx="1"/>
          </p:nvPr>
        </p:nvSpPr>
        <p:spPr>
          <a:xfrm>
            <a:off x="457200" y="1295400"/>
            <a:ext cx="8229600" cy="3505200"/>
          </a:xfrm>
        </p:spPr>
        <p:txBody>
          <a:bodyPr/>
          <a:lstStyle/>
          <a:p>
            <a:r>
              <a:rPr lang="en-US" dirty="0"/>
              <a:t>1</a:t>
            </a:r>
            <a:r>
              <a:rPr lang="en-US" baseline="30000" dirty="0"/>
              <a:t>st</a:t>
            </a:r>
            <a:r>
              <a:rPr lang="en-US" dirty="0"/>
              <a:t> Choice – Find 12 month moving Area (11 &amp; 12) Average for pay item.</a:t>
            </a:r>
          </a:p>
          <a:p>
            <a:pPr>
              <a:buNone/>
            </a:pPr>
            <a:endParaRPr lang="en-US" dirty="0"/>
          </a:p>
          <a:p>
            <a:r>
              <a:rPr lang="en-US" dirty="0"/>
              <a:t>2</a:t>
            </a:r>
            <a:r>
              <a:rPr lang="en-US" baseline="30000" dirty="0"/>
              <a:t>nd</a:t>
            </a:r>
            <a:r>
              <a:rPr lang="en-US" dirty="0"/>
              <a:t> Choice – Find annual statewide average for pay item.</a:t>
            </a:r>
          </a:p>
        </p:txBody>
      </p:sp>
    </p:spTree>
  </p:cSld>
  <p:clrMapOvr>
    <a:masterClrMapping/>
  </p:clrMapOvr>
  <p:transition spd="med">
    <p:fade thruBlk="1"/>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PROGRAM MANAGEMENT OFFICE WEBSITE</a:t>
            </a:r>
          </a:p>
        </p:txBody>
      </p:sp>
      <p:pic>
        <p:nvPicPr>
          <p:cNvPr id="7" name="Content Placeholder 6" descr="A screenshot of a social media post&#10;&#10;Description generated with very high confidence">
            <a:extLst>
              <a:ext uri="{FF2B5EF4-FFF2-40B4-BE49-F238E27FC236}">
                <a16:creationId xmlns:a16="http://schemas.microsoft.com/office/drawing/2014/main" id="{B93A3A39-D34C-4140-AD18-5ECDA02E206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392756"/>
            <a:ext cx="7315200" cy="5257800"/>
          </a:xfrm>
        </p:spPr>
      </p:pic>
      <p:cxnSp>
        <p:nvCxnSpPr>
          <p:cNvPr id="11" name="Straight Arrow Connector 10">
            <a:extLst>
              <a:ext uri="{FF2B5EF4-FFF2-40B4-BE49-F238E27FC236}">
                <a16:creationId xmlns:a16="http://schemas.microsoft.com/office/drawing/2014/main" id="{FE93277B-A611-471F-AAD0-FEB290C71B92}"/>
              </a:ext>
            </a:extLst>
          </p:cNvPr>
          <p:cNvCxnSpPr/>
          <p:nvPr/>
        </p:nvCxnSpPr>
        <p:spPr bwMode="auto">
          <a:xfrm flipH="1">
            <a:off x="2667000" y="2819400"/>
            <a:ext cx="914400" cy="0"/>
          </a:xfrm>
          <a:prstGeom prst="straightConnector1">
            <a:avLst/>
          </a:prstGeom>
          <a:ln>
            <a:solidFill>
              <a:srgbClr val="FF1F1F"/>
            </a:solidFill>
            <a:headEnd type="none" w="med" len="med"/>
            <a:tailEnd type="triangle"/>
          </a:ln>
        </p:spPr>
        <p:style>
          <a:lnRef idx="1">
            <a:schemeClr val="accent2"/>
          </a:lnRef>
          <a:fillRef idx="0">
            <a:schemeClr val="accent2"/>
          </a:fillRef>
          <a:effectRef idx="0">
            <a:schemeClr val="accent2"/>
          </a:effectRef>
          <a:fontRef idx="minor">
            <a:schemeClr val="tx1"/>
          </a:fontRef>
        </p:style>
      </p:cxnSp>
      <p:cxnSp>
        <p:nvCxnSpPr>
          <p:cNvPr id="13" name="Straight Arrow Connector 12">
            <a:extLst>
              <a:ext uri="{FF2B5EF4-FFF2-40B4-BE49-F238E27FC236}">
                <a16:creationId xmlns:a16="http://schemas.microsoft.com/office/drawing/2014/main" id="{EB8DE327-8A0D-4ABE-9E18-BA60F77B32A5}"/>
              </a:ext>
            </a:extLst>
          </p:cNvPr>
          <p:cNvCxnSpPr/>
          <p:nvPr/>
        </p:nvCxnSpPr>
        <p:spPr bwMode="auto">
          <a:xfrm flipH="1">
            <a:off x="1143000" y="6096000"/>
            <a:ext cx="914400" cy="304800"/>
          </a:xfrm>
          <a:prstGeom prst="straightConnector1">
            <a:avLst/>
          </a:prstGeom>
          <a:ln>
            <a:solidFill>
              <a:srgbClr val="FF3300"/>
            </a:solidFill>
            <a:headEnd type="none" w="med" len="med"/>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048339928"/>
      </p:ext>
    </p:extLst>
  </p:cSld>
  <p:clrMapOvr>
    <a:masterClrMapping/>
  </p:clrMapOvr>
  <p:transition spd="med">
    <p:fade thruBlk="1"/>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126771" y="761863"/>
            <a:ext cx="8890457" cy="5334274"/>
          </a:xfrm>
          <a:prstGeom prst="rect">
            <a:avLst/>
          </a:prstGeom>
        </p:spPr>
      </p:pic>
    </p:spTree>
    <p:extLst>
      <p:ext uri="{BB962C8B-B14F-4D97-AF65-F5344CB8AC3E}">
        <p14:creationId xmlns:p14="http://schemas.microsoft.com/office/powerpoint/2010/main" val="1726242156"/>
      </p:ext>
    </p:extLst>
  </p:cSld>
  <p:clrMapOvr>
    <a:masterClrMapping/>
  </p:clrMapOvr>
  <p:transition spd="med">
    <p:fade thruBlk="1"/>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066800" y="990600"/>
            <a:ext cx="6731412" cy="5791200"/>
          </a:xfrm>
          <a:prstGeom prst="rect">
            <a:avLst/>
          </a:prstGeom>
        </p:spPr>
      </p:pic>
      <p:sp>
        <p:nvSpPr>
          <p:cNvPr id="5" name="TextBox 4">
            <a:extLst>
              <a:ext uri="{FF2B5EF4-FFF2-40B4-BE49-F238E27FC236}">
                <a16:creationId xmlns:a16="http://schemas.microsoft.com/office/drawing/2014/main" id="{86DA67E7-1578-4FC0-B400-A1FBBF27C6B4}"/>
              </a:ext>
            </a:extLst>
          </p:cNvPr>
          <p:cNvSpPr txBox="1"/>
          <p:nvPr/>
        </p:nvSpPr>
        <p:spPr>
          <a:xfrm>
            <a:off x="1762807" y="304800"/>
            <a:ext cx="4072718" cy="523220"/>
          </a:xfrm>
          <a:prstGeom prst="rect">
            <a:avLst/>
          </a:prstGeom>
          <a:noFill/>
        </p:spPr>
        <p:txBody>
          <a:bodyPr wrap="none" rtlCol="0">
            <a:spAutoFit/>
          </a:bodyPr>
          <a:lstStyle/>
          <a:p>
            <a:r>
              <a:rPr lang="en-US" sz="2800" u="sng" dirty="0">
                <a:solidFill>
                  <a:schemeClr val="tx2"/>
                </a:solidFill>
                <a:effectLst>
                  <a:outerShdw blurRad="38100" dist="38100" dir="2700000" algn="tl">
                    <a:srgbClr val="FFFFFF"/>
                  </a:outerShdw>
                </a:effectLst>
                <a:latin typeface="+mj-lt"/>
                <a:ea typeface="+mj-ea"/>
                <a:cs typeface="+mj-cs"/>
              </a:rPr>
              <a:t>Go to the Estimates Office</a:t>
            </a:r>
          </a:p>
        </p:txBody>
      </p:sp>
    </p:spTree>
    <p:extLst>
      <p:ext uri="{BB962C8B-B14F-4D97-AF65-F5344CB8AC3E}">
        <p14:creationId xmlns:p14="http://schemas.microsoft.com/office/powerpoint/2010/main" val="3960265190"/>
      </p:ext>
    </p:extLst>
  </p:cSld>
  <p:clrMapOvr>
    <a:masterClrMapping/>
  </p:clrMapOvr>
  <p:transition spd="med">
    <p:fade thruBlk="1"/>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610600" cy="609600"/>
          </a:xfrm>
        </p:spPr>
        <p:txBody>
          <a:bodyPr/>
          <a:lstStyle/>
          <a:p>
            <a:pPr algn="l"/>
            <a:r>
              <a:rPr lang="en-US" sz="2800" b="1" u="sng" dirty="0"/>
              <a:t>Where to load Project Risks/ Unknowns?</a:t>
            </a:r>
          </a:p>
        </p:txBody>
      </p:sp>
      <p:sp>
        <p:nvSpPr>
          <p:cNvPr id="3" name="Content Placeholder 2"/>
          <p:cNvSpPr>
            <a:spLocks noGrp="1"/>
          </p:cNvSpPr>
          <p:nvPr>
            <p:ph idx="1"/>
          </p:nvPr>
        </p:nvSpPr>
        <p:spPr>
          <a:xfrm>
            <a:off x="457200" y="1219200"/>
            <a:ext cx="8229600" cy="5257800"/>
          </a:xfrm>
        </p:spPr>
        <p:txBody>
          <a:bodyPr/>
          <a:lstStyle/>
          <a:p>
            <a:pPr marL="514350" indent="-514350">
              <a:buClrTx/>
              <a:buFont typeface="+mj-lt"/>
              <a:buAutoNum type="arabicPeriod"/>
            </a:pPr>
            <a:r>
              <a:rPr lang="en-US" dirty="0"/>
              <a:t>EX-Item loaded into sequence 1 of the LRE labeled:   “</a:t>
            </a:r>
            <a:r>
              <a:rPr lang="en-US" dirty="0">
                <a:solidFill>
                  <a:schemeClr val="accent1">
                    <a:lumMod val="50000"/>
                  </a:schemeClr>
                </a:solidFill>
              </a:rPr>
              <a:t>Project Risks/Unknowns</a:t>
            </a:r>
            <a:r>
              <a:rPr lang="en-US" dirty="0"/>
              <a:t>”</a:t>
            </a:r>
          </a:p>
          <a:p>
            <a:pPr marL="0" indent="0">
              <a:buClrTx/>
              <a:buNone/>
            </a:pPr>
            <a:endParaRPr lang="en-US" dirty="0"/>
          </a:p>
          <a:p>
            <a:pPr marL="1314450" lvl="2" indent="-514350">
              <a:buNone/>
            </a:pPr>
            <a:r>
              <a:rPr lang="en-US" dirty="0"/>
              <a:t>- Enter the difference between your LRE cost and the 70% likely not to exceed value from the total  construction cost curve after running the model. The difference is a dollar amount and will be loaded in the LRE as an EX-Item.</a:t>
            </a:r>
          </a:p>
        </p:txBody>
      </p:sp>
    </p:spTree>
  </p:cSld>
  <p:clrMapOvr>
    <a:masterClrMapping/>
  </p:clrMapOvr>
  <p:transition spd="med">
    <p:fade thruBlk="1"/>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763000" cy="1258888"/>
          </a:xfrm>
        </p:spPr>
        <p:txBody>
          <a:bodyPr/>
          <a:lstStyle/>
          <a:p>
            <a:pPr algn="l"/>
            <a:r>
              <a:rPr lang="en-US" sz="3200" b="1" u="sng" dirty="0"/>
              <a:t>Identified Risk ≠ Major Scope Unknowns</a:t>
            </a:r>
            <a:br>
              <a:rPr lang="en-US" sz="3600" dirty="0"/>
            </a:br>
            <a:r>
              <a:rPr lang="en-US" sz="2400" dirty="0"/>
              <a:t>(According to Final Plans)</a:t>
            </a:r>
          </a:p>
        </p:txBody>
      </p:sp>
      <p:sp>
        <p:nvSpPr>
          <p:cNvPr id="3" name="Content Placeholder 2"/>
          <p:cNvSpPr>
            <a:spLocks noGrp="1"/>
          </p:cNvSpPr>
          <p:nvPr>
            <p:ph idx="1"/>
          </p:nvPr>
        </p:nvSpPr>
        <p:spPr>
          <a:xfrm>
            <a:off x="457200" y="1752600"/>
            <a:ext cx="8229600" cy="3505200"/>
          </a:xfrm>
        </p:spPr>
        <p:txBody>
          <a:bodyPr/>
          <a:lstStyle/>
          <a:p>
            <a:r>
              <a:rPr lang="en-US" sz="3000" dirty="0"/>
              <a:t>Major scope unknown = Separate LRE</a:t>
            </a:r>
          </a:p>
          <a:p>
            <a:pPr>
              <a:buNone/>
            </a:pPr>
            <a:endParaRPr lang="en-US" sz="3000" dirty="0"/>
          </a:p>
          <a:p>
            <a:r>
              <a:rPr lang="en-US" sz="3000" dirty="0"/>
              <a:t>Most likely scope/LRE submitted</a:t>
            </a:r>
          </a:p>
          <a:p>
            <a:pPr lvl="1"/>
            <a:r>
              <a:rPr lang="en-US" sz="2600" dirty="0"/>
              <a:t>Example: PD&amp;E Alternate Alignments</a:t>
            </a:r>
          </a:p>
          <a:p>
            <a:endParaRPr lang="en-US" sz="3000" dirty="0"/>
          </a:p>
        </p:txBody>
      </p:sp>
      <p:pic>
        <p:nvPicPr>
          <p:cNvPr id="4" name="Picture 3"/>
          <p:cNvPicPr/>
          <p:nvPr/>
        </p:nvPicPr>
        <p:blipFill>
          <a:blip r:embed="rId3">
            <a:extLst>
              <a:ext uri="{28A0092B-C50C-407E-A947-70E740481C1C}">
                <a14:useLocalDpi xmlns:a14="http://schemas.microsoft.com/office/drawing/2010/main" val="0"/>
              </a:ext>
            </a:extLst>
          </a:blip>
          <a:stretch>
            <a:fillRect/>
          </a:stretch>
        </p:blipFill>
        <p:spPr>
          <a:xfrm>
            <a:off x="3009900" y="4038600"/>
            <a:ext cx="3048000" cy="2057400"/>
          </a:xfrm>
          <a:prstGeom prst="rect">
            <a:avLst/>
          </a:prstGeom>
        </p:spPr>
      </p:pic>
    </p:spTree>
  </p:cSld>
  <p:clrMapOvr>
    <a:masterClrMapping/>
  </p:clrMapOvr>
  <p:transition spd="med">
    <p:fade thruBlk="1"/>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8750"/>
            <a:ext cx="8229600" cy="603250"/>
          </a:xfrm>
        </p:spPr>
        <p:txBody>
          <a:bodyPr/>
          <a:lstStyle/>
          <a:p>
            <a:pPr algn="l"/>
            <a:r>
              <a:rPr lang="en-US" sz="3200" b="1" u="sng" dirty="0"/>
              <a:t>How can I get more information?</a:t>
            </a:r>
          </a:p>
        </p:txBody>
      </p:sp>
      <p:sp>
        <p:nvSpPr>
          <p:cNvPr id="3" name="Content Placeholder 2"/>
          <p:cNvSpPr>
            <a:spLocks noGrp="1"/>
          </p:cNvSpPr>
          <p:nvPr>
            <p:ph idx="1"/>
          </p:nvPr>
        </p:nvSpPr>
        <p:spPr>
          <a:xfrm>
            <a:off x="0" y="1143000"/>
            <a:ext cx="9144000" cy="4530725"/>
          </a:xfrm>
        </p:spPr>
        <p:txBody>
          <a:bodyPr/>
          <a:lstStyle/>
          <a:p>
            <a:r>
              <a:rPr lang="en-US" dirty="0"/>
              <a:t>Knowledge Base</a:t>
            </a:r>
          </a:p>
          <a:p>
            <a:endParaRPr lang="en-US" sz="1000" dirty="0"/>
          </a:p>
          <a:p>
            <a:pPr lvl="1"/>
            <a:r>
              <a:rPr lang="en-US" sz="2400" dirty="0"/>
              <a:t>“Guide to Including Project Risks/Unknowns in LRE”</a:t>
            </a:r>
          </a:p>
          <a:p>
            <a:pPr lvl="2"/>
            <a:r>
              <a:rPr lang="en-US" sz="2000" dirty="0"/>
              <a:t>Location: Program Management-&gt;Final Plans-&gt; Estimates</a:t>
            </a:r>
          </a:p>
          <a:p>
            <a:pPr lvl="2"/>
            <a:endParaRPr lang="en-US" sz="2000" dirty="0"/>
          </a:p>
          <a:p>
            <a:pPr lvl="1"/>
            <a:r>
              <a:rPr lang="en-US" dirty="0"/>
              <a:t> </a:t>
            </a:r>
            <a:r>
              <a:rPr lang="en-US" sz="2400" dirty="0"/>
              <a:t>Ask your District Four Risk Team (Tim Brock, Dianne Forte, Deb Ihsan)!</a:t>
            </a:r>
          </a:p>
          <a:p>
            <a:pPr lvl="1"/>
            <a:r>
              <a:rPr lang="en-US" dirty="0"/>
              <a:t> </a:t>
            </a:r>
            <a:r>
              <a:rPr lang="en-US" sz="2400" dirty="0"/>
              <a:t>Also for reference - This presentation!</a:t>
            </a:r>
          </a:p>
          <a:p>
            <a:pPr lvl="1">
              <a:buNone/>
            </a:pPr>
            <a:r>
              <a:rPr lang="en-US" sz="2400" dirty="0"/>
              <a:t>     “2018 Work Program / Right of Way / LRE Kickoff Presentation”</a:t>
            </a:r>
          </a:p>
          <a:p>
            <a:pPr lvl="2"/>
            <a:r>
              <a:rPr lang="en-US" sz="2000" dirty="0"/>
              <a:t>Location: Program Management-&gt;Final Plans</a:t>
            </a:r>
          </a:p>
          <a:p>
            <a:pPr lvl="1">
              <a:buNone/>
            </a:pPr>
            <a:endParaRPr lang="en-US" dirty="0"/>
          </a:p>
        </p:txBody>
      </p:sp>
    </p:spTree>
  </p:cSld>
  <p:clrMapOvr>
    <a:masterClrMapping/>
  </p:clrMapOvr>
  <p:transition spd="med">
    <p:fade thruBlk="1"/>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a:xfrm>
            <a:off x="0" y="1726369"/>
            <a:ext cx="9144000" cy="4278682"/>
          </a:xfrm>
        </p:spPr>
        <p:txBody>
          <a:bodyPr>
            <a:normAutofit/>
          </a:bodyPr>
          <a:lstStyle/>
          <a:p>
            <a:pPr marL="285750" lvl="1">
              <a:buFont typeface="Arial" pitchFamily="34" charset="0"/>
              <a:buChar char="•"/>
            </a:pPr>
            <a:r>
              <a:rPr lang="en-US" dirty="0"/>
              <a:t>Project Management Handbook  Chapter 19</a:t>
            </a:r>
          </a:p>
          <a:p>
            <a:pPr marL="0" lvl="1" indent="0">
              <a:buNone/>
            </a:pPr>
            <a:r>
              <a:rPr lang="en-US" sz="1800" dirty="0">
                <a:hlinkClick r:id="rId3"/>
              </a:rPr>
              <a:t>http://www.fdot.gov/designsupport/PMhandbook/</a:t>
            </a:r>
            <a:endParaRPr lang="en-US" sz="1800" dirty="0"/>
          </a:p>
          <a:p>
            <a:pPr marL="0" lvl="1" indent="0">
              <a:buNone/>
            </a:pPr>
            <a:endParaRPr lang="en-US" sz="1800" dirty="0"/>
          </a:p>
          <a:p>
            <a:pPr marL="0" lvl="1" indent="0">
              <a:buFont typeface="Arial" pitchFamily="34" charset="0"/>
              <a:buChar char="•"/>
            </a:pPr>
            <a:r>
              <a:rPr lang="en-US" dirty="0"/>
              <a:t> Washington State Department of Transportation</a:t>
            </a:r>
          </a:p>
          <a:p>
            <a:pPr marL="0" lvl="1" indent="0">
              <a:buNone/>
            </a:pPr>
            <a:r>
              <a:rPr lang="en-US" sz="2000" dirty="0">
                <a:hlinkClick r:id="rId4"/>
              </a:rPr>
              <a:t>http://www.wsdot.wa.gov/Projects/ProjectMgmt/RiskAssessment/</a:t>
            </a:r>
            <a:endParaRPr lang="en-US" sz="2000" dirty="0"/>
          </a:p>
          <a:p>
            <a:pPr marL="0" lvl="1" indent="0">
              <a:buNone/>
            </a:pPr>
            <a:endParaRPr lang="en-US" sz="2000" dirty="0"/>
          </a:p>
          <a:p>
            <a:pPr marL="0" lvl="1" indent="0">
              <a:buFont typeface="Arial" pitchFamily="34" charset="0"/>
              <a:buChar char="•"/>
            </a:pPr>
            <a:r>
              <a:rPr lang="en-US" dirty="0"/>
              <a:t> FHWA Risk Assessment</a:t>
            </a:r>
          </a:p>
          <a:p>
            <a:pPr marL="0" lvl="1" indent="0">
              <a:buNone/>
            </a:pPr>
            <a:r>
              <a:rPr lang="en-US" sz="2000" dirty="0">
                <a:hlinkClick r:id="rId5"/>
              </a:rPr>
              <a:t>https://international.fhwa.dot.gov/scan/12030/12030.pdf</a:t>
            </a:r>
            <a:endParaRPr lang="en-US" sz="2000" dirty="0"/>
          </a:p>
          <a:p>
            <a:pPr marL="0" lvl="1" indent="0">
              <a:buNone/>
            </a:pPr>
            <a:endParaRPr lang="en-US" sz="2000" dirty="0"/>
          </a:p>
          <a:p>
            <a:pPr marL="0" lvl="1" indent="0">
              <a:buNone/>
            </a:pPr>
            <a:endParaRPr lang="en-US" sz="2000" dirty="0"/>
          </a:p>
          <a:p>
            <a:pPr marL="0" lvl="1" indent="0">
              <a:buNone/>
            </a:pPr>
            <a:endParaRPr lang="en-US" dirty="0"/>
          </a:p>
          <a:p>
            <a:pPr marL="0" lvl="1" indent="0">
              <a:buFont typeface="Arial" pitchFamily="34" charset="0"/>
              <a:buChar char="•"/>
            </a:pPr>
            <a:endParaRPr lang="en-US" dirty="0"/>
          </a:p>
          <a:p>
            <a:pPr marL="0" lvl="1" indent="0">
              <a:buNone/>
            </a:pPr>
            <a:endParaRPr lang="en-US" dirty="0"/>
          </a:p>
        </p:txBody>
      </p:sp>
      <p:sp>
        <p:nvSpPr>
          <p:cNvPr id="5" name="Rectangle 2"/>
          <p:cNvSpPr txBox="1">
            <a:spLocks noChangeArrowheads="1"/>
          </p:cNvSpPr>
          <p:nvPr/>
        </p:nvSpPr>
        <p:spPr bwMode="auto">
          <a:xfrm>
            <a:off x="209550" y="304800"/>
            <a:ext cx="8705850" cy="1248427"/>
          </a:xfrm>
          <a:prstGeom prst="rect">
            <a:avLst/>
          </a:prstGeom>
          <a:noFill/>
          <a:ln w="9525">
            <a:noFill/>
            <a:miter lim="800000"/>
            <a:headEnd/>
            <a:tailEnd/>
          </a:ln>
        </p:spPr>
        <p:txBody>
          <a:bodyPr vert="horz" wrap="square" lIns="91440" tIns="45720" rIns="91440" bIns="45720" numCol="1" anchor="ctr" anchorCtr="1" compatLnSpc="1">
            <a:prstTxWarp prst="textNoShape">
              <a:avLst/>
            </a:prstTxWarp>
          </a:bodyPr>
          <a:lstStyle/>
          <a:p>
            <a:pPr marL="469900" marR="0" lvl="0" indent="-469900" defTabSz="914400" rtl="0" eaLnBrk="1" fontAlgn="base" latinLnBrk="0" hangingPunct="1">
              <a:lnSpc>
                <a:spcPct val="100000"/>
              </a:lnSpc>
              <a:spcBef>
                <a:spcPct val="20000"/>
              </a:spcBef>
              <a:spcAft>
                <a:spcPct val="0"/>
              </a:spcAft>
              <a:buClr>
                <a:schemeClr val="accent2"/>
              </a:buClr>
              <a:buSzTx/>
              <a:tabLst/>
              <a:defRPr/>
            </a:pPr>
            <a:r>
              <a:rPr kumimoji="0" lang="en-US" sz="3600" b="1" i="0" u="none" strike="noStrike" kern="0" cap="none" spc="0" normalizeH="0" baseline="0" noProof="0" dirty="0">
                <a:ln>
                  <a:noFill/>
                </a:ln>
                <a:effectLst/>
                <a:uLnTx/>
                <a:uFillTx/>
                <a:latin typeface="+mj-lt"/>
              </a:rPr>
              <a:t>References</a:t>
            </a:r>
          </a:p>
        </p:txBody>
      </p:sp>
    </p:spTree>
    <p:extLst>
      <p:ext uri="{BB962C8B-B14F-4D97-AF65-F5344CB8AC3E}">
        <p14:creationId xmlns:p14="http://schemas.microsoft.com/office/powerpoint/2010/main" val="1688499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3" end="3"/>
                                            </p:txEl>
                                          </p:spTgt>
                                        </p:tgtEl>
                                        <p:attrNameLst>
                                          <p:attrName>style.visibility</p:attrName>
                                        </p:attrNameLst>
                                      </p:cBhvr>
                                      <p:to>
                                        <p:strVal val="visible"/>
                                      </p:to>
                                    </p:set>
                                    <p:animEffect transition="in" filter="fade">
                                      <p:cBhvr>
                                        <p:cTn id="10" dur="1000"/>
                                        <p:tgtEl>
                                          <p:spTgt spid="2">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animEffect transition="in" filter="fade">
                                      <p:cBhvr>
                                        <p:cTn id="13" dur="1000"/>
                                        <p:tgtEl>
                                          <p:spTgt spid="2">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2">
                                            <p:txEl>
                                              <p:pRg st="6" end="6"/>
                                            </p:txEl>
                                          </p:spTgt>
                                        </p:tgtEl>
                                        <p:attrNameLst>
                                          <p:attrName>style.visibility</p:attrName>
                                        </p:attrNameLst>
                                      </p:cBhvr>
                                      <p:to>
                                        <p:strVal val="visible"/>
                                      </p:to>
                                    </p:set>
                                    <p:animEffect transition="in" filter="fade">
                                      <p:cBhvr>
                                        <p:cTn id="16" dur="10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t>FY 20-24 TWP Development</a:t>
            </a:r>
          </a:p>
        </p:txBody>
      </p:sp>
      <p:sp>
        <p:nvSpPr>
          <p:cNvPr id="3" name="Content Placeholder 2"/>
          <p:cNvSpPr>
            <a:spLocks noGrp="1"/>
          </p:cNvSpPr>
          <p:nvPr>
            <p:ph idx="1"/>
          </p:nvPr>
        </p:nvSpPr>
        <p:spPr>
          <a:xfrm>
            <a:off x="457200" y="1600200"/>
            <a:ext cx="8229600" cy="5081954"/>
          </a:xfrm>
        </p:spPr>
        <p:txBody>
          <a:bodyPr>
            <a:normAutofit/>
          </a:bodyPr>
          <a:lstStyle/>
          <a:p>
            <a:pPr>
              <a:buNone/>
            </a:pPr>
            <a:r>
              <a:rPr lang="en-US" sz="2400" b="1" u="sng" dirty="0"/>
              <a:t>FEBRUARY 2018</a:t>
            </a:r>
          </a:p>
          <a:p>
            <a:r>
              <a:rPr lang="en-US" sz="2400" dirty="0"/>
              <a:t>Work Program/LRE/Right of Way Kick-off meeting</a:t>
            </a:r>
          </a:p>
          <a:p>
            <a:r>
              <a:rPr lang="en-US" sz="2400" dirty="0"/>
              <a:t>LRE opens for project updating FY2020-2024</a:t>
            </a:r>
          </a:p>
          <a:p>
            <a:r>
              <a:rPr lang="en-US" sz="2400" dirty="0"/>
              <a:t>Process begins for </a:t>
            </a:r>
          </a:p>
          <a:p>
            <a:pPr lvl="1">
              <a:buFont typeface="Wingdings" pitchFamily="2" charset="2"/>
              <a:buChar char="§"/>
            </a:pPr>
            <a:r>
              <a:rPr lang="en-US" sz="2000" dirty="0"/>
              <a:t>Evaluate Bridges</a:t>
            </a:r>
          </a:p>
          <a:p>
            <a:pPr lvl="1">
              <a:buFont typeface="Wingdings" pitchFamily="2" charset="2"/>
              <a:buChar char="§"/>
            </a:pPr>
            <a:r>
              <a:rPr lang="en-US" sz="2000" dirty="0"/>
              <a:t>Conduct pavement condition survey for resurfacing</a:t>
            </a:r>
          </a:p>
          <a:p>
            <a:pPr lvl="1">
              <a:buFont typeface="Wingdings" pitchFamily="2" charset="2"/>
              <a:buChar char="§"/>
            </a:pPr>
            <a:r>
              <a:rPr lang="en-US" sz="2000" dirty="0"/>
              <a:t>Begin development of other programs</a:t>
            </a:r>
          </a:p>
          <a:p>
            <a:pPr lvl="1"/>
            <a:endParaRPr lang="en-US" sz="2000" dirty="0"/>
          </a:p>
          <a:p>
            <a:pPr>
              <a:buNone/>
            </a:pPr>
            <a:r>
              <a:rPr lang="en-US" sz="2400" b="1" u="sng" dirty="0"/>
              <a:t>APRIL 2018</a:t>
            </a:r>
          </a:p>
          <a:p>
            <a:r>
              <a:rPr lang="en-US" sz="2400" dirty="0"/>
              <a:t>PM commit to project letting months (Lockdown of FY19, 2020, 2021, 2022 and 2023)</a:t>
            </a:r>
          </a:p>
        </p:txBody>
      </p:sp>
    </p:spTree>
    <p:extLst>
      <p:ext uri="{BB962C8B-B14F-4D97-AF65-F5344CB8AC3E}">
        <p14:creationId xmlns:p14="http://schemas.microsoft.com/office/powerpoint/2010/main" val="3695119944"/>
      </p:ext>
    </p:extLst>
  </p:cSld>
  <p:clrMapOvr>
    <a:masterClrMapping/>
  </p:clrMapOvr>
  <p:transition spd="med">
    <p:fade thruBlk="1"/>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ChangeArrowheads="1"/>
          </p:cNvSpPr>
          <p:nvPr>
            <p:ph type="title"/>
          </p:nvPr>
        </p:nvSpPr>
        <p:spPr>
          <a:xfrm>
            <a:off x="381000" y="10886"/>
            <a:ext cx="8229600" cy="685800"/>
          </a:xfrm>
        </p:spPr>
        <p:txBody>
          <a:bodyPr/>
          <a:lstStyle/>
          <a:p>
            <a:r>
              <a:rPr lang="en-US" sz="3000" b="1" u="sng" dirty="0"/>
              <a:t>LRE Due Dates – 2018 Update Year</a:t>
            </a:r>
          </a:p>
        </p:txBody>
      </p:sp>
      <p:sp>
        <p:nvSpPr>
          <p:cNvPr id="150531" name="Rectangle 3"/>
          <p:cNvSpPr>
            <a:spLocks noGrp="1" noChangeArrowheads="1"/>
          </p:cNvSpPr>
          <p:nvPr>
            <p:ph idx="1"/>
          </p:nvPr>
        </p:nvSpPr>
        <p:spPr>
          <a:xfrm>
            <a:off x="228600" y="1447800"/>
            <a:ext cx="8534400" cy="5236029"/>
          </a:xfrm>
        </p:spPr>
        <p:txBody>
          <a:bodyPr/>
          <a:lstStyle/>
          <a:p>
            <a:pPr>
              <a:lnSpc>
                <a:spcPct val="90000"/>
              </a:lnSpc>
            </a:pPr>
            <a:r>
              <a:rPr lang="en-US" sz="2500" b="1" dirty="0"/>
              <a:t>Adopted (2018-2019) 		March 06, 2018</a:t>
            </a:r>
            <a:endParaRPr lang="en-US" sz="800" dirty="0"/>
          </a:p>
          <a:p>
            <a:pPr>
              <a:lnSpc>
                <a:spcPct val="90000"/>
              </a:lnSpc>
            </a:pPr>
            <a:r>
              <a:rPr lang="en-US" sz="2500" b="1" dirty="0"/>
              <a:t>FY2022-2023 	 		March 20, 2018</a:t>
            </a:r>
          </a:p>
          <a:p>
            <a:pPr>
              <a:lnSpc>
                <a:spcPct val="90000"/>
              </a:lnSpc>
            </a:pPr>
            <a:r>
              <a:rPr lang="en-US" sz="2500" b="1" dirty="0"/>
              <a:t>FY2021-2022	  		April 03, 2018</a:t>
            </a:r>
          </a:p>
          <a:p>
            <a:pPr>
              <a:lnSpc>
                <a:spcPct val="90000"/>
              </a:lnSpc>
            </a:pPr>
            <a:r>
              <a:rPr lang="en-US" sz="2500" b="1" dirty="0"/>
              <a:t>FY2020-2021			April 17, 2018</a:t>
            </a:r>
          </a:p>
          <a:p>
            <a:pPr>
              <a:lnSpc>
                <a:spcPct val="90000"/>
              </a:lnSpc>
            </a:pPr>
            <a:r>
              <a:rPr lang="en-US" sz="2500" b="1" dirty="0"/>
              <a:t>All new R/W cost estimate requests </a:t>
            </a:r>
          </a:p>
          <a:p>
            <a:pPr marL="0" indent="0">
              <a:lnSpc>
                <a:spcPct val="90000"/>
              </a:lnSpc>
              <a:buNone/>
            </a:pPr>
            <a:r>
              <a:rPr lang="en-US" sz="2500" b="1" dirty="0"/>
              <a:t>     due in R/W office			April 30, 2018</a:t>
            </a:r>
            <a:endParaRPr lang="en-US" sz="800" b="1" dirty="0"/>
          </a:p>
          <a:p>
            <a:pPr>
              <a:lnSpc>
                <a:spcPct val="90000"/>
              </a:lnSpc>
            </a:pPr>
            <a:r>
              <a:rPr lang="en-US" sz="2500" b="1" dirty="0"/>
              <a:t>FY2019-2020			May 01, 2018</a:t>
            </a:r>
            <a:endParaRPr lang="en-US" sz="800" b="1" dirty="0"/>
          </a:p>
          <a:p>
            <a:pPr>
              <a:lnSpc>
                <a:spcPct val="90000"/>
              </a:lnSpc>
            </a:pPr>
            <a:r>
              <a:rPr lang="en-US" sz="2500" b="1" dirty="0"/>
              <a:t>Unfunded/Others			May 15, 2018</a:t>
            </a:r>
            <a:endParaRPr lang="en-US" sz="800" b="1" dirty="0"/>
          </a:p>
          <a:p>
            <a:pPr>
              <a:lnSpc>
                <a:spcPct val="90000"/>
              </a:lnSpc>
            </a:pPr>
            <a:r>
              <a:rPr lang="en-US" sz="2500" b="1" dirty="0"/>
              <a:t>FY2023 (Candidates)		May 15, 2018</a:t>
            </a:r>
          </a:p>
          <a:p>
            <a:pPr marL="0" indent="0">
              <a:lnSpc>
                <a:spcPct val="90000"/>
              </a:lnSpc>
              <a:buNone/>
            </a:pPr>
            <a:endParaRPr lang="en-US" sz="2500" b="1" dirty="0"/>
          </a:p>
          <a:p>
            <a:pPr marL="0" indent="0">
              <a:lnSpc>
                <a:spcPct val="90000"/>
              </a:lnSpc>
              <a:buNone/>
            </a:pPr>
            <a:r>
              <a:rPr lang="en-US" sz="2400" b="1" dirty="0"/>
              <a:t>IMPORTANT!! THESE DATES ARE THE DATES LREs </a:t>
            </a:r>
            <a:r>
              <a:rPr lang="en-US" sz="2400" b="1" u="sng" dirty="0"/>
              <a:t>MUST BE IN FINAL PLANS</a:t>
            </a:r>
            <a:r>
              <a:rPr lang="en-US" sz="2400" b="1" dirty="0"/>
              <a:t>. PLAN ACCORDINGLY AND ENSURE THE SCOPE IS FULLY APPROVED PRIOR TO THESE DATES. </a:t>
            </a:r>
          </a:p>
          <a:p>
            <a:pPr>
              <a:lnSpc>
                <a:spcPct val="90000"/>
              </a:lnSpc>
              <a:buNone/>
            </a:pPr>
            <a:endParaRPr lang="en-US" sz="2500" dirty="0"/>
          </a:p>
          <a:p>
            <a:pPr>
              <a:lnSpc>
                <a:spcPct val="90000"/>
              </a:lnSpc>
            </a:pPr>
            <a:endParaRPr lang="en-US" sz="2500" dirty="0"/>
          </a:p>
          <a:p>
            <a:pPr>
              <a:lnSpc>
                <a:spcPct val="90000"/>
              </a:lnSpc>
              <a:buNone/>
            </a:pPr>
            <a:endParaRPr lang="en-US" sz="2500" dirty="0"/>
          </a:p>
        </p:txBody>
      </p:sp>
    </p:spTree>
  </p:cSld>
  <p:clrMapOvr>
    <a:masterClrMapping/>
  </p:clrMapOvr>
  <p:transition spd="med">
    <p:fade thruBlk="1"/>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AAC7C5-3193-4F48-92B8-6879A9996757}"/>
              </a:ext>
            </a:extLst>
          </p:cNvPr>
          <p:cNvSpPr>
            <a:spLocks noGrp="1"/>
          </p:cNvSpPr>
          <p:nvPr>
            <p:ph type="title"/>
          </p:nvPr>
        </p:nvSpPr>
        <p:spPr/>
        <p:txBody>
          <a:bodyPr/>
          <a:lstStyle/>
          <a:p>
            <a:r>
              <a:rPr lang="en-US" dirty="0"/>
              <a:t>To RECAP</a:t>
            </a:r>
          </a:p>
        </p:txBody>
      </p:sp>
      <p:sp>
        <p:nvSpPr>
          <p:cNvPr id="3" name="Content Placeholder 2">
            <a:extLst>
              <a:ext uri="{FF2B5EF4-FFF2-40B4-BE49-F238E27FC236}">
                <a16:creationId xmlns:a16="http://schemas.microsoft.com/office/drawing/2014/main" id="{628C4859-FF23-4D42-BA27-67E5CE69F06D}"/>
              </a:ext>
            </a:extLst>
          </p:cNvPr>
          <p:cNvSpPr>
            <a:spLocks noGrp="1"/>
          </p:cNvSpPr>
          <p:nvPr>
            <p:ph idx="1"/>
          </p:nvPr>
        </p:nvSpPr>
        <p:spPr/>
        <p:txBody>
          <a:bodyPr/>
          <a:lstStyle/>
          <a:p>
            <a:r>
              <a:rPr lang="en-US" dirty="0"/>
              <a:t>Every Project Needs an LRE</a:t>
            </a:r>
          </a:p>
          <a:p>
            <a:endParaRPr lang="en-US" dirty="0"/>
          </a:p>
          <a:p>
            <a:r>
              <a:rPr lang="en-US" dirty="0"/>
              <a:t>District Four Manages the entire project costs including risks</a:t>
            </a:r>
          </a:p>
          <a:p>
            <a:pPr marL="0" indent="0">
              <a:buNone/>
            </a:pPr>
            <a:endParaRPr lang="en-US" dirty="0"/>
          </a:p>
          <a:p>
            <a:r>
              <a:rPr lang="en-US" dirty="0"/>
              <a:t>John and Scott’s deadline is not Final Plan’s deadline</a:t>
            </a:r>
          </a:p>
        </p:txBody>
      </p:sp>
    </p:spTree>
    <p:extLst>
      <p:ext uri="{BB962C8B-B14F-4D97-AF65-F5344CB8AC3E}">
        <p14:creationId xmlns:p14="http://schemas.microsoft.com/office/powerpoint/2010/main" val="2057618523"/>
      </p:ext>
    </p:extLst>
  </p:cSld>
  <p:clrMapOvr>
    <a:masterClrMapping/>
  </p:clrMapOvr>
  <p:transition spd="med">
    <p:fade thruBlk="1"/>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524000"/>
          </a:xfrm>
        </p:spPr>
        <p:txBody>
          <a:bodyPr/>
          <a:lstStyle/>
          <a:p>
            <a:br>
              <a:rPr lang="en-US" dirty="0"/>
            </a:br>
            <a:br>
              <a:rPr lang="en-US" dirty="0"/>
            </a:br>
            <a:br>
              <a:rPr lang="en-US" dirty="0"/>
            </a:br>
            <a:r>
              <a:rPr lang="en-US" dirty="0"/>
              <a:t>What questions do you have?</a:t>
            </a:r>
            <a:br>
              <a:rPr lang="en-US" dirty="0"/>
            </a:br>
            <a:endParaRPr lang="en-US" dirty="0"/>
          </a:p>
        </p:txBody>
      </p:sp>
      <p:sp>
        <p:nvSpPr>
          <p:cNvPr id="3" name="Content Placeholder 2"/>
          <p:cNvSpPr>
            <a:spLocks noGrp="1"/>
          </p:cNvSpPr>
          <p:nvPr>
            <p:ph idx="1"/>
          </p:nvPr>
        </p:nvSpPr>
        <p:spPr/>
        <p:txBody>
          <a:bodyPr/>
          <a:lstStyle/>
          <a:p>
            <a:pPr algn="ctr">
              <a:buNone/>
            </a:pPr>
            <a:endParaRPr lang="en-US" dirty="0"/>
          </a:p>
          <a:p>
            <a:pPr algn="ctr">
              <a:buNone/>
            </a:pPr>
            <a:endParaRPr lang="en-US" dirty="0"/>
          </a:p>
          <a:p>
            <a:pPr algn="ctr">
              <a:buNone/>
            </a:pPr>
            <a:endParaRPr lang="en-US" dirty="0"/>
          </a:p>
          <a:p>
            <a:pPr algn="ctr">
              <a:buNone/>
            </a:pPr>
            <a:endParaRPr lang="en-US" dirty="0"/>
          </a:p>
          <a:p>
            <a:pPr algn="ctr">
              <a:buNone/>
            </a:pPr>
            <a:endParaRPr lang="en-US" dirty="0"/>
          </a:p>
          <a:p>
            <a:pPr algn="r">
              <a:buNone/>
            </a:pPr>
            <a:endParaRPr lang="en-US" dirty="0"/>
          </a:p>
          <a:p>
            <a:pPr algn="r">
              <a:buNone/>
            </a:pPr>
            <a:endParaRPr lang="en-US" dirty="0"/>
          </a:p>
          <a:p>
            <a:pPr algn="r">
              <a:buNone/>
            </a:pPr>
            <a:r>
              <a:rPr lang="en-US" dirty="0"/>
              <a:t>THANK </a:t>
            </a:r>
            <a:r>
              <a:rPr lang="en-US"/>
              <a:t>YOU!  </a:t>
            </a:r>
            <a:endParaRPr lang="en-US" dirty="0"/>
          </a:p>
        </p:txBody>
      </p:sp>
      <p:pic>
        <p:nvPicPr>
          <p:cNvPr id="3074" name="Picture 2" descr="C:\Users\pm404nr\AppData\Local\Microsoft\Windows\Temporary Internet Files\Content.IE5\SH2Q92IP\MC900441902[1].wmf"/>
          <p:cNvPicPr>
            <a:picLocks noChangeAspect="1" noChangeArrowheads="1"/>
          </p:cNvPicPr>
          <p:nvPr/>
        </p:nvPicPr>
        <p:blipFill>
          <a:blip r:embed="rId2" cstate="print"/>
          <a:srcRect/>
          <a:stretch>
            <a:fillRect/>
          </a:stretch>
        </p:blipFill>
        <p:spPr bwMode="auto">
          <a:xfrm>
            <a:off x="3811587" y="2530475"/>
            <a:ext cx="1520825" cy="1797050"/>
          </a:xfrm>
          <a:prstGeom prst="rect">
            <a:avLst/>
          </a:prstGeom>
          <a:noFill/>
        </p:spPr>
      </p:pic>
    </p:spTree>
  </p:cSld>
  <p:clrMapOvr>
    <a:masterClrMapping/>
  </p:clrMapOvr>
  <p:transition spd="med">
    <p:fade thruBlk="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8750"/>
            <a:ext cx="8229600" cy="984250"/>
          </a:xfrm>
        </p:spPr>
        <p:txBody>
          <a:bodyPr>
            <a:normAutofit/>
          </a:bodyPr>
          <a:lstStyle/>
          <a:p>
            <a:r>
              <a:rPr lang="en-US" sz="4000" b="1" dirty="0"/>
              <a:t>FY 2020-24 TWP Development</a:t>
            </a:r>
          </a:p>
        </p:txBody>
      </p:sp>
      <p:sp>
        <p:nvSpPr>
          <p:cNvPr id="5" name="Title 1"/>
          <p:cNvSpPr txBox="1">
            <a:spLocks/>
          </p:cNvSpPr>
          <p:nvPr/>
        </p:nvSpPr>
        <p:spPr>
          <a:xfrm>
            <a:off x="0" y="998538"/>
            <a:ext cx="9144000" cy="853708"/>
          </a:xfrm>
          <a:prstGeom prst="rect">
            <a:avLst/>
          </a:prstGeom>
        </p:spPr>
        <p:txBody>
          <a:bodyPr vert="horz" lIns="91440" tIns="45720" rIns="91440" bIns="45720" rtlCol="0" anchor="ctr">
            <a:normAutofit fontScale="97500"/>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lang="en-US" sz="2800" dirty="0">
                <a:latin typeface="+mj-lt"/>
                <a:ea typeface="+mj-ea"/>
                <a:cs typeface="+mj-cs"/>
              </a:rPr>
              <a:t>Lockdown Meetings </a:t>
            </a:r>
            <a:endParaRPr kumimoji="0" lang="en-US" sz="2800" b="1" i="0" u="none" strike="noStrike" kern="1200" cap="none" spc="0" normalizeH="0" baseline="0" noProof="0" dirty="0">
              <a:ln>
                <a:noFill/>
              </a:ln>
              <a:solidFill>
                <a:srgbClr val="0070C0"/>
              </a:solidFill>
              <a:effectLst/>
              <a:uLnTx/>
              <a:uFillTx/>
              <a:latin typeface="+mj-lt"/>
              <a:ea typeface="+mj-ea"/>
              <a:cs typeface="+mj-cs"/>
            </a:endParaRPr>
          </a:p>
        </p:txBody>
      </p:sp>
      <p:sp>
        <p:nvSpPr>
          <p:cNvPr id="6" name="TextBox 5"/>
          <p:cNvSpPr txBox="1"/>
          <p:nvPr/>
        </p:nvSpPr>
        <p:spPr>
          <a:xfrm>
            <a:off x="464976" y="6096000"/>
            <a:ext cx="4495799" cy="461665"/>
          </a:xfrm>
          <a:prstGeom prst="rect">
            <a:avLst/>
          </a:prstGeom>
          <a:noFill/>
        </p:spPr>
        <p:txBody>
          <a:bodyPr wrap="square" rtlCol="0">
            <a:spAutoFit/>
          </a:bodyPr>
          <a:lstStyle/>
          <a:p>
            <a:r>
              <a:rPr lang="en-US" sz="1200" i="1" dirty="0">
                <a:solidFill>
                  <a:srgbClr val="FF0000"/>
                </a:solidFill>
              </a:rPr>
              <a:t>Current dates for the lockdown meeting…remember this is the Schedule Meetings</a:t>
            </a:r>
            <a:endParaRPr lang="en-US" sz="1200" i="1" dirty="0"/>
          </a:p>
        </p:txBody>
      </p:sp>
      <p:pic>
        <p:nvPicPr>
          <p:cNvPr id="7" name="Picture 6" descr="A screenshot of a cell phone&#10;&#10;Description generated with very high confidence">
            <a:extLst>
              <a:ext uri="{FF2B5EF4-FFF2-40B4-BE49-F238E27FC236}">
                <a16:creationId xmlns:a16="http://schemas.microsoft.com/office/drawing/2014/main" id="{05FC7348-DB39-4014-8683-BA3AA87370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2016735"/>
            <a:ext cx="8486775" cy="3914775"/>
          </a:xfrm>
          <a:prstGeom prst="rect">
            <a:avLst/>
          </a:prstGeom>
        </p:spPr>
      </p:pic>
    </p:spTree>
    <p:extLst>
      <p:ext uri="{BB962C8B-B14F-4D97-AF65-F5344CB8AC3E}">
        <p14:creationId xmlns:p14="http://schemas.microsoft.com/office/powerpoint/2010/main" val="3739769723"/>
      </p:ext>
    </p:extLst>
  </p:cSld>
  <p:clrMapOvr>
    <a:masterClrMapping/>
  </p:clrMapOvr>
  <p:transition spd="med">
    <p:fade thruBlk="1"/>
  </p:transition>
</p:sld>
</file>

<file path=ppt/theme/theme1.xml><?xml version="1.0" encoding="utf-8"?>
<a:theme xmlns:a="http://schemas.openxmlformats.org/drawingml/2006/main" name="Competition">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EFFFEF"/>
        </a:solidFill>
        <a:ln w="9525" cap="flat" cmpd="sng" algn="ctr">
          <a:solidFill>
            <a:schemeClr val="tx1"/>
          </a:solidFill>
          <a:prstDash val="lgDashDotDot"/>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0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rgbClr val="EFFFEF"/>
        </a:solidFill>
        <a:ln w="9525" cap="flat" cmpd="sng" algn="ctr">
          <a:solidFill>
            <a:schemeClr val="tx1"/>
          </a:solidFill>
          <a:prstDash val="lgDashDotDot"/>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0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Competition 1">
        <a:dk1>
          <a:srgbClr val="5C1F00"/>
        </a:dk1>
        <a:lt1>
          <a:srgbClr val="FFFFFF"/>
        </a:lt1>
        <a:dk2>
          <a:srgbClr val="990000"/>
        </a:dk2>
        <a:lt2>
          <a:srgbClr val="FFF9BB"/>
        </a:lt2>
        <a:accent1>
          <a:srgbClr val="FF3300"/>
        </a:accent1>
        <a:accent2>
          <a:srgbClr val="B86D52"/>
        </a:accent2>
        <a:accent3>
          <a:srgbClr val="CAAAAA"/>
        </a:accent3>
        <a:accent4>
          <a:srgbClr val="DADADA"/>
        </a:accent4>
        <a:accent5>
          <a:srgbClr val="FFADAA"/>
        </a:accent5>
        <a:accent6>
          <a:srgbClr val="A66249"/>
        </a:accent6>
        <a:hlink>
          <a:srgbClr val="FF9900"/>
        </a:hlink>
        <a:folHlink>
          <a:srgbClr val="FFCC66"/>
        </a:folHlink>
      </a:clrScheme>
      <a:clrMap bg1="dk2" tx1="lt1" bg2="dk1" tx2="lt2" accent1="accent1" accent2="accent2" accent3="accent3" accent4="accent4" accent5="accent5" accent6="accent6" hlink="hlink" folHlink="folHlink"/>
    </a:extraClrScheme>
    <a:extraClrScheme>
      <a:clrScheme name="Competition 2">
        <a:dk1>
          <a:srgbClr val="800000"/>
        </a:dk1>
        <a:lt1>
          <a:srgbClr val="FFFFFF"/>
        </a:lt1>
        <a:dk2>
          <a:srgbClr val="FF9900"/>
        </a:dk2>
        <a:lt2>
          <a:srgbClr val="FFFF99"/>
        </a:lt2>
        <a:accent1>
          <a:srgbClr val="FF5050"/>
        </a:accent1>
        <a:accent2>
          <a:srgbClr val="CC3300"/>
        </a:accent2>
        <a:accent3>
          <a:srgbClr val="FFCAAA"/>
        </a:accent3>
        <a:accent4>
          <a:srgbClr val="DADADA"/>
        </a:accent4>
        <a:accent5>
          <a:srgbClr val="FFB3B3"/>
        </a:accent5>
        <a:accent6>
          <a:srgbClr val="B92D00"/>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Competition 3">
        <a:dk1>
          <a:srgbClr val="2A5400"/>
        </a:dk1>
        <a:lt1>
          <a:srgbClr val="FFFFFF"/>
        </a:lt1>
        <a:dk2>
          <a:srgbClr val="4A9400"/>
        </a:dk2>
        <a:lt2>
          <a:srgbClr val="F3F2D9"/>
        </a:lt2>
        <a:accent1>
          <a:srgbClr val="99CC00"/>
        </a:accent1>
        <a:accent2>
          <a:srgbClr val="6B4A39"/>
        </a:accent2>
        <a:accent3>
          <a:srgbClr val="B1C8AA"/>
        </a:accent3>
        <a:accent4>
          <a:srgbClr val="DADADA"/>
        </a:accent4>
        <a:accent5>
          <a:srgbClr val="CAE2AA"/>
        </a:accent5>
        <a:accent6>
          <a:srgbClr val="604233"/>
        </a:accent6>
        <a:hlink>
          <a:srgbClr val="E2BC5E"/>
        </a:hlink>
        <a:folHlink>
          <a:srgbClr val="AB7F6B"/>
        </a:folHlink>
      </a:clrScheme>
      <a:clrMap bg1="dk2" tx1="lt1" bg2="dk1" tx2="lt2" accent1="accent1" accent2="accent2" accent3="accent3" accent4="accent4" accent5="accent5" accent6="accent6" hlink="hlink" folHlink="folHlink"/>
    </a:extraClrScheme>
    <a:extraClrScheme>
      <a:clrScheme name="Competition 4">
        <a:dk1>
          <a:srgbClr val="005A58"/>
        </a:dk1>
        <a:lt1>
          <a:srgbClr val="FFFFFF"/>
        </a:lt1>
        <a:dk2>
          <a:srgbClr val="009E9A"/>
        </a:dk2>
        <a:lt2>
          <a:srgbClr val="C5EBE4"/>
        </a:lt2>
        <a:accent1>
          <a:srgbClr val="0099CC"/>
        </a:accent1>
        <a:accent2>
          <a:srgbClr val="339933"/>
        </a:accent2>
        <a:accent3>
          <a:srgbClr val="AACCCA"/>
        </a:accent3>
        <a:accent4>
          <a:srgbClr val="DADADA"/>
        </a:accent4>
        <a:accent5>
          <a:srgbClr val="AACAE2"/>
        </a:accent5>
        <a:accent6>
          <a:srgbClr val="2D8A2D"/>
        </a:accent6>
        <a:hlink>
          <a:srgbClr val="00FF99"/>
        </a:hlink>
        <a:folHlink>
          <a:srgbClr val="4CD2D2"/>
        </a:folHlink>
      </a:clrScheme>
      <a:clrMap bg1="dk2" tx1="lt1" bg2="dk1" tx2="lt2" accent1="accent1" accent2="accent2" accent3="accent3" accent4="accent4" accent5="accent5" accent6="accent6" hlink="hlink" folHlink="folHlink"/>
    </a:extraClrScheme>
    <a:extraClrScheme>
      <a:clrScheme name="Competition 5">
        <a:dk1>
          <a:srgbClr val="000070"/>
        </a:dk1>
        <a:lt1>
          <a:srgbClr val="FFFFFF"/>
        </a:lt1>
        <a:dk2>
          <a:srgbClr val="0000FF"/>
        </a:dk2>
        <a:lt2>
          <a:srgbClr val="C5C5FF"/>
        </a:lt2>
        <a:accent1>
          <a:srgbClr val="0099FF"/>
        </a:accent1>
        <a:accent2>
          <a:srgbClr val="7883B4"/>
        </a:accent2>
        <a:accent3>
          <a:srgbClr val="AAAAFF"/>
        </a:accent3>
        <a:accent4>
          <a:srgbClr val="DADADA"/>
        </a:accent4>
        <a:accent5>
          <a:srgbClr val="AACAFF"/>
        </a:accent5>
        <a:accent6>
          <a:srgbClr val="6C76A3"/>
        </a:accent6>
        <a:hlink>
          <a:srgbClr val="00FFFF"/>
        </a:hlink>
        <a:folHlink>
          <a:srgbClr val="2DBF68"/>
        </a:folHlink>
      </a:clrScheme>
      <a:clrMap bg1="dk2" tx1="lt1" bg2="dk1" tx2="lt2" accent1="accent1" accent2="accent2" accent3="accent3" accent4="accent4" accent5="accent5" accent6="accent6" hlink="hlink" folHlink="folHlink"/>
    </a:extraClrScheme>
    <a:extraClrScheme>
      <a:clrScheme name="Competition 6">
        <a:dk1>
          <a:srgbClr val="4D4D4D"/>
        </a:dk1>
        <a:lt1>
          <a:srgbClr val="FFFFFF"/>
        </a:lt1>
        <a:dk2>
          <a:srgbClr val="8202E2"/>
        </a:dk2>
        <a:lt2>
          <a:srgbClr val="CCCCFF"/>
        </a:lt2>
        <a:accent1>
          <a:srgbClr val="CC99FF"/>
        </a:accent1>
        <a:accent2>
          <a:srgbClr val="666699"/>
        </a:accent2>
        <a:accent3>
          <a:srgbClr val="C1AAEE"/>
        </a:accent3>
        <a:accent4>
          <a:srgbClr val="DADADA"/>
        </a:accent4>
        <a:accent5>
          <a:srgbClr val="E2CAFF"/>
        </a:accent5>
        <a:accent6>
          <a:srgbClr val="5C5C8A"/>
        </a:accent6>
        <a:hlink>
          <a:srgbClr val="FF7C80"/>
        </a:hlink>
        <a:folHlink>
          <a:srgbClr val="FF5050"/>
        </a:folHlink>
      </a:clrScheme>
      <a:clrMap bg1="dk2" tx1="lt1" bg2="dk1" tx2="lt2" accent1="accent1" accent2="accent2" accent3="accent3" accent4="accent4" accent5="accent5" accent6="accent6" hlink="hlink" folHlink="folHlink"/>
    </a:extraClrScheme>
    <a:extraClrScheme>
      <a:clrScheme name="Competition 7">
        <a:dk1>
          <a:srgbClr val="575863"/>
        </a:dk1>
        <a:lt1>
          <a:srgbClr val="FFFFFF"/>
        </a:lt1>
        <a:dk2>
          <a:srgbClr val="818982"/>
        </a:dk2>
        <a:lt2>
          <a:srgbClr val="EAEAEA"/>
        </a:lt2>
        <a:accent1>
          <a:srgbClr val="CC6600"/>
        </a:accent1>
        <a:accent2>
          <a:srgbClr val="A4A686"/>
        </a:accent2>
        <a:accent3>
          <a:srgbClr val="C1C4C1"/>
        </a:accent3>
        <a:accent4>
          <a:srgbClr val="DADADA"/>
        </a:accent4>
        <a:accent5>
          <a:srgbClr val="E2B8AA"/>
        </a:accent5>
        <a:accent6>
          <a:srgbClr val="949679"/>
        </a:accent6>
        <a:hlink>
          <a:srgbClr val="CCCC00"/>
        </a:hlink>
        <a:folHlink>
          <a:srgbClr val="CC9900"/>
        </a:folHlink>
      </a:clrScheme>
      <a:clrMap bg1="dk2" tx1="lt1" bg2="dk1" tx2="lt2" accent1="accent1" accent2="accent2" accent3="accent3" accent4="accent4" accent5="accent5" accent6="accent6" hlink="hlink" folHlink="folHlink"/>
    </a:extraClrScheme>
    <a:extraClrScheme>
      <a:clrScheme name="Competition 8">
        <a:dk1>
          <a:srgbClr val="000000"/>
        </a:dk1>
        <a:lt1>
          <a:srgbClr val="FFFFFF"/>
        </a:lt1>
        <a:dk2>
          <a:srgbClr val="000000"/>
        </a:dk2>
        <a:lt2>
          <a:srgbClr val="CDCDCD"/>
        </a:lt2>
        <a:accent1>
          <a:srgbClr val="CDD9F7"/>
        </a:accent1>
        <a:accent2>
          <a:srgbClr val="99FF33"/>
        </a:accent2>
        <a:accent3>
          <a:srgbClr val="FFFFFF"/>
        </a:accent3>
        <a:accent4>
          <a:srgbClr val="000000"/>
        </a:accent4>
        <a:accent5>
          <a:srgbClr val="E3E9FA"/>
        </a:accent5>
        <a:accent6>
          <a:srgbClr val="8AE72D"/>
        </a:accent6>
        <a:hlink>
          <a:srgbClr val="0033CC"/>
        </a:hlink>
        <a:folHlink>
          <a:srgbClr val="669900"/>
        </a:folHlink>
      </a:clrScheme>
      <a:clrMap bg1="lt1" tx1="dk1" bg2="lt2" tx2="dk2" accent1="accent1" accent2="accent2" accent3="accent3" accent4="accent4" accent5="accent5" accent6="accent6" hlink="hlink" folHlink="folHlink"/>
    </a:extraClrScheme>
    <a:extraClrScheme>
      <a:clrScheme name="Competition 9">
        <a:dk1>
          <a:srgbClr val="000000"/>
        </a:dk1>
        <a:lt1>
          <a:srgbClr val="CCECFF"/>
        </a:lt1>
        <a:dk2>
          <a:srgbClr val="000000"/>
        </a:dk2>
        <a:lt2>
          <a:srgbClr val="CDCDCD"/>
        </a:lt2>
        <a:accent1>
          <a:srgbClr val="CDD9F7"/>
        </a:accent1>
        <a:accent2>
          <a:srgbClr val="99FF33"/>
        </a:accent2>
        <a:accent3>
          <a:srgbClr val="E2F4FF"/>
        </a:accent3>
        <a:accent4>
          <a:srgbClr val="000000"/>
        </a:accent4>
        <a:accent5>
          <a:srgbClr val="E3E9FA"/>
        </a:accent5>
        <a:accent6>
          <a:srgbClr val="8AE72D"/>
        </a:accent6>
        <a:hlink>
          <a:srgbClr val="0033CC"/>
        </a:hlink>
        <a:folHlink>
          <a:srgbClr val="66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DB9338402318B4AB5BC6E9C9B94B9D3" ma:contentTypeVersion="0" ma:contentTypeDescription="Create a new document." ma:contentTypeScope="" ma:versionID="7f56b553f8c3d9793d94d89d0ee53080">
  <xsd:schema xmlns:xsd="http://www.w3.org/2001/XMLSchema" xmlns:xs="http://www.w3.org/2001/XMLSchema" xmlns:p="http://schemas.microsoft.com/office/2006/metadata/properties" targetNamespace="http://schemas.microsoft.com/office/2006/metadata/properties" ma:root="true" ma:fieldsID="767cdcdf121531d0ff97c6744271899a">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Item"/>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65C0304-C5AC-4550-98AE-D3A405684C5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12AF2EB0-9EBF-4090-ACFF-D50A5FBDB2C9}">
  <ds:schemaRefs>
    <ds:schemaRef ds:uri="http://schemas.microsoft.com/sharepoint/v3/contenttype/forms"/>
  </ds:schemaRefs>
</ds:datastoreItem>
</file>

<file path=customXml/itemProps3.xml><?xml version="1.0" encoding="utf-8"?>
<ds:datastoreItem xmlns:ds="http://schemas.openxmlformats.org/officeDocument/2006/customXml" ds:itemID="{53B811AE-9070-4EA0-A9CE-84F6D652AEF1}">
  <ds:schemaRefs>
    <ds:schemaRef ds:uri="http://purl.org/dc/elements/1.1/"/>
    <ds:schemaRef ds:uri="http://schemas.microsoft.com/office/2006/metadata/properties"/>
    <ds:schemaRef ds:uri="http://purl.org/dc/terms/"/>
    <ds:schemaRef ds:uri="http://schemas.microsoft.com/office/2006/documentManagement/types"/>
    <ds:schemaRef ds:uri="http://purl.org/dc/dcmitype/"/>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28777</TotalTime>
  <Words>3252</Words>
  <Application>Microsoft Office PowerPoint</Application>
  <PresentationFormat>On-screen Show (4:3)</PresentationFormat>
  <Paragraphs>763</Paragraphs>
  <Slides>82</Slides>
  <Notes>29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82</vt:i4>
      </vt:variant>
    </vt:vector>
  </HeadingPairs>
  <TitlesOfParts>
    <vt:vector size="90" baseType="lpstr">
      <vt:lpstr>Arial</vt:lpstr>
      <vt:lpstr>Arial Black</vt:lpstr>
      <vt:lpstr>BalloonEFDropShadow</vt:lpstr>
      <vt:lpstr>Calibri</vt:lpstr>
      <vt:lpstr>Courier New</vt:lpstr>
      <vt:lpstr>Verdana</vt:lpstr>
      <vt:lpstr>Wingdings</vt:lpstr>
      <vt:lpstr>Competition</vt:lpstr>
      <vt:lpstr>  WORK PROGRAM UPDATE CYCLE</vt:lpstr>
      <vt:lpstr>Our Initial Quality Indicator</vt:lpstr>
      <vt:lpstr>Our Initial Quality Indicator </vt:lpstr>
      <vt:lpstr>The Real Measure: Time and Money  </vt:lpstr>
      <vt:lpstr>The Real Measure: Time and Money </vt:lpstr>
      <vt:lpstr>Work Program Discussion Topics by Mark Madgar</vt:lpstr>
      <vt:lpstr>Status of FY19-23 TWP</vt:lpstr>
      <vt:lpstr>FY 20-24 TWP Development</vt:lpstr>
      <vt:lpstr>FY 2020-24 TWP Development</vt:lpstr>
      <vt:lpstr>FY 2020-24 TWP Development</vt:lpstr>
      <vt:lpstr>FY 2020-24 TWP Development</vt:lpstr>
      <vt:lpstr>FY 2020-24 TWP Development</vt:lpstr>
      <vt:lpstr>FY 2020-24 TWP Development</vt:lpstr>
      <vt:lpstr>FY 2020-24 TWP Development</vt:lpstr>
      <vt:lpstr>Project Sequencing</vt:lpstr>
      <vt:lpstr>Project Sequencing Example</vt:lpstr>
      <vt:lpstr>Project Sequencing Example</vt:lpstr>
      <vt:lpstr>Project Sequencing Example</vt:lpstr>
      <vt:lpstr>Project Sequencing Example</vt:lpstr>
      <vt:lpstr>Project Sequencing Example</vt:lpstr>
      <vt:lpstr>Work Program Discussion Topic</vt:lpstr>
      <vt:lpstr>Roll Forward</vt:lpstr>
      <vt:lpstr>Unexecuted Agreement Report</vt:lpstr>
      <vt:lpstr>2018 LRE KICKOFF</vt:lpstr>
      <vt:lpstr>How Do You Know You  Have a R/W Project?</vt:lpstr>
      <vt:lpstr>How Do You Initiate a R/W Project?</vt:lpstr>
      <vt:lpstr>PowerPoint Presentation</vt:lpstr>
      <vt:lpstr>Who Do You Contact?</vt:lpstr>
      <vt:lpstr>What Are the Deadlines?</vt:lpstr>
      <vt:lpstr>2018 LRE KICKOFF</vt:lpstr>
      <vt:lpstr>Final Plans </vt:lpstr>
      <vt:lpstr>Introduction</vt:lpstr>
      <vt:lpstr>1. System Access</vt:lpstr>
      <vt:lpstr>   System Access - continued</vt:lpstr>
      <vt:lpstr>2. LRE versus Trns*Port</vt:lpstr>
      <vt:lpstr>WHICH PROJECTS NEED AN LRE?</vt:lpstr>
      <vt:lpstr>3. Items to Verify</vt:lpstr>
      <vt:lpstr>Items to Verify - continued</vt:lpstr>
      <vt:lpstr>Items to Verify - continued</vt:lpstr>
      <vt:lpstr>  Items to Verify - continued</vt:lpstr>
      <vt:lpstr>Items to Verify - continued</vt:lpstr>
      <vt:lpstr>4. Landscaping</vt:lpstr>
      <vt:lpstr>Landscaping – cont.</vt:lpstr>
      <vt:lpstr>5. Special Features</vt:lpstr>
      <vt:lpstr>Special Features – continued</vt:lpstr>
      <vt:lpstr>Special Features - continued</vt:lpstr>
      <vt:lpstr>Special Features - continued</vt:lpstr>
      <vt:lpstr>Project Edit Report – cont. </vt:lpstr>
      <vt:lpstr>6. Summary</vt:lpstr>
      <vt:lpstr>Summary - continued</vt:lpstr>
      <vt:lpstr>LRE Submittals</vt:lpstr>
      <vt:lpstr>Electronic Navigation</vt:lpstr>
      <vt:lpstr>Electronic Requirements to Submit</vt:lpstr>
      <vt:lpstr>Electronic Submittal Process</vt:lpstr>
      <vt:lpstr>Electronic Submittal – cont.</vt:lpstr>
      <vt:lpstr>Electronic Submittal – cont.</vt:lpstr>
      <vt:lpstr>Electronic Submittal – cont.</vt:lpstr>
      <vt:lpstr>Electronic Submittal – cont.</vt:lpstr>
      <vt:lpstr>Electronic Submittal – cont.</vt:lpstr>
      <vt:lpstr>Electronic Submittal – cont.</vt:lpstr>
      <vt:lpstr>Project Unknowns</vt:lpstr>
      <vt:lpstr>PowerPoint Presentation</vt:lpstr>
      <vt:lpstr>What Is Risk Analysis?</vt:lpstr>
      <vt:lpstr>  Why Risk Analysis?</vt:lpstr>
      <vt:lpstr>PowerPoint Presentation</vt:lpstr>
      <vt:lpstr>Project Unknowns/Contingencies</vt:lpstr>
      <vt:lpstr>How to Determine the Dollar amount for the LRE Project Unknown</vt:lpstr>
      <vt:lpstr>Risk Management Process</vt:lpstr>
      <vt:lpstr>Understanding How Risk Works</vt:lpstr>
      <vt:lpstr>Risk Analysis – Post-Mitigated Results</vt:lpstr>
      <vt:lpstr>D4 Program Management – Estimates Sharepoint site</vt:lpstr>
      <vt:lpstr>Finding Historical Cost on Website</vt:lpstr>
      <vt:lpstr>PROGRAM MANAGEMENT OFFICE WEBSITE</vt:lpstr>
      <vt:lpstr>PowerPoint Presentation</vt:lpstr>
      <vt:lpstr>PowerPoint Presentation</vt:lpstr>
      <vt:lpstr>Where to load Project Risks/ Unknowns?</vt:lpstr>
      <vt:lpstr>Identified Risk ≠ Major Scope Unknowns (According to Final Plans)</vt:lpstr>
      <vt:lpstr>How can I get more information?</vt:lpstr>
      <vt:lpstr>PowerPoint Presentation</vt:lpstr>
      <vt:lpstr>LRE Due Dates – 2018 Update Year</vt:lpstr>
      <vt:lpstr>To RECAP</vt:lpstr>
      <vt:lpstr>   What questions do you have? </vt:lpstr>
    </vt:vector>
  </TitlesOfParts>
  <Company>District 4</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Work Program Cycle</dc:title>
  <dc:creator>ghost</dc:creator>
  <cp:lastModifiedBy>Brock, Tim</cp:lastModifiedBy>
  <cp:revision>1047</cp:revision>
  <cp:lastPrinted>2018-02-19T16:33:08Z</cp:lastPrinted>
  <dcterms:created xsi:type="dcterms:W3CDTF">2005-03-10T12:50:48Z</dcterms:created>
  <dcterms:modified xsi:type="dcterms:W3CDTF">2018-02-21T18:20:56Z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TC010731011033</vt:lpwstr>
  </property>
  <property fmtid="{D5CDD505-2E9C-101B-9397-08002B2CF9AE}" pid="3" name="ContentTypeId">
    <vt:lpwstr>0x010100DDB9338402318B4AB5BC6E9C9B94B9D3</vt:lpwstr>
  </property>
</Properties>
</file>