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AECOM Sans" panose="020B0504020202020204" pitchFamily="34" charset="0"/>
      <p:regular r:id="rId6"/>
      <p:bold r:id="rId7"/>
      <p:italic r:id="rId8"/>
      <p:boldItalic r:id="rId9"/>
    </p:embeddedFont>
    <p:embeddedFont>
      <p:font typeface="AECOM Sans XBold" panose="020B0804020202020204" pitchFamily="34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4FF"/>
    <a:srgbClr val="00B5E5"/>
    <a:srgbClr val="E46C0A"/>
    <a:srgbClr val="8B8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18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408" y="-77"/>
      </p:cViewPr>
      <p:guideLst>
        <p:guide orient="horz" pos="2850"/>
        <p:guide orient="horz" pos="911"/>
        <p:guide orient="horz" pos="3098"/>
        <p:guide orient="horz" pos="2052"/>
        <p:guide orient="horz" pos="299"/>
        <p:guide orient="horz" pos="648"/>
        <p:guide pos="288"/>
        <p:guide pos="5472"/>
        <p:guide pos="1417"/>
        <p:guide pos="1642"/>
        <p:guide pos="2765"/>
        <p:guide pos="2995"/>
        <p:guide pos="4117"/>
        <p:guide pos="4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ECOM Sans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ECOM Sans" panose="020B0504020202020204" pitchFamily="34" charset="0"/>
              </a:defRPr>
            </a:lvl1pPr>
          </a:lstStyle>
          <a:p>
            <a:fld id="{FE9CEB45-0962-4FE3-BF2A-53CDF9A60254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ECOM Sans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ECOM Sans" panose="020B0504020202020204" pitchFamily="34" charset="0"/>
              </a:defRPr>
            </a:lvl1pPr>
          </a:lstStyle>
          <a:p>
            <a:fld id="{560B52A1-CCB2-4AAD-86EF-43FEE5A3BB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405891"/>
            <a:ext cx="6078537" cy="1202531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07469"/>
            <a:ext cx="6059489" cy="8286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81312"/>
            <a:ext cx="2166938" cy="13716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062729" y="-8469"/>
            <a:ext cx="4224707" cy="5230410"/>
            <a:chOff x="5062728" y="-11292"/>
            <a:chExt cx="4224707" cy="697388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6903290" y="0"/>
              <a:ext cx="2384145" cy="49246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062728" y="-11292"/>
              <a:ext cx="4134435" cy="1928813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448614" y="0"/>
              <a:ext cx="2271058" cy="696258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2895"/>
            <a:ext cx="3932238" cy="192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4168"/>
            <a:ext cx="3932238" cy="31623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4" y="1061524"/>
            <a:ext cx="3932237" cy="1866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4" y="1344168"/>
            <a:ext cx="3932237" cy="31623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39846"/>
            <a:ext cx="3932238" cy="11666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3339846"/>
            <a:ext cx="3932237" cy="11666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028700"/>
            <a:ext cx="8229600" cy="2228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3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39846"/>
            <a:ext cx="3932238" cy="11666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3339846"/>
            <a:ext cx="3932237" cy="11666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028700"/>
            <a:ext cx="3932238" cy="2228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028700"/>
            <a:ext cx="3932238" cy="2228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7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3932238" cy="16963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028700"/>
            <a:ext cx="3932236" cy="16963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828042"/>
            <a:ext cx="3932238" cy="16963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2828042"/>
            <a:ext cx="3932236" cy="16963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24375"/>
            <a:ext cx="6078538" cy="244079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27785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5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5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4742994"/>
            <a:ext cx="1052089" cy="2057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0000">
                <a:srgbClr val="7030A0">
                  <a:alpha val="68000"/>
                </a:srgb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091912" y="155050"/>
            <a:ext cx="1052089" cy="2057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0000">
                <a:srgbClr val="7030A0">
                  <a:alpha val="68000"/>
                </a:srgb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05890"/>
            <a:ext cx="6078538" cy="2195513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6" y="-4482"/>
            <a:ext cx="6161741" cy="5257802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6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6247"/>
            <a:ext cx="6078538" cy="2982838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6" y="-4482"/>
            <a:ext cx="6161741" cy="5257802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02359"/>
            <a:ext cx="3932238" cy="33239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sf\Dropbox\__FileExchange\__IMP__AJ-RD\_Ashleigh_file_exchange\S+G_AECOM_BrandTraining_2015\01_source_from_Dom\01_template_related\_artwork_exports\AECOM_BlueEnd_300-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76" y="0"/>
            <a:ext cx="42306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405891"/>
            <a:ext cx="6078537" cy="1202531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07469"/>
            <a:ext cx="6059489" cy="8286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9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ubject Layout/P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617220"/>
            <a:ext cx="3657600" cy="164592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468880"/>
            <a:ext cx="3657600" cy="164592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4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3932238" cy="34778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028700"/>
            <a:ext cx="3932236" cy="34778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1" y="4742994"/>
            <a:ext cx="1052089" cy="2057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0000">
                <a:srgbClr val="7030A0">
                  <a:alpha val="68000"/>
                </a:srgb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8091912" y="155050"/>
            <a:ext cx="1052089" cy="2057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0000">
                <a:srgbClr val="7030A0">
                  <a:alpha val="68000"/>
                </a:srgb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37160"/>
            <a:ext cx="8229600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617221"/>
            <a:ext cx="8229600" cy="3479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0" y="4777283"/>
            <a:ext cx="457200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ECOM Sans XBold" panose="020B0804020202020204" pitchFamily="34" charset="0"/>
                <a:cs typeface="AECOM Sans XBold" panose="020B0804020202020204" pitchFamily="34" charset="0"/>
              </a:defRPr>
            </a:lvl1pPr>
          </a:lstStyle>
          <a:p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itle 1"/>
          <p:cNvSpPr txBox="1">
            <a:spLocks/>
          </p:cNvSpPr>
          <p:nvPr userDrawn="1"/>
        </p:nvSpPr>
        <p:spPr>
          <a:xfrm>
            <a:off x="979362" y="4748896"/>
            <a:ext cx="4519650" cy="301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spc="-130" baseline="0">
                <a:solidFill>
                  <a:schemeClr val="accent1"/>
                </a:solidFill>
                <a:latin typeface="+mj-lt"/>
                <a:ea typeface="+mj-ea"/>
                <a:cs typeface="AECOM Sans" panose="020B0504020202020204" pitchFamily="34" charset="0"/>
              </a:defRPr>
            </a:lvl1pPr>
          </a:lstStyle>
          <a:p>
            <a:r>
              <a:rPr lang="en-US" sz="1600" dirty="0" smtClean="0"/>
              <a:t>Who’s at the table and who’s not?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4150188"/>
            <a:ext cx="2196000" cy="7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1" r:id="rId3"/>
    <p:sldLayoutId id="2147483682" r:id="rId4"/>
    <p:sldLayoutId id="2147483683" r:id="rId5"/>
    <p:sldLayoutId id="2147483685" r:id="rId6"/>
    <p:sldLayoutId id="2147483694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5" r:id="rId15"/>
    <p:sldLayoutId id="2147483693" r:id="rId16"/>
    <p:sldLayoutId id="214748369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spc="-130" baseline="0">
          <a:solidFill>
            <a:schemeClr val="accent1"/>
          </a:solidFill>
          <a:latin typeface="+mj-lt"/>
          <a:ea typeface="+mj-ea"/>
          <a:cs typeface="AECOM Sans" panose="020B05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Font typeface="Arial" pitchFamily="34" charset="0"/>
        <a:buChar char="–"/>
        <a:defRPr sz="2400" kern="1200" spc="-70" baseline="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1pPr>
      <a:lvl2pPr marL="511175" indent="-228600" algn="l" defTabSz="914400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Font typeface="Arial" pitchFamily="34" charset="0"/>
        <a:buChar char="•"/>
        <a:defRPr sz="2400" kern="1200" spc="-70" baseline="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2pPr>
      <a:lvl3pPr marL="685800" indent="-173038" algn="l" defTabSz="914400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Font typeface="Courier New" panose="02070309020205020404" pitchFamily="49" charset="0"/>
        <a:buChar char="o"/>
        <a:defRPr sz="2400" kern="1200" spc="-70" baseline="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3pPr>
      <a:lvl4pPr marL="914400" indent="-173038" algn="l" defTabSz="914400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Font typeface="Arial" pitchFamily="34" charset="0"/>
        <a:buChar char="–"/>
        <a:defRPr sz="2400" kern="1200" spc="-70" baseline="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84224" y="607813"/>
            <a:ext cx="4735139" cy="2600861"/>
            <a:chOff x="1072361" y="834390"/>
            <a:chExt cx="4735139" cy="2600861"/>
          </a:xfrm>
        </p:grpSpPr>
        <p:grpSp>
          <p:nvGrpSpPr>
            <p:cNvPr id="25" name="Group 24"/>
            <p:cNvGrpSpPr/>
            <p:nvPr/>
          </p:nvGrpSpPr>
          <p:grpSpPr>
            <a:xfrm>
              <a:off x="1072361" y="834390"/>
              <a:ext cx="4360040" cy="2600861"/>
              <a:chOff x="1072361" y="834390"/>
              <a:chExt cx="4360040" cy="260086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072361" y="2327255"/>
                <a:ext cx="4360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Who’s at the Table &amp; Who’s Not?</a:t>
                </a:r>
                <a:endParaRPr lang="en-US" sz="2400" dirty="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361" y="834390"/>
                <a:ext cx="3771903" cy="13716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072361" y="2788920"/>
                <a:ext cx="4360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pc="-70" dirty="0"/>
                  <a:t>Techniques for identifying and engaging affected and interested publics.</a:t>
                </a:r>
                <a:endParaRPr lang="en-US" spc="-70" dirty="0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072361" y="2788920"/>
              <a:ext cx="47351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B567BAA-7CE1-4950-9567-B10CBB279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r="8879" b="10000"/>
          <a:stretch/>
        </p:blipFill>
        <p:spPr>
          <a:xfrm>
            <a:off x="5689624" y="1263084"/>
            <a:ext cx="3454376" cy="259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84224" y="3483757"/>
            <a:ext cx="256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Tammy Vrana, moderator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617221"/>
            <a:ext cx="4619204" cy="347986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Four Table Rotations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Listen for the signal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Move to a different table</a:t>
            </a:r>
          </a:p>
          <a:p>
            <a:r>
              <a:rPr lang="en-US" dirty="0" smtClean="0"/>
              <a:t>Report Out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Table hosts and scribes summarize key points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2</a:t>
            </a:fld>
            <a:endParaRPr lang="en-US" dirty="0">
              <a:cs typeface="AECOM Sans" panose="020B05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11271" y="930584"/>
            <a:ext cx="2831134" cy="2811174"/>
            <a:chOff x="5421933" y="1144754"/>
            <a:chExt cx="2620472" cy="2597004"/>
          </a:xfrm>
        </p:grpSpPr>
        <p:sp>
          <p:nvSpPr>
            <p:cNvPr id="4" name="Oval 3"/>
            <p:cNvSpPr/>
            <p:nvPr/>
          </p:nvSpPr>
          <p:spPr>
            <a:xfrm>
              <a:off x="5421933" y="1625173"/>
              <a:ext cx="731520" cy="73152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418872" y="3010238"/>
              <a:ext cx="731520" cy="73152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232753" y="1144754"/>
              <a:ext cx="731520" cy="73152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279865" y="1510514"/>
              <a:ext cx="731520" cy="73152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10885" y="2585076"/>
              <a:ext cx="731520" cy="7315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01233" y="2585076"/>
              <a:ext cx="731520" cy="73152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rved Right Arrow 12"/>
            <p:cNvSpPr/>
            <p:nvPr/>
          </p:nvSpPr>
          <p:spPr>
            <a:xfrm rot="19743827">
              <a:off x="6274809" y="2064758"/>
              <a:ext cx="433463" cy="1040636"/>
            </a:xfrm>
            <a:prstGeom prst="curvedRightArrow">
              <a:avLst>
                <a:gd name="adj1" fmla="val 50000"/>
                <a:gd name="adj2" fmla="val 97501"/>
                <a:gd name="adj3" fmla="val 2070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Right Arrow 13"/>
            <p:cNvSpPr/>
            <p:nvPr/>
          </p:nvSpPr>
          <p:spPr>
            <a:xfrm rot="19496738" flipH="1" flipV="1">
              <a:off x="6821690" y="1665341"/>
              <a:ext cx="433463" cy="1040636"/>
            </a:xfrm>
            <a:prstGeom prst="curvedRightArrow">
              <a:avLst>
                <a:gd name="adj1" fmla="val 50000"/>
                <a:gd name="adj2" fmla="val 97501"/>
                <a:gd name="adj3" fmla="val 2070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0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Polling for Real-time Feedback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Northeast Florida Freight Movement Study – Partner and Stakeholder Engagement</a:t>
            </a:r>
          </a:p>
          <a:p>
            <a:r>
              <a:rPr lang="en-US" dirty="0">
                <a:solidFill>
                  <a:schemeClr val="accent2"/>
                </a:solidFill>
              </a:rPr>
              <a:t>North Florida Transportation Planning Organization’s Clean Fuels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 Engagement in the ETDM Process</a:t>
            </a:r>
          </a:p>
          <a:p>
            <a:r>
              <a:rPr lang="en-US" dirty="0">
                <a:solidFill>
                  <a:schemeClr val="accent2"/>
                </a:solidFill>
              </a:rPr>
              <a:t>Techniques for Engaging Hard-to-Reach People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Expanding Public Outreach for the Tentative Work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3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Sans">
      <a:majorFont>
        <a:latin typeface="AECOM Sans"/>
        <a:ea typeface=""/>
        <a:cs typeface=""/>
      </a:majorFont>
      <a:minorFont>
        <a:latin typeface="AECO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AECOM_4-3_2015-1016_17h00</Template>
  <TotalTime>748</TotalTime>
  <Words>88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AECOM Sans</vt:lpstr>
      <vt:lpstr>AECOM Sans XBold</vt:lpstr>
      <vt:lpstr>Courier New</vt:lpstr>
      <vt:lpstr>BLUE Slide Set</vt:lpstr>
      <vt:lpstr>PowerPoint Presentation</vt:lpstr>
      <vt:lpstr>Agenda</vt:lpstr>
      <vt:lpstr>Topics</vt:lpstr>
    </vt:vector>
  </TitlesOfParts>
  <Company>URS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Sub-Title</dc:title>
  <dc:creator>Carvey, Roger</dc:creator>
  <cp:lastModifiedBy>Roaza, Ruth</cp:lastModifiedBy>
  <cp:revision>35</cp:revision>
  <dcterms:created xsi:type="dcterms:W3CDTF">2016-10-10T13:45:56Z</dcterms:created>
  <dcterms:modified xsi:type="dcterms:W3CDTF">2017-08-06T20:31:18Z</dcterms:modified>
</cp:coreProperties>
</file>