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79" r:id="rId1"/>
  </p:sldMasterIdLst>
  <p:notesMasterIdLst>
    <p:notesMasterId r:id="rId38"/>
  </p:notesMasterIdLst>
  <p:sldIdLst>
    <p:sldId id="256" r:id="rId2"/>
    <p:sldId id="257" r:id="rId3"/>
    <p:sldId id="272" r:id="rId4"/>
    <p:sldId id="258" r:id="rId5"/>
    <p:sldId id="273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7" r:id="rId29"/>
    <p:sldId id="284" r:id="rId30"/>
    <p:sldId id="285" r:id="rId31"/>
    <p:sldId id="286" r:id="rId32"/>
    <p:sldId id="288" r:id="rId33"/>
    <p:sldId id="290" r:id="rId34"/>
    <p:sldId id="291" r:id="rId35"/>
    <p:sldId id="292" r:id="rId36"/>
    <p:sldId id="289" r:id="rId37"/>
  </p:sldIdLst>
  <p:sldSz cx="9144000" cy="5143500" type="screen16x9"/>
  <p:notesSz cx="6858000" cy="9144000"/>
  <p:embeddedFontLst>
    <p:embeddedFont>
      <p:font typeface="AECOM Sans XBold" panose="020B0804020202020204" pitchFamily="34" charset="0"/>
      <p:bold r:id="rId39"/>
      <p:boldItalic r:id="rId40"/>
    </p:embeddedFont>
    <p:embeddedFont>
      <p:font typeface="AECOM Sans" panose="020B050402020202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9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210" autoAdjust="0"/>
  </p:normalViewPr>
  <p:slideViewPr>
    <p:cSldViewPr snapToGrid="0" snapToObjects="1" showGuides="1">
      <p:cViewPr varScale="1">
        <p:scale>
          <a:sx n="48" d="100"/>
          <a:sy n="48" d="100"/>
        </p:scale>
        <p:origin x="-1051" y="-67"/>
      </p:cViewPr>
      <p:guideLst>
        <p:guide orient="horz" pos="2850"/>
        <p:guide orient="horz" pos="911"/>
        <p:guide orient="horz" pos="3098"/>
        <p:guide orient="horz" pos="2052"/>
        <p:guide orient="horz" pos="299"/>
        <p:guide orient="horz" pos="648"/>
        <p:guide pos="288"/>
        <p:guide pos="5472"/>
        <p:guide pos="1417"/>
        <p:guide pos="1642"/>
        <p:guide pos="2765"/>
        <p:guide pos="2995"/>
        <p:guide pos="4117"/>
        <p:guide pos="43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ECOM Sans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ECOM Sans" panose="020B0504020202020204" pitchFamily="34" charset="0"/>
              </a:defRPr>
            </a:lvl1pPr>
          </a:lstStyle>
          <a:p>
            <a:fld id="{FE9CEB45-0962-4FE3-BF2A-53CDF9A60254}" type="datetimeFigureOut">
              <a:rPr lang="en-US" smtClean="0"/>
              <a:pPr/>
              <a:t>8/7/2017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ECOM Sans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ECOM Sans" panose="020B0504020202020204" pitchFamily="34" charset="0"/>
              </a:defRPr>
            </a:lvl1pPr>
          </a:lstStyle>
          <a:p>
            <a:fld id="{560B52A1-CCB2-4AAD-86EF-43FEE5A3BB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4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ECOM Sans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ECOM Sans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ECOM Sans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ECOM Sans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ECOM Sans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05891"/>
            <a:ext cx="6078537" cy="1202531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07469"/>
            <a:ext cx="6059489" cy="8286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4781312"/>
            <a:ext cx="2166938" cy="137160"/>
          </a:xfrm>
          <a:prstGeom prst="rect">
            <a:avLst/>
          </a:prstGeom>
        </p:spPr>
        <p:txBody>
          <a:bodyPr/>
          <a:lstStyle>
            <a:lvl1pPr marL="173038" marR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00">
                <a:solidFill>
                  <a:schemeClr val="bg1"/>
                </a:solidFill>
              </a:defRPr>
            </a:lvl1pPr>
          </a:lstStyle>
          <a:p>
            <a:pPr marL="173038" marR="0" lvl="0" indent="-1730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Month Day, Year</a:t>
            </a:r>
          </a:p>
          <a:p>
            <a:pPr lvl="0"/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5062729" y="-8469"/>
            <a:ext cx="4224707" cy="5230410"/>
            <a:chOff x="5062728" y="-11292"/>
            <a:chExt cx="4224707" cy="6973880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6903290" y="0"/>
              <a:ext cx="2384145" cy="4924612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5062728" y="-11292"/>
              <a:ext cx="4134435" cy="1928813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448614" y="0"/>
              <a:ext cx="2271058" cy="6962588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BLUE 2-Column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2895"/>
            <a:ext cx="3932238" cy="192119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44168"/>
            <a:ext cx="3932238" cy="31623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564" y="1061524"/>
            <a:ext cx="3932237" cy="1866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564" y="1344168"/>
            <a:ext cx="3932237" cy="31623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4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Photo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39846"/>
            <a:ext cx="3932238" cy="11666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3339846"/>
            <a:ext cx="3932237" cy="11666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028700"/>
            <a:ext cx="8229600" cy="2228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539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 Photos and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339846"/>
            <a:ext cx="3932238" cy="11666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3339846"/>
            <a:ext cx="3932237" cy="116667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028700"/>
            <a:ext cx="3932238" cy="2228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754561" y="1028700"/>
            <a:ext cx="3932238" cy="222885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>
                <a:latin typeface="AECOM Sans" panose="020B0504020202020204" pitchFamily="34" charset="0"/>
                <a:cs typeface="AECOM Sans" panose="020B05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70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-up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3932238" cy="16963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4" y="1028700"/>
            <a:ext cx="3932236" cy="16963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2828042"/>
            <a:ext cx="3932238" cy="16963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754564" y="2828042"/>
            <a:ext cx="3932236" cy="169633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524375"/>
            <a:ext cx="6078538" cy="244079"/>
          </a:xfrm>
        </p:spPr>
        <p:txBody>
          <a:bodyPr/>
          <a:lstStyle>
            <a:lvl1pPr marL="0" indent="0">
              <a:buNone/>
              <a:defRPr sz="900" b="1" baseline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dirty="0" smtClean="0"/>
              <a:t>Insert footnote or citation</a:t>
            </a:r>
          </a:p>
        </p:txBody>
      </p:sp>
    </p:spTree>
    <p:extLst>
      <p:ext uri="{BB962C8B-B14F-4D97-AF65-F5344CB8AC3E}">
        <p14:creationId xmlns:p14="http://schemas.microsoft.com/office/powerpoint/2010/main" val="277858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5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Index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6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38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05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05890"/>
            <a:ext cx="6078538" cy="2195513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6" y="-4482"/>
            <a:ext cx="6161741" cy="5257802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6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ake Aw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46247"/>
            <a:ext cx="6078538" cy="2982838"/>
          </a:xfrm>
        </p:spPr>
        <p:txBody>
          <a:bodyPr/>
          <a:lstStyle>
            <a:lvl1pPr>
              <a:lnSpc>
                <a:spcPct val="80000"/>
              </a:lnSpc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191436" y="-4482"/>
            <a:ext cx="6161741" cy="5257802"/>
            <a:chOff x="3191435" y="-5976"/>
            <a:chExt cx="6161741" cy="7010403"/>
          </a:xfrm>
        </p:grpSpPr>
        <p:cxnSp>
          <p:nvCxnSpPr>
            <p:cNvPr id="4" name="Straight Connector 3"/>
            <p:cNvCxnSpPr/>
            <p:nvPr userDrawn="1"/>
          </p:nvCxnSpPr>
          <p:spPr>
            <a:xfrm>
              <a:off x="3191435" y="-5976"/>
              <a:ext cx="6161741" cy="1075765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7918824" y="-5976"/>
              <a:ext cx="1308847" cy="5755341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5809129" y="274918"/>
              <a:ext cx="3334871" cy="6627906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H="1">
              <a:off x="6197600" y="3381192"/>
              <a:ext cx="2952376" cy="3623235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 flipV="1">
              <a:off x="4285129" y="5677647"/>
              <a:ext cx="5068047" cy="1186329"/>
            </a:xfrm>
            <a:prstGeom prst="line">
              <a:avLst/>
            </a:prstGeom>
            <a:ln w="1270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57200" y="102359"/>
            <a:ext cx="3932238" cy="33239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psf\Dropbox\__FileExchange\__IMP__AJ-RD\_Ashleigh_file_exchange\S+G_AECOM_BrandTraining_2015\01_source_from_Dom\01_template_related\_artwork_exports\AECOM_BlueEnd_300-1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76" y="0"/>
            <a:ext cx="42306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1405891"/>
            <a:ext cx="6078537" cy="1202531"/>
          </a:xfrm>
        </p:spPr>
        <p:txBody>
          <a:bodyPr/>
          <a:lstStyle>
            <a:lvl1pPr>
              <a:lnSpc>
                <a:spcPts val="4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07469"/>
            <a:ext cx="6059489" cy="8286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5428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1800"/>
              </a:spcBef>
              <a:buNone/>
              <a:defRPr/>
            </a:lvl1pPr>
            <a:lvl2pPr marL="231775" indent="-228600">
              <a:spcBef>
                <a:spcPts val="350"/>
              </a:spcBef>
              <a:buFont typeface="Arial" panose="020B0604020202020204" pitchFamily="34" charset="0"/>
              <a:buChar char="–"/>
              <a:defRPr/>
            </a:lvl2pPr>
            <a:lvl3pPr marL="461963" indent="-173038">
              <a:buFont typeface="Arial" panose="020B0604020202020204" pitchFamily="34" charset="0"/>
              <a:buChar char="•"/>
              <a:defRPr/>
            </a:lvl3pPr>
            <a:lvl4pPr marL="684213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90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Subject Layout/Pic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617220"/>
            <a:ext cx="3657600" cy="164592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468880"/>
            <a:ext cx="3657600" cy="164592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4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 Title and Content_Smaller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None/>
              <a:defRPr sz="2000" b="1"/>
            </a:lvl1pPr>
            <a:lvl2pPr marL="231775" indent="-231775">
              <a:buFont typeface="Arial" pitchFamily="34" charset="0"/>
              <a:buChar char="–"/>
              <a:defRPr/>
            </a:lvl2pPr>
            <a:lvl3pPr marL="455613" indent="-182563">
              <a:buFont typeface="Arial" pitchFamily="34" charset="0"/>
              <a:buChar char="•"/>
              <a:defRPr/>
            </a:lvl3pPr>
            <a:lvl4pPr marL="630238" indent="-173038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71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LUE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28700"/>
            <a:ext cx="3932238" cy="34778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028700"/>
            <a:ext cx="3932236" cy="34778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‹#›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11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1" y="4742994"/>
            <a:ext cx="1052089" cy="2057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rgbClr val="7030A0">
                  <a:alpha val="68000"/>
                </a:srgbClr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 userDrawn="1"/>
        </p:nvSpPr>
        <p:spPr>
          <a:xfrm>
            <a:off x="8091912" y="155050"/>
            <a:ext cx="1052089" cy="20574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0000">
                <a:srgbClr val="7030A0">
                  <a:alpha val="68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37160"/>
            <a:ext cx="8229600" cy="342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617221"/>
            <a:ext cx="8229600" cy="34798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5760" y="4777283"/>
            <a:ext cx="457200" cy="1371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AECOM Sans XBold" panose="020B0804020202020204" pitchFamily="34" charset="0"/>
                <a:cs typeface="AECOM Sans XBold" panose="020B0804020202020204" pitchFamily="34" charset="0"/>
              </a:defRPr>
            </a:lvl1pPr>
          </a:lstStyle>
          <a:p>
            <a:fld id="{292FEF09-04D1-447B-9F98-7000E0D5D33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3" name="Title 1"/>
          <p:cNvSpPr txBox="1">
            <a:spLocks/>
          </p:cNvSpPr>
          <p:nvPr userDrawn="1"/>
        </p:nvSpPr>
        <p:spPr>
          <a:xfrm>
            <a:off x="979362" y="4748896"/>
            <a:ext cx="3167189" cy="3017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spc="-130" baseline="0">
                <a:solidFill>
                  <a:schemeClr val="accent1"/>
                </a:solidFill>
                <a:latin typeface="+mj-lt"/>
                <a:ea typeface="+mj-ea"/>
                <a:cs typeface="AECOM Sans" panose="020B0504020202020204" pitchFamily="34" charset="0"/>
              </a:defRPr>
            </a:lvl1pPr>
          </a:lstStyle>
          <a:p>
            <a:r>
              <a:rPr lang="en-US" sz="1600" dirty="0" smtClean="0"/>
              <a:t>Data for Understanding Society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564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81" r:id="rId3"/>
    <p:sldLayoutId id="2147483682" r:id="rId4"/>
    <p:sldLayoutId id="2147483683" r:id="rId5"/>
    <p:sldLayoutId id="2147483685" r:id="rId6"/>
    <p:sldLayoutId id="2147483694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5" r:id="rId15"/>
    <p:sldLayoutId id="2147483693" r:id="rId1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 spc="-130" baseline="0">
          <a:solidFill>
            <a:schemeClr val="accent1"/>
          </a:solidFill>
          <a:latin typeface="+mj-lt"/>
          <a:ea typeface="+mj-ea"/>
          <a:cs typeface="AECOM Sans" panose="020B05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Arial" pitchFamily="34" charset="0"/>
        <a:buChar char="–"/>
        <a:defRPr sz="2400" kern="1200" spc="-70" baseline="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1pPr>
      <a:lvl2pPr marL="511175" indent="-228600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Arial" pitchFamily="34" charset="0"/>
        <a:buChar char="•"/>
        <a:defRPr sz="2400" kern="1200" spc="-70" baseline="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2pPr>
      <a:lvl3pPr marL="685800" indent="-173038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Courier New" panose="02070309020205020404" pitchFamily="49" charset="0"/>
        <a:buChar char="o"/>
        <a:defRPr sz="2400" kern="1200" spc="-70" baseline="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3pPr>
      <a:lvl4pPr marL="914400" indent="-173038" algn="l" defTabSz="914400" rtl="0" eaLnBrk="1" latinLnBrk="0" hangingPunct="1">
        <a:lnSpc>
          <a:spcPct val="85000"/>
        </a:lnSpc>
        <a:spcBef>
          <a:spcPts val="0"/>
        </a:spcBef>
        <a:spcAft>
          <a:spcPts val="1600"/>
        </a:spcAft>
        <a:buFont typeface="Arial" pitchFamily="34" charset="0"/>
        <a:buChar char="–"/>
        <a:defRPr sz="2400" kern="1200" spc="-70" baseline="0">
          <a:solidFill>
            <a:schemeClr val="tx1"/>
          </a:solidFill>
          <a:latin typeface="+mn-lt"/>
          <a:ea typeface="+mn-ea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tdmpub.fla-etat.org/" TargetMode="Externa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help@fla-etat.org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etdmpub.fla-etat.org/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1" y="971550"/>
            <a:ext cx="6078537" cy="2003297"/>
          </a:xfrm>
        </p:spPr>
        <p:txBody>
          <a:bodyPr/>
          <a:lstStyle/>
          <a:p>
            <a:r>
              <a:rPr lang="en-US" dirty="0" smtClean="0"/>
              <a:t>Using Data in the Environmental Screening Tool to Support Community Impact Assessment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113437"/>
            <a:ext cx="6059489" cy="828675"/>
          </a:xfrm>
        </p:spPr>
        <p:txBody>
          <a:bodyPr/>
          <a:lstStyle/>
          <a:p>
            <a:r>
              <a:rPr lang="en-US" dirty="0" smtClean="0"/>
              <a:t>Chris Sands, AECOM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August 10,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8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of Interest Tool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10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30749" r="7222" b="6741"/>
          <a:stretch/>
        </p:blipFill>
        <p:spPr>
          <a:xfrm>
            <a:off x="3277962" y="678128"/>
            <a:ext cx="5408739" cy="289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4" b="4296"/>
          <a:stretch/>
        </p:blipFill>
        <p:spPr>
          <a:xfrm>
            <a:off x="252116" y="572586"/>
            <a:ext cx="2855151" cy="3000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2" t="34195" r="44907" b="46158"/>
          <a:stretch/>
        </p:blipFill>
        <p:spPr>
          <a:xfrm>
            <a:off x="4949416" y="2908299"/>
            <a:ext cx="3737285" cy="190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Analysis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11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5122" name="Picture 2" descr="C:\Users\chris_sands\Documents\Transplex\14251 GIS Analysis Index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8526" r="51666"/>
          <a:stretch/>
        </p:blipFill>
        <p:spPr bwMode="auto">
          <a:xfrm>
            <a:off x="3708400" y="480060"/>
            <a:ext cx="4572000" cy="627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0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Analysis Summary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12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1" r="515" b="7120"/>
          <a:stretch/>
        </p:blipFill>
        <p:spPr>
          <a:xfrm>
            <a:off x="822960" y="547793"/>
            <a:ext cx="7468804" cy="41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Analysis Census Blocks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13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r="760" b="7120"/>
          <a:stretch/>
        </p:blipFill>
        <p:spPr>
          <a:xfrm>
            <a:off x="822960" y="480060"/>
            <a:ext cx="7968984" cy="42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9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 - Race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14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1184"/>
            <a:ext cx="9144000" cy="268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 – Population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15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01324"/>
            <a:ext cx="7264400" cy="42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 – Minority Populations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16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492"/>
            <a:ext cx="9144000" cy="358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Demographics -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17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599258"/>
            <a:ext cx="8009467" cy="40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Analysis – Other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18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583486"/>
            <a:ext cx="7899400" cy="40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- Population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19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19036" r="22592" b="6545"/>
          <a:stretch/>
        </p:blipFill>
        <p:spPr>
          <a:xfrm>
            <a:off x="1490133" y="480060"/>
            <a:ext cx="6077785" cy="429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513928"/>
            <a:ext cx="8229600" cy="4160062"/>
          </a:xfrm>
        </p:spPr>
        <p:txBody>
          <a:bodyPr/>
          <a:lstStyle/>
          <a:p>
            <a:r>
              <a:rPr lang="en-US" dirty="0" smtClean="0"/>
              <a:t>Analysis Tools in the Environmental Screening Tool (EST)</a:t>
            </a:r>
          </a:p>
          <a:p>
            <a:pPr lvl="1"/>
            <a:r>
              <a:rPr lang="en-US" dirty="0"/>
              <a:t>Hardcopy Maps</a:t>
            </a:r>
          </a:p>
          <a:p>
            <a:pPr lvl="1"/>
            <a:r>
              <a:rPr lang="en-US" dirty="0"/>
              <a:t>Interactive Map Viewer</a:t>
            </a:r>
          </a:p>
          <a:p>
            <a:pPr lvl="1"/>
            <a:r>
              <a:rPr lang="en-US" dirty="0" smtClean="0"/>
              <a:t>GIS Analysis</a:t>
            </a:r>
          </a:p>
          <a:p>
            <a:pPr lvl="1"/>
            <a:r>
              <a:rPr lang="en-US" dirty="0" smtClean="0"/>
              <a:t>Sociocultural Data Report (SDR)</a:t>
            </a:r>
          </a:p>
          <a:p>
            <a:r>
              <a:rPr lang="en-US" dirty="0" smtClean="0"/>
              <a:t>Products</a:t>
            </a:r>
          </a:p>
          <a:p>
            <a:pPr lvl="1"/>
            <a:r>
              <a:rPr lang="en-US" dirty="0"/>
              <a:t>Preliminary Environmental Discussion (PED)</a:t>
            </a:r>
          </a:p>
          <a:p>
            <a:pPr lvl="1"/>
            <a:r>
              <a:rPr lang="en-US" dirty="0"/>
              <a:t>Sociocultural Effects Analysis (SCE) / Community Impact Assessment (CIA)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– Age, Income, and Disability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20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17658" r="21667" b="6546"/>
          <a:stretch/>
        </p:blipFill>
        <p:spPr>
          <a:xfrm>
            <a:off x="1447800" y="534756"/>
            <a:ext cx="5901267" cy="42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4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37159"/>
            <a:ext cx="8229600" cy="413173"/>
          </a:xfrm>
        </p:spPr>
        <p:txBody>
          <a:bodyPr/>
          <a:lstStyle/>
          <a:p>
            <a:r>
              <a:rPr lang="en-US" dirty="0" smtClean="0"/>
              <a:t>SDR – Education, Language, and Housing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21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6968" r="22037" b="8613"/>
          <a:stretch/>
        </p:blipFill>
        <p:spPr>
          <a:xfrm>
            <a:off x="1422400" y="480060"/>
            <a:ext cx="6087533" cy="42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– Land Use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22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19208" r="22592" b="3790"/>
          <a:stretch/>
        </p:blipFill>
        <p:spPr>
          <a:xfrm>
            <a:off x="1286933" y="480060"/>
            <a:ext cx="5825067" cy="432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– Community Facilities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23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5" t="18346" r="28890" b="2335"/>
          <a:stretch/>
        </p:blipFill>
        <p:spPr>
          <a:xfrm>
            <a:off x="2599265" y="480060"/>
            <a:ext cx="4284135" cy="427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– Census Places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24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9" t="15246" r="28796" b="50474"/>
          <a:stretch/>
        </p:blipFill>
        <p:spPr>
          <a:xfrm>
            <a:off x="685800" y="870653"/>
            <a:ext cx="7181905" cy="31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SDR- Block Groups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25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6" t="19035" r="41852" b="26529"/>
          <a:stretch/>
        </p:blipFill>
        <p:spPr>
          <a:xfrm>
            <a:off x="2480734" y="484587"/>
            <a:ext cx="4800599" cy="430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– About the Census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26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8" t="26443" r="41389" b="47734"/>
          <a:stretch/>
        </p:blipFill>
        <p:spPr>
          <a:xfrm>
            <a:off x="601131" y="522394"/>
            <a:ext cx="8048999" cy="338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SDR – County Profile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27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t="41602" r="22315" b="5126"/>
          <a:stretch/>
        </p:blipFill>
        <p:spPr>
          <a:xfrm>
            <a:off x="857732" y="615527"/>
            <a:ext cx="7737628" cy="398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 Public Access Website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28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694" y="4286216"/>
            <a:ext cx="3969173" cy="4212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400" dirty="0" smtClean="0">
                <a:latin typeface="Aktiv Grotesk Trial" panose="020B0504020202020204" pitchFamily="34" charset="0"/>
                <a:cs typeface="Aktiv Grotesk Trial" panose="020B0504020202020204" pitchFamily="34" charset="0"/>
                <a:hlinkClick r:id="rId2"/>
              </a:rPr>
              <a:t>https://etdmpub.fla-etat.org</a:t>
            </a:r>
            <a:endParaRPr lang="en-US" sz="24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  <a:p>
            <a:endParaRPr lang="en-US" sz="24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2" y="598592"/>
            <a:ext cx="6909952" cy="371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8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29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EST Public Website</a:t>
            </a:r>
          </a:p>
          <a:p>
            <a:pPr lvl="1"/>
            <a:r>
              <a:rPr lang="en-US" dirty="0" smtClean="0"/>
              <a:t>FDOT SCE Guides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30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31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32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5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FDOT – SCE Resources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33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11240" r="25695" b="50750"/>
          <a:stretch/>
        </p:blipFill>
        <p:spPr bwMode="auto">
          <a:xfrm>
            <a:off x="365760" y="556260"/>
            <a:ext cx="5435600" cy="221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9800" y="4309533"/>
            <a:ext cx="7264400" cy="3640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000" dirty="0">
                <a:latin typeface="Aktiv Grotesk Trial" panose="020B0504020202020204" pitchFamily="34" charset="0"/>
                <a:cs typeface="Aktiv Grotesk Trial" panose="020B0504020202020204" pitchFamily="34" charset="0"/>
              </a:rPr>
              <a:t>http://www.fdot.gov/environment/pubs/sce/sceReading.shtm</a:t>
            </a:r>
            <a:endParaRPr lang="en-US" sz="20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8456" r="62708" b="50614"/>
          <a:stretch/>
        </p:blipFill>
        <p:spPr bwMode="auto">
          <a:xfrm>
            <a:off x="5301827" y="1160361"/>
            <a:ext cx="3302000" cy="302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 Issue Sheets – Example (Social)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34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27519" r="10695" b="2068"/>
          <a:stretch/>
        </p:blipFill>
        <p:spPr bwMode="auto">
          <a:xfrm>
            <a:off x="169331" y="529168"/>
            <a:ext cx="8918272" cy="411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9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Started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35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5760" y="513928"/>
            <a:ext cx="8229600" cy="4160062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–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511175" indent="-2286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•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2pPr>
            <a:lvl3pPr marL="685800" indent="-173038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Courier New" panose="02070309020205020404" pitchFamily="49" charset="0"/>
              <a:buChar char="o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3pPr>
            <a:lvl4pPr marL="914400" indent="-173038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–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These are a Starting Point for SCE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Hardcopy Maps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Interactive Map Viewer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GIS Analysis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 smtClean="0"/>
              <a:t>Sociocultural Data Report (SDR)</a:t>
            </a:r>
          </a:p>
          <a:p>
            <a:pPr>
              <a:spcAft>
                <a:spcPts val="600"/>
              </a:spcAft>
            </a:pPr>
            <a:endParaRPr lang="en-US" smtClean="0"/>
          </a:p>
          <a:p>
            <a:pPr>
              <a:spcAft>
                <a:spcPts val="600"/>
              </a:spcAft>
            </a:pPr>
            <a:r>
              <a:rPr lang="en-US" smtClean="0"/>
              <a:t>Also </a:t>
            </a:r>
            <a:r>
              <a:rPr lang="en-US" dirty="0" smtClean="0"/>
              <a:t>use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Local knowledge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Windshield surveys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b="1" dirty="0"/>
              <a:t>Your expertise</a:t>
            </a:r>
          </a:p>
          <a:p>
            <a:pPr marL="282575" lvl="1" indent="0"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21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36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" y="1032951"/>
            <a:ext cx="8431107" cy="347133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Chris Sands</a:t>
            </a:r>
          </a:p>
          <a:p>
            <a:pPr algn="ctr"/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Staff Programmer, </a:t>
            </a:r>
            <a:r>
              <a:rPr lang="en-US" sz="2000" dirty="0" err="1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Aecom</a:t>
            </a:r>
            <a:endParaRPr lang="en-US" sz="20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  <a:p>
            <a:pPr algn="ctr"/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OEM Help Desk</a:t>
            </a:r>
          </a:p>
          <a:p>
            <a:pPr algn="ctr"/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850-414-5334</a:t>
            </a:r>
          </a:p>
          <a:p>
            <a:pPr algn="ctr"/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  <a:hlinkClick r:id="rId2"/>
              </a:rPr>
              <a:t>help@fla-etat.org</a:t>
            </a:r>
            <a:endParaRPr lang="en-US" sz="20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  <a:p>
            <a:pPr algn="ctr"/>
            <a:endParaRPr lang="en-US" sz="2000" dirty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  <a:p>
            <a:pPr algn="ctr"/>
            <a:r>
              <a:rPr lang="en-US" sz="2000" dirty="0"/>
              <a:t>Rusty </a:t>
            </a:r>
            <a:r>
              <a:rPr lang="en-US" sz="2000" dirty="0" err="1"/>
              <a:t>Ennemoser</a:t>
            </a:r>
            <a:r>
              <a:rPr lang="en-US" sz="2000" dirty="0"/>
              <a:t>, PhD</a:t>
            </a:r>
          </a:p>
          <a:p>
            <a:pPr algn="ctr"/>
            <a:r>
              <a:rPr lang="en-US" sz="2000" dirty="0"/>
              <a:t>Statewide Community Resource and Public Involvement Coordinator</a:t>
            </a:r>
          </a:p>
          <a:p>
            <a:pPr algn="ctr"/>
            <a:r>
              <a:rPr lang="en-US" sz="2000" dirty="0"/>
              <a:t>Office of Policy Planning</a:t>
            </a:r>
          </a:p>
          <a:p>
            <a:pPr algn="ctr"/>
            <a:r>
              <a:rPr lang="en-US" sz="2000" dirty="0"/>
              <a:t>Florida Department of Transportation</a:t>
            </a:r>
          </a:p>
          <a:p>
            <a:pPr algn="ctr"/>
            <a:r>
              <a:rPr lang="en-US" sz="2000" dirty="0"/>
              <a:t>(850) 414-5337</a:t>
            </a:r>
          </a:p>
          <a:p>
            <a:pPr algn="ctr"/>
            <a:endParaRPr lang="en-US" sz="20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50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Environmental Screening Tool (EST)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4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98"/>
          <a:stretch/>
        </p:blipFill>
        <p:spPr bwMode="auto">
          <a:xfrm>
            <a:off x="601132" y="994376"/>
            <a:ext cx="7797209" cy="331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5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 Public Access Website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5</a:t>
            </a:fld>
            <a:endParaRPr lang="en-US" dirty="0">
              <a:cs typeface="AECOM Sans" panose="020B05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694" y="4286216"/>
            <a:ext cx="3969173" cy="42125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400" dirty="0" smtClean="0">
                <a:latin typeface="Aktiv Grotesk Trial" panose="020B0504020202020204" pitchFamily="34" charset="0"/>
                <a:cs typeface="Aktiv Grotesk Trial" panose="020B0504020202020204" pitchFamily="34" charset="0"/>
                <a:hlinkClick r:id="rId2"/>
              </a:rPr>
              <a:t>https://etdmpub.fla-etat.org</a:t>
            </a:r>
            <a:endParaRPr lang="en-US" sz="24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  <a:p>
            <a:endParaRPr lang="en-US" sz="24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2" y="598592"/>
            <a:ext cx="6909952" cy="371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33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Hardcopy Maps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6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30620" r="64097" b="9652"/>
          <a:stretch/>
        </p:blipFill>
        <p:spPr bwMode="auto">
          <a:xfrm>
            <a:off x="-2988733" y="400083"/>
            <a:ext cx="2887134" cy="391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65760" y="718821"/>
            <a:ext cx="4616027" cy="3479864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–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1pPr>
            <a:lvl2pPr marL="511175" indent="-22860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•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2pPr>
            <a:lvl3pPr marL="685800" indent="-173038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Courier New" panose="02070309020205020404" pitchFamily="49" charset="0"/>
              <a:buChar char="o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3pPr>
            <a:lvl4pPr marL="914400" indent="-173038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1600"/>
              </a:spcAft>
              <a:buFont typeface="Arial" pitchFamily="34" charset="0"/>
              <a:buChar char="–"/>
              <a:defRPr sz="2400" kern="1200" spc="-70" baseline="0">
                <a:solidFill>
                  <a:schemeClr val="tx1"/>
                </a:solidFill>
                <a:latin typeface="+mn-lt"/>
                <a:ea typeface="+mn-ea"/>
                <a:cs typeface="AECOM Sans" panose="020B05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Age Distribution</a:t>
            </a:r>
          </a:p>
          <a:p>
            <a:r>
              <a:rPr lang="en-US" dirty="0" smtClean="0"/>
              <a:t>Community Services</a:t>
            </a:r>
          </a:p>
          <a:p>
            <a:r>
              <a:rPr lang="en-US" dirty="0" smtClean="0"/>
              <a:t>Income</a:t>
            </a:r>
          </a:p>
          <a:p>
            <a:r>
              <a:rPr lang="en-US" dirty="0" smtClean="0"/>
              <a:t>Land Use</a:t>
            </a:r>
          </a:p>
          <a:p>
            <a:r>
              <a:rPr lang="en-US" dirty="0" smtClean="0"/>
              <a:t>Minority Population</a:t>
            </a:r>
          </a:p>
          <a:p>
            <a:r>
              <a:rPr lang="en-US" dirty="0" smtClean="0"/>
              <a:t>Population Density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5" t="15246" r="33992" b="8527"/>
          <a:stretch/>
        </p:blipFill>
        <p:spPr bwMode="auto">
          <a:xfrm>
            <a:off x="4140200" y="137160"/>
            <a:ext cx="3869267" cy="4663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Map Viewer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7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 bwMode="auto">
          <a:xfrm>
            <a:off x="279399" y="700610"/>
            <a:ext cx="8636001" cy="37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8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63149" r="71532" b="4452"/>
          <a:stretch/>
        </p:blipFill>
        <p:spPr>
          <a:xfrm>
            <a:off x="5689597" y="694266"/>
            <a:ext cx="3373107" cy="36190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59" y="914399"/>
            <a:ext cx="5323838" cy="331046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Primary source for the </a:t>
            </a:r>
          </a:p>
          <a:p>
            <a:r>
              <a:rPr lang="en-US" sz="2000" dirty="0">
                <a:latin typeface="Aktiv Grotesk Trial" panose="020B0504020202020204" pitchFamily="34" charset="0"/>
                <a:cs typeface="Aktiv Grotesk Trial" panose="020B0504020202020204" pitchFamily="34" charset="0"/>
              </a:rPr>
              <a:t>	</a:t>
            </a: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Preliminary Environmental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Informs reviews by review agencies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Starting point for SCE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Aktiv Grotesk Trial" panose="020B0504020202020204" pitchFamily="34" charset="0"/>
              <a:cs typeface="Aktiv Grotesk Trial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2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Sociocultural Data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FEF09-04D1-447B-9F98-7000E0D5D333}" type="slidenum">
              <a:rPr lang="en-US" smtClean="0">
                <a:cs typeface="AECOM Sans" panose="020B0504020202020204" pitchFamily="34" charset="0"/>
              </a:rPr>
              <a:pPr/>
              <a:t>9</a:t>
            </a:fld>
            <a:endParaRPr lang="en-US" dirty="0">
              <a:cs typeface="AECOM Sans" panose="020B05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23816" r="48796" b="58915"/>
          <a:stretch/>
        </p:blipFill>
        <p:spPr>
          <a:xfrm>
            <a:off x="3107267" y="742949"/>
            <a:ext cx="5689601" cy="1332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2959" y="2075619"/>
            <a:ext cx="7415107" cy="13872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Available for a variety of geographic shapes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Includes county profile for comparison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Cites data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ktiv Grotesk Trial" panose="020B0504020202020204" pitchFamily="34" charset="0"/>
                <a:cs typeface="Aktiv Grotesk Trial" panose="020B0504020202020204" pitchFamily="34" charset="0"/>
              </a:rPr>
              <a:t>Lists census blocks and block groups</a:t>
            </a:r>
          </a:p>
        </p:txBody>
      </p:sp>
    </p:spTree>
    <p:extLst>
      <p:ext uri="{BB962C8B-B14F-4D97-AF65-F5344CB8AC3E}">
        <p14:creationId xmlns:p14="http://schemas.microsoft.com/office/powerpoint/2010/main" val="48050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Slide Set">
  <a:themeElements>
    <a:clrScheme name="AECOM 201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B5E2"/>
      </a:accent1>
      <a:accent2>
        <a:srgbClr val="84BD00"/>
      </a:accent2>
      <a:accent3>
        <a:srgbClr val="F68B1F"/>
      </a:accent3>
      <a:accent4>
        <a:srgbClr val="9E007E"/>
      </a:accent4>
      <a:accent5>
        <a:srgbClr val="FFE512"/>
      </a:accent5>
      <a:accent6>
        <a:srgbClr val="8C8279"/>
      </a:accent6>
      <a:hlink>
        <a:srgbClr val="00B5E2"/>
      </a:hlink>
      <a:folHlink>
        <a:srgbClr val="9E007E"/>
      </a:folHlink>
    </a:clrScheme>
    <a:fontScheme name="AECOM Sans">
      <a:majorFont>
        <a:latin typeface="AECOM Sans"/>
        <a:ea typeface=""/>
        <a:cs typeface=""/>
      </a:majorFont>
      <a:minorFont>
        <a:latin typeface="AECO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dirty="0" smtClean="0">
            <a:latin typeface="Aktiv Grotesk Trial" panose="020B0504020202020204" pitchFamily="34" charset="0"/>
            <a:cs typeface="Aktiv Grotesk Trial" panose="020B05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AECOM_4-3_2015-1016_17h00</Template>
  <TotalTime>1008</TotalTime>
  <Words>332</Words>
  <Application>Microsoft Office PowerPoint</Application>
  <PresentationFormat>On-screen Show (16:9)</PresentationFormat>
  <Paragraphs>120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AECOM Sans XBold</vt:lpstr>
      <vt:lpstr>Courier New</vt:lpstr>
      <vt:lpstr>Aktiv Grotesk Trial</vt:lpstr>
      <vt:lpstr>AECOM Sans</vt:lpstr>
      <vt:lpstr>BLUE Slide Set</vt:lpstr>
      <vt:lpstr>Using Data in the Environmental Screening Tool to Support Community Impact Assessment</vt:lpstr>
      <vt:lpstr>Agenda</vt:lpstr>
      <vt:lpstr>Agenda</vt:lpstr>
      <vt:lpstr>The Environmental Screening Tool (EST)</vt:lpstr>
      <vt:lpstr>EST Public Access Website</vt:lpstr>
      <vt:lpstr>Hardcopy Maps</vt:lpstr>
      <vt:lpstr>Interactive Map Viewer</vt:lpstr>
      <vt:lpstr>GIS Analysis</vt:lpstr>
      <vt:lpstr>Sociocultural Data Report</vt:lpstr>
      <vt:lpstr>Area of Interest Tool</vt:lpstr>
      <vt:lpstr>GIS Analysis Report</vt:lpstr>
      <vt:lpstr>GIS Analysis Summary Table</vt:lpstr>
      <vt:lpstr>GIS Analysis Census Blocks</vt:lpstr>
      <vt:lpstr>Demographics - Race</vt:lpstr>
      <vt:lpstr>Demographics – Population Density</vt:lpstr>
      <vt:lpstr>Demographics – Minority Populations</vt:lpstr>
      <vt:lpstr>Demographics - Language</vt:lpstr>
      <vt:lpstr>GIS Analysis – Other Data</vt:lpstr>
      <vt:lpstr>SDR - Population</vt:lpstr>
      <vt:lpstr>SDR – Age, Income, and Disability</vt:lpstr>
      <vt:lpstr>SDR – Education, Language, and Housing</vt:lpstr>
      <vt:lpstr>SDR – Land Use</vt:lpstr>
      <vt:lpstr>SDR – Community Facilities</vt:lpstr>
      <vt:lpstr>SDR – Census Places</vt:lpstr>
      <vt:lpstr>SDR- Block Groups </vt:lpstr>
      <vt:lpstr>SDR – About the Census</vt:lpstr>
      <vt:lpstr>SDR – County Profile</vt:lpstr>
      <vt:lpstr>EST Public Access Website</vt:lpstr>
      <vt:lpstr>PowerPoint Presentation</vt:lpstr>
      <vt:lpstr>PowerPoint Presentation</vt:lpstr>
      <vt:lpstr>PowerPoint Presentation</vt:lpstr>
      <vt:lpstr>PowerPoint Presentation</vt:lpstr>
      <vt:lpstr>FDOT – SCE Resources</vt:lpstr>
      <vt:lpstr>SCE Issue Sheets – Example (Social)</vt:lpstr>
      <vt:lpstr>Get Started</vt:lpstr>
      <vt:lpstr>Questions?</vt:lpstr>
    </vt:vector>
  </TitlesOfParts>
  <Company>URS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Sub-Title</dc:title>
  <dc:creator>Carvey, Roger</dc:creator>
  <cp:lastModifiedBy>Roaza, Ruth</cp:lastModifiedBy>
  <cp:revision>45</cp:revision>
  <dcterms:created xsi:type="dcterms:W3CDTF">2016-10-10T13:45:56Z</dcterms:created>
  <dcterms:modified xsi:type="dcterms:W3CDTF">2017-08-08T00:51:52Z</dcterms:modified>
</cp:coreProperties>
</file>