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62" r:id="rId2"/>
  </p:sldMasterIdLst>
  <p:notesMasterIdLst>
    <p:notesMasterId r:id="rId16"/>
  </p:notesMasterIdLst>
  <p:handoutMasterIdLst>
    <p:handoutMasterId r:id="rId17"/>
  </p:handoutMasterIdLst>
  <p:sldIdLst>
    <p:sldId id="259" r:id="rId3"/>
    <p:sldId id="260" r:id="rId4"/>
    <p:sldId id="261" r:id="rId5"/>
    <p:sldId id="272" r:id="rId6"/>
    <p:sldId id="266" r:id="rId7"/>
    <p:sldId id="270" r:id="rId8"/>
    <p:sldId id="279" r:id="rId9"/>
    <p:sldId id="281" r:id="rId10"/>
    <p:sldId id="276" r:id="rId11"/>
    <p:sldId id="268" r:id="rId12"/>
    <p:sldId id="280" r:id="rId13"/>
    <p:sldId id="275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9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177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9733D-69F8-45CE-987F-1E3A67C77C5D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3FB42-312D-429D-A89D-91E21C85F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54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DC3DB-9C0B-4EEA-BE0C-C823D6258BF2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09D77-6270-417D-B912-9E40620F0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3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9D77-6270-417D-B912-9E40620F0D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91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09D77-6270-417D-B912-9E40620F0D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7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pPr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81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pPr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32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pPr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34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pPr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61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pPr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68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pPr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92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pPr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67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pPr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05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pPr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40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72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81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pPr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26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0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75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998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52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349BF3EA-1A78-4F07-BDC0-C8A1BD461199}" type="datetimeFigureOut">
              <a:rPr lang="en-US" smtClean="0"/>
              <a:pPr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51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49BF3EA-1A78-4F07-BDC0-C8A1BD461199}" type="datetimeFigureOut">
              <a:rPr lang="en-US" smtClean="0"/>
              <a:pPr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120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28284" y="5119752"/>
            <a:ext cx="41832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Presented by: Alyssa Bourgoyne Interim Executive Director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84" y="973585"/>
            <a:ext cx="10058400" cy="382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84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27016" y="-399105"/>
            <a:ext cx="10972800" cy="16002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Green Team Youth Corps</a:t>
            </a:r>
          </a:p>
        </p:txBody>
      </p:sp>
      <p:sp>
        <p:nvSpPr>
          <p:cNvPr id="9" name="Content Placeholder 1"/>
          <p:cNvSpPr>
            <a:spLocks noGrp="1"/>
          </p:cNvSpPr>
          <p:nvPr>
            <p:ph sz="half" idx="1"/>
          </p:nvPr>
        </p:nvSpPr>
        <p:spPr>
          <a:xfrm>
            <a:off x="6073645" y="869400"/>
            <a:ext cx="6187421" cy="5473349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</a:pPr>
            <a:r>
              <a:rPr lang="en-US" sz="2600" dirty="0"/>
              <a:t>Based on four guiding principles</a:t>
            </a:r>
          </a:p>
          <a:p>
            <a:pPr lvl="1">
              <a:buClr>
                <a:schemeClr val="tx1"/>
              </a:buClr>
            </a:pPr>
            <a:r>
              <a:rPr lang="en-US" sz="2200" dirty="0"/>
              <a:t>Connecting youth to the ‘wild’ in their neighborhoods</a:t>
            </a:r>
          </a:p>
          <a:p>
            <a:pPr lvl="1">
              <a:buClr>
                <a:schemeClr val="tx1"/>
              </a:buClr>
            </a:pPr>
            <a:r>
              <a:rPr lang="en-US" sz="2200" dirty="0"/>
              <a:t>Leadership</a:t>
            </a:r>
          </a:p>
          <a:p>
            <a:pPr lvl="1">
              <a:buClr>
                <a:schemeClr val="tx1"/>
              </a:buClr>
            </a:pPr>
            <a:r>
              <a:rPr lang="en-US" sz="2200" dirty="0"/>
              <a:t>STEM learning</a:t>
            </a:r>
          </a:p>
          <a:p>
            <a:pPr lvl="1">
              <a:buClr>
                <a:schemeClr val="tx1"/>
              </a:buClr>
            </a:pPr>
            <a:r>
              <a:rPr lang="en-US" sz="2200" dirty="0"/>
              <a:t>Environmental empathy</a:t>
            </a:r>
          </a:p>
          <a:p>
            <a:pPr>
              <a:buClr>
                <a:schemeClr val="tx1"/>
              </a:buClr>
            </a:pPr>
            <a:r>
              <a:rPr lang="en-US" sz="2600" dirty="0"/>
              <a:t>Two tracts:</a:t>
            </a:r>
          </a:p>
          <a:p>
            <a:pPr lvl="1">
              <a:buClr>
                <a:schemeClr val="tx1"/>
              </a:buClr>
            </a:pPr>
            <a:r>
              <a:rPr lang="en-US" sz="2200" dirty="0"/>
              <a:t>Fellowship: Community service events during the school year</a:t>
            </a:r>
          </a:p>
          <a:p>
            <a:pPr lvl="1">
              <a:buClr>
                <a:schemeClr val="tx1"/>
              </a:buClr>
            </a:pPr>
            <a:r>
              <a:rPr lang="en-US" sz="2200" dirty="0"/>
              <a:t>Summer Apprenticeship: </a:t>
            </a:r>
            <a:r>
              <a:rPr lang="en-US" sz="2200" dirty="0" smtClean="0"/>
              <a:t>8 -10 week </a:t>
            </a:r>
            <a:r>
              <a:rPr lang="en-US" sz="2200" dirty="0"/>
              <a:t>program with a mix of work, learn, play and service</a:t>
            </a:r>
          </a:p>
          <a:p>
            <a:pPr lvl="1">
              <a:buClr>
                <a:schemeClr val="tx1"/>
              </a:buClr>
            </a:pPr>
            <a:endParaRPr lang="en-US" sz="2600" dirty="0"/>
          </a:p>
          <a:p>
            <a:pPr>
              <a:buClr>
                <a:schemeClr val="tx1"/>
              </a:buClr>
            </a:pPr>
            <a:r>
              <a:rPr lang="en-US" sz="2600" dirty="0"/>
              <a:t>2015: 10 neighborhood teens employed</a:t>
            </a:r>
          </a:p>
          <a:p>
            <a:pPr>
              <a:buClr>
                <a:schemeClr val="tx1"/>
              </a:buClr>
            </a:pPr>
            <a:r>
              <a:rPr lang="en-US" sz="2600" dirty="0"/>
              <a:t>2016: 20 neighborhood teens employed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99" y="98723"/>
            <a:ext cx="2462399" cy="3283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649" y="3251252"/>
            <a:ext cx="3433500" cy="343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3" y="60703"/>
            <a:ext cx="2385900" cy="433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9" y="4205700"/>
            <a:ext cx="2588400" cy="258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0774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759" y="870285"/>
            <a:ext cx="2282979" cy="3043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400" y="1533666"/>
            <a:ext cx="3303600" cy="2477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3323" y="-398224"/>
            <a:ext cx="10972800" cy="16002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Green Team Accomplishments</a:t>
            </a:r>
          </a:p>
        </p:txBody>
      </p:sp>
      <p:sp>
        <p:nvSpPr>
          <p:cNvPr id="10" name="Content Placeholder 1"/>
          <p:cNvSpPr>
            <a:spLocks noGrp="1"/>
          </p:cNvSpPr>
          <p:nvPr>
            <p:ph sz="half" idx="1"/>
          </p:nvPr>
        </p:nvSpPr>
        <p:spPr>
          <a:xfrm>
            <a:off x="45650" y="870285"/>
            <a:ext cx="5384800" cy="3429015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 smtClean="0"/>
              <a:t>Built </a:t>
            </a:r>
            <a:r>
              <a:rPr lang="en-US" dirty="0"/>
              <a:t>a community garden </a:t>
            </a:r>
            <a:r>
              <a:rPr lang="en-US" dirty="0" smtClean="0"/>
              <a:t>in a food desert.</a:t>
            </a:r>
            <a:endParaRPr lang="en-US" dirty="0"/>
          </a:p>
          <a:p>
            <a:pPr>
              <a:buClr>
                <a:schemeClr val="tx1"/>
              </a:buClr>
            </a:pPr>
            <a:r>
              <a:rPr lang="en-US" dirty="0" smtClean="0"/>
              <a:t>Built </a:t>
            </a:r>
            <a:r>
              <a:rPr lang="en-US" dirty="0"/>
              <a:t>the city’s longest linear </a:t>
            </a:r>
            <a:r>
              <a:rPr lang="en-US" dirty="0" err="1" smtClean="0"/>
              <a:t>bioswale</a:t>
            </a:r>
            <a:r>
              <a:rPr lang="en-US" dirty="0" smtClean="0"/>
              <a:t> along the S-Line.</a:t>
            </a:r>
            <a:endParaRPr lang="en-US" dirty="0"/>
          </a:p>
          <a:p>
            <a:pPr>
              <a:buClr>
                <a:schemeClr val="tx1"/>
              </a:buClr>
            </a:pPr>
            <a:r>
              <a:rPr lang="en-US" dirty="0" smtClean="0"/>
              <a:t>Engaged </a:t>
            </a:r>
            <a:r>
              <a:rPr lang="en-US" dirty="0"/>
              <a:t>nearly 70 community </a:t>
            </a:r>
            <a:r>
              <a:rPr lang="en-US" dirty="0" smtClean="0"/>
              <a:t>partners.</a:t>
            </a:r>
            <a:endParaRPr lang="en-US" dirty="0"/>
          </a:p>
          <a:p>
            <a:pPr>
              <a:buClr>
                <a:schemeClr val="tx1"/>
              </a:buClr>
            </a:pPr>
            <a:r>
              <a:rPr lang="en-US" dirty="0" smtClean="0"/>
              <a:t>Collected </a:t>
            </a:r>
            <a:r>
              <a:rPr lang="en-US" dirty="0"/>
              <a:t>150 bags of trash…. 3,750 </a:t>
            </a:r>
            <a:r>
              <a:rPr lang="en-US" dirty="0" err="1"/>
              <a:t>tonnes</a:t>
            </a:r>
            <a:r>
              <a:rPr lang="en-US" dirty="0"/>
              <a:t>!!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Engaged </a:t>
            </a:r>
            <a:r>
              <a:rPr lang="en-US" dirty="0"/>
              <a:t>nearly 200 </a:t>
            </a:r>
            <a:r>
              <a:rPr lang="en-US" dirty="0" smtClean="0"/>
              <a:t>volunteers.</a:t>
            </a:r>
            <a:endParaRPr lang="en-US" dirty="0"/>
          </a:p>
          <a:p>
            <a:pPr>
              <a:buClr>
                <a:schemeClr val="tx1"/>
              </a:buClr>
            </a:pPr>
            <a:r>
              <a:rPr lang="en-US" dirty="0" smtClean="0"/>
              <a:t>Planted 950 </a:t>
            </a:r>
            <a:r>
              <a:rPr lang="en-US" dirty="0"/>
              <a:t>river-friendly plants </a:t>
            </a:r>
            <a:r>
              <a:rPr lang="en-US" dirty="0" smtClean="0"/>
              <a:t>in </a:t>
            </a:r>
            <a:r>
              <a:rPr lang="en-US" dirty="0"/>
              <a:t>the </a:t>
            </a:r>
            <a:r>
              <a:rPr lang="en-US" dirty="0" smtClean="0"/>
              <a:t>ground.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38" y="3614220"/>
            <a:ext cx="2205900" cy="294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8" y="4116755"/>
            <a:ext cx="2502661" cy="2502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705" y="3614220"/>
            <a:ext cx="2893546" cy="2925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3" r="14156"/>
          <a:stretch/>
        </p:blipFill>
        <p:spPr>
          <a:xfrm>
            <a:off x="1347738" y="4239720"/>
            <a:ext cx="2967380" cy="2379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5885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7091" y="152100"/>
            <a:ext cx="5348192" cy="1600200"/>
          </a:xfrm>
        </p:spPr>
        <p:txBody>
          <a:bodyPr/>
          <a:lstStyle/>
          <a:p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Hogans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Creek litter cleanups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446" y="2030250"/>
            <a:ext cx="234315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70477" y="1098103"/>
            <a:ext cx="3897744" cy="525824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 smtClean="0"/>
              <a:t>monthly </a:t>
            </a:r>
            <a:r>
              <a:rPr lang="en-US" sz="2000" dirty="0"/>
              <a:t>Hogans Creek </a:t>
            </a:r>
            <a:r>
              <a:rPr lang="en-US" sz="2000" dirty="0" smtClean="0"/>
              <a:t>cleanups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Removed nearly 2 </a:t>
            </a:r>
            <a:r>
              <a:rPr lang="en-US" dirty="0" err="1">
                <a:effectLst/>
              </a:rPr>
              <a:t>tonnes</a:t>
            </a:r>
            <a:r>
              <a:rPr lang="en-US" dirty="0">
                <a:effectLst/>
              </a:rPr>
              <a:t> of trash from </a:t>
            </a:r>
            <a:r>
              <a:rPr lang="en-US" dirty="0" err="1">
                <a:effectLst/>
              </a:rPr>
              <a:t>Hogans</a:t>
            </a:r>
            <a:r>
              <a:rPr lang="en-US" dirty="0">
                <a:effectLst/>
              </a:rPr>
              <a:t> Creek, in partnership with the City of </a:t>
            </a:r>
            <a:r>
              <a:rPr lang="en-US" dirty="0" smtClean="0">
                <a:effectLst/>
              </a:rPr>
              <a:t>Jacksonville</a:t>
            </a:r>
            <a:endParaRPr lang="en-US" dirty="0">
              <a:effectLst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Engaged 125 volunteers from all over Jacksonville</a:t>
            </a:r>
          </a:p>
          <a:p>
            <a:pPr>
              <a:buClr>
                <a:schemeClr val="tx1"/>
              </a:buClr>
            </a:pP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548" y="152100"/>
            <a:ext cx="2949120" cy="196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780" y="2117700"/>
            <a:ext cx="2414285" cy="32190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238" y="2420848"/>
            <a:ext cx="2846817" cy="2135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459" y="152100"/>
            <a:ext cx="2826913" cy="2120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108" y="5067000"/>
            <a:ext cx="3184000" cy="17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647" y="4679053"/>
            <a:ext cx="3084535" cy="2055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7556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1071" y="-162641"/>
            <a:ext cx="10972800" cy="16002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Stay Connected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25349" y="963187"/>
            <a:ext cx="7100427" cy="3633205"/>
            <a:chOff x="416722" y="2943397"/>
            <a:chExt cx="7576004" cy="3633205"/>
          </a:xfrm>
        </p:grpSpPr>
        <p:sp>
          <p:nvSpPr>
            <p:cNvPr id="7" name="TextBox 6"/>
            <p:cNvSpPr txBox="1"/>
            <p:nvPr/>
          </p:nvSpPr>
          <p:spPr>
            <a:xfrm>
              <a:off x="1488556" y="4588230"/>
              <a:ext cx="554310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sz="2400" dirty="0" err="1"/>
                <a:t>GroundworkJacksonville</a:t>
              </a:r>
              <a:endParaRPr lang="en-US" sz="24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22" y="2943397"/>
              <a:ext cx="1214820" cy="127688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591926" y="3351006"/>
              <a:ext cx="64008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1">
              <a:spAutoFit/>
            </a:bodyPr>
            <a:lstStyle/>
            <a:p>
              <a:r>
                <a:rPr lang="en-US" sz="2400" dirty="0"/>
                <a:t>www.groundworkjacksonville.org</a:t>
              </a:r>
            </a:p>
          </p:txBody>
        </p:sp>
        <p:pic>
          <p:nvPicPr>
            <p:cNvPr id="11" name="Content Placeholder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97" y="4370901"/>
              <a:ext cx="892586" cy="89632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926" y="5605645"/>
              <a:ext cx="970957" cy="970957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819310" y="3880080"/>
            <a:ext cx="25069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@</a:t>
            </a:r>
            <a:r>
              <a:rPr lang="en-US" sz="2400" dirty="0" err="1"/>
              <a:t>groundworkjax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49" y="4934815"/>
            <a:ext cx="983554" cy="9835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19310" y="5195759"/>
            <a:ext cx="3723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@</a:t>
            </a:r>
            <a:r>
              <a:rPr lang="en-US" sz="2400" dirty="0" err="1"/>
              <a:t>groundworkjacksonville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3739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19518" y="-257177"/>
            <a:ext cx="10972800" cy="16002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Groundwork USA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19518" y="894614"/>
            <a:ext cx="5046785" cy="4996577"/>
          </a:xfrm>
        </p:spPr>
        <p:txBody>
          <a:bodyPr>
            <a:normAutofit/>
          </a:bodyPr>
          <a:lstStyle/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Created about 20 years </a:t>
            </a:r>
            <a:r>
              <a:rPr lang="en-US" dirty="0" smtClean="0"/>
              <a:t>ago in partnership    with the national park service and the environmental protection agency.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dirty="0"/>
              <a:t>national enterprise with local roots, working at the intersection of the environment, equity and civic engagement. </a:t>
            </a:r>
          </a:p>
          <a:p>
            <a:pPr marL="445770" indent="-3429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Transform </a:t>
            </a:r>
            <a:r>
              <a:rPr lang="en-US" dirty="0"/>
              <a:t>blighted communities for the long term.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51" y="1218388"/>
            <a:ext cx="6652879" cy="4349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0473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 and Content Layout with Chart"/>
          <p:cNvSpPr>
            <a:spLocks noGrp="1"/>
          </p:cNvSpPr>
          <p:nvPr>
            <p:ph type="title"/>
          </p:nvPr>
        </p:nvSpPr>
        <p:spPr>
          <a:xfrm>
            <a:off x="209551" y="-315354"/>
            <a:ext cx="10972800" cy="16002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Groundwork Jacksonville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1" y="1178714"/>
            <a:ext cx="5082450" cy="5160539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2013: Groundwork </a:t>
            </a:r>
            <a:r>
              <a:rPr lang="en-US" dirty="0"/>
              <a:t>Jacksonville Steering Committee </a:t>
            </a:r>
            <a:r>
              <a:rPr lang="en-US" dirty="0" smtClean="0"/>
              <a:t>formed.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Late 2013: </a:t>
            </a:r>
            <a:r>
              <a:rPr lang="en-US" dirty="0" smtClean="0"/>
              <a:t>Groundwork </a:t>
            </a:r>
            <a:r>
              <a:rPr lang="en-US" dirty="0"/>
              <a:t>Jacksonville application submitted </a:t>
            </a:r>
            <a:r>
              <a:rPr lang="en-US" dirty="0" smtClean="0"/>
              <a:t>to Groundwork USA by </a:t>
            </a:r>
            <a:r>
              <a:rPr lang="en-US" dirty="0"/>
              <a:t>the City of </a:t>
            </a:r>
            <a:r>
              <a:rPr lang="en-US" dirty="0" smtClean="0"/>
              <a:t>Jacksonville.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2014: </a:t>
            </a:r>
            <a:r>
              <a:rPr lang="en-US" dirty="0" smtClean="0"/>
              <a:t>Feasibility </a:t>
            </a:r>
            <a:r>
              <a:rPr lang="en-US" dirty="0"/>
              <a:t>study conducted </a:t>
            </a:r>
            <a:r>
              <a:rPr lang="en-US" dirty="0" smtClean="0"/>
              <a:t>in.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Late 2014: </a:t>
            </a:r>
            <a:r>
              <a:rPr lang="en-US" dirty="0" smtClean="0"/>
              <a:t>Jacksonville </a:t>
            </a:r>
            <a:r>
              <a:rPr lang="en-US" dirty="0"/>
              <a:t>(and Atlanta) awarded the first Trust designation in the </a:t>
            </a:r>
            <a:r>
              <a:rPr lang="en-US" dirty="0" smtClean="0"/>
              <a:t>South.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2015: </a:t>
            </a:r>
            <a:r>
              <a:rPr lang="en-US" dirty="0" smtClean="0"/>
              <a:t>On </a:t>
            </a:r>
            <a:r>
              <a:rPr lang="en-US" dirty="0"/>
              <a:t>boarding of Board of Directors, FT Green Team Coordinator and </a:t>
            </a:r>
            <a:r>
              <a:rPr lang="en-US" dirty="0" smtClean="0"/>
              <a:t>CEO.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2017: Groundwork </a:t>
            </a:r>
            <a:r>
              <a:rPr lang="en-US" dirty="0" err="1" smtClean="0"/>
              <a:t>Jax</a:t>
            </a:r>
            <a:r>
              <a:rPr lang="en-US" dirty="0" smtClean="0"/>
              <a:t> team consists of FT seasonal staff, FT program staff, PR/Marketing consulting team, bookkeeper and soon the on-boarding of a permanent executive director.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00" y="1167557"/>
            <a:ext cx="6535631" cy="49017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4297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8215" y="-132983"/>
            <a:ext cx="10972800" cy="16002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The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Gems (and th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e Challenges)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of the Emerald Necklace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175847" y="1149240"/>
            <a:ext cx="3094891" cy="5251560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 err="1"/>
              <a:t>McCoys</a:t>
            </a:r>
            <a:r>
              <a:rPr lang="en-US" sz="2400" dirty="0"/>
              <a:t> </a:t>
            </a:r>
            <a:r>
              <a:rPr lang="en-US" sz="2400" dirty="0" smtClean="0"/>
              <a:t>Creek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3 </a:t>
            </a:r>
            <a:r>
              <a:rPr lang="en-US" sz="2400" dirty="0" smtClean="0"/>
              <a:t>miles</a:t>
            </a:r>
            <a:endParaRPr lang="en-US" sz="22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S-Line Urban Rail </a:t>
            </a:r>
            <a:r>
              <a:rPr lang="en-US" sz="2400" dirty="0" smtClean="0"/>
              <a:t>Trail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200" dirty="0" smtClean="0"/>
              <a:t>4.8 miles</a:t>
            </a:r>
            <a:endParaRPr lang="en-US" sz="22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 err="1"/>
              <a:t>Hogans</a:t>
            </a:r>
            <a:r>
              <a:rPr lang="en-US" sz="2400" dirty="0"/>
              <a:t> </a:t>
            </a:r>
            <a:r>
              <a:rPr lang="en-US" sz="2400" dirty="0" smtClean="0"/>
              <a:t>Creek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2.5 </a:t>
            </a:r>
            <a:r>
              <a:rPr lang="en-US" sz="2400" dirty="0" smtClean="0"/>
              <a:t>miles</a:t>
            </a:r>
            <a:endParaRPr lang="en-US" sz="22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St. Johns River   </a:t>
            </a:r>
            <a:r>
              <a:rPr lang="en-US" sz="2400" dirty="0" err="1" smtClean="0"/>
              <a:t>Northbank</a:t>
            </a:r>
            <a:r>
              <a:rPr lang="en-US" sz="2400" dirty="0" smtClean="0"/>
              <a:t> </a:t>
            </a:r>
            <a:r>
              <a:rPr lang="en-US" sz="2400" dirty="0" err="1" smtClean="0"/>
              <a:t>Riverwalk</a:t>
            </a:r>
            <a:endParaRPr lang="en-US" sz="2400" dirty="0" smtClean="0"/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US" sz="2400" dirty="0"/>
              <a:t>3 </a:t>
            </a:r>
            <a:r>
              <a:rPr lang="en-US" sz="2400" dirty="0" smtClean="0"/>
              <a:t>miles</a:t>
            </a:r>
            <a:endParaRPr lang="en-US" sz="22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Concept was first </a:t>
            </a:r>
            <a:r>
              <a:rPr lang="en-US" sz="2400" dirty="0" smtClean="0"/>
              <a:t>     proposed by the late      1920’s by famed     architect                 Henry J. </a:t>
            </a:r>
            <a:r>
              <a:rPr lang="en-US" sz="2400" dirty="0" err="1" smtClean="0"/>
              <a:t>Klutho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24" y="779589"/>
            <a:ext cx="4160959" cy="2641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482" y="779589"/>
            <a:ext cx="4160958" cy="26630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482" y="3710025"/>
            <a:ext cx="4151774" cy="25542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24" y="3649780"/>
            <a:ext cx="4160959" cy="261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019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094" y="-175845"/>
            <a:ext cx="10972800" cy="16002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The Vision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23" y="952500"/>
            <a:ext cx="7069554" cy="5302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342094" y="798102"/>
            <a:ext cx="3922175" cy="61566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Emerald Necklace is a</a:t>
            </a:r>
          </a:p>
          <a:p>
            <a:pPr marL="0" indent="0">
              <a:buNone/>
            </a:pPr>
            <a:r>
              <a:rPr lang="en-US" i="1" dirty="0" smtClean="0"/>
              <a:t>n</a:t>
            </a:r>
            <a:r>
              <a:rPr lang="en-US" i="1" dirty="0" smtClean="0"/>
              <a:t>ationally </a:t>
            </a:r>
            <a:r>
              <a:rPr lang="en-US" i="1" dirty="0"/>
              <a:t>recognized </a:t>
            </a:r>
            <a:r>
              <a:rPr lang="en-US" i="1" dirty="0" smtClean="0"/>
              <a:t>centerpiece attracting </a:t>
            </a:r>
            <a:r>
              <a:rPr lang="en-US" i="1" dirty="0"/>
              <a:t>people to Jacksonville. </a:t>
            </a:r>
          </a:p>
          <a:p>
            <a:pPr marL="0" indent="0">
              <a:buNone/>
            </a:pPr>
            <a:r>
              <a:rPr lang="en-US" i="1" dirty="0"/>
              <a:t>It connects urban core neighborhoods </a:t>
            </a:r>
            <a:r>
              <a:rPr lang="en-US" i="1" dirty="0" smtClean="0"/>
              <a:t>that </a:t>
            </a:r>
            <a:r>
              <a:rPr lang="en-US" i="1" dirty="0"/>
              <a:t>are valued as vital and desirable places to live, work, and visit. 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Jacksonville’s </a:t>
            </a:r>
            <a:r>
              <a:rPr lang="en-US" i="1" dirty="0"/>
              <a:t>urban core neighborhoods are economically diverse and </a:t>
            </a:r>
            <a:r>
              <a:rPr lang="en-US" i="1" dirty="0" smtClean="0"/>
              <a:t>economically </a:t>
            </a:r>
            <a:r>
              <a:rPr lang="en-US" i="1" dirty="0"/>
              <a:t>healthy. 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Urban </a:t>
            </a:r>
            <a:r>
              <a:rPr lang="en-US" i="1" dirty="0"/>
              <a:t>core neighborhoods have a community ethic </a:t>
            </a:r>
            <a:r>
              <a:rPr lang="en-US" i="1" dirty="0" smtClean="0"/>
              <a:t>of </a:t>
            </a:r>
            <a:r>
              <a:rPr lang="en-US" i="1" dirty="0"/>
              <a:t>active living and an outdoor </a:t>
            </a:r>
            <a:r>
              <a:rPr lang="en-US" i="1" dirty="0" smtClean="0"/>
              <a:t>orientation</a:t>
            </a:r>
            <a:r>
              <a:rPr lang="en-US" i="1" dirty="0"/>
              <a:t>. 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Working </a:t>
            </a:r>
            <a:r>
              <a:rPr lang="en-US" i="1" dirty="0"/>
              <a:t>together, </a:t>
            </a:r>
            <a:r>
              <a:rPr lang="en-US" i="1" dirty="0" smtClean="0"/>
              <a:t>neighbors </a:t>
            </a:r>
            <a:r>
              <a:rPr lang="en-US" i="1" dirty="0"/>
              <a:t>are engaged in creating and sustaining their clean environment.</a:t>
            </a:r>
          </a:p>
        </p:txBody>
      </p:sp>
    </p:spTree>
    <p:extLst>
      <p:ext uri="{BB962C8B-B14F-4D97-AF65-F5344CB8AC3E}">
        <p14:creationId xmlns:p14="http://schemas.microsoft.com/office/powerpoint/2010/main" val="921831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" y="-395100"/>
            <a:ext cx="10972800" cy="160020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Groundworkers for the S-Line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35637" y="953410"/>
            <a:ext cx="3759356" cy="5807876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tx1"/>
              </a:buClr>
            </a:pPr>
            <a:r>
              <a:rPr lang="en-US" dirty="0"/>
              <a:t>A 11-member steering committee charged with making short-term trail development recommendations a reality by late 2017 </a:t>
            </a:r>
          </a:p>
          <a:p>
            <a:pPr>
              <a:buClr>
                <a:schemeClr val="tx1"/>
              </a:buClr>
            </a:pPr>
            <a:r>
              <a:rPr lang="en-US" dirty="0"/>
              <a:t>Short term recommendations:</a:t>
            </a:r>
          </a:p>
          <a:p>
            <a:pPr marL="457200" lvl="1" indent="0">
              <a:buClr>
                <a:schemeClr val="tx1"/>
              </a:buClr>
              <a:buNone/>
            </a:pPr>
            <a:r>
              <a:rPr lang="en-US" sz="1900" dirty="0" smtClean="0"/>
              <a:t>1. Establish </a:t>
            </a:r>
            <a:r>
              <a:rPr lang="en-US" sz="1900" dirty="0"/>
              <a:t>Maintenance </a:t>
            </a:r>
            <a:r>
              <a:rPr lang="en-US" sz="1900" dirty="0" smtClean="0"/>
              <a:t>Program</a:t>
            </a:r>
          </a:p>
          <a:p>
            <a:pPr lvl="2">
              <a:buClr>
                <a:schemeClr val="tx1"/>
              </a:buClr>
            </a:pPr>
            <a:r>
              <a:rPr lang="en-US" sz="1700" dirty="0" smtClean="0"/>
              <a:t>COJ Parks and Recreation</a:t>
            </a:r>
            <a:endParaRPr lang="en-US" sz="1700" dirty="0"/>
          </a:p>
          <a:p>
            <a:pPr marL="457200" lvl="1" indent="0">
              <a:buClr>
                <a:schemeClr val="tx1"/>
              </a:buClr>
              <a:buNone/>
            </a:pPr>
            <a:r>
              <a:rPr lang="en-US" sz="1900" dirty="0" smtClean="0"/>
              <a:t>2. Seek </a:t>
            </a:r>
            <a:r>
              <a:rPr lang="en-US" sz="1900" dirty="0"/>
              <a:t>Partnerships for Art in Public </a:t>
            </a:r>
            <a:r>
              <a:rPr lang="en-US" sz="1900" dirty="0" smtClean="0"/>
              <a:t>Places</a:t>
            </a:r>
          </a:p>
          <a:p>
            <a:pPr lvl="2">
              <a:buClr>
                <a:schemeClr val="tx1"/>
              </a:buClr>
            </a:pPr>
            <a:r>
              <a:rPr lang="en-US" sz="1700" dirty="0" smtClean="0"/>
              <a:t>Local artists and the Cultural Council of Greater Jacksonville</a:t>
            </a:r>
            <a:endParaRPr lang="en-US" sz="1700" dirty="0"/>
          </a:p>
          <a:p>
            <a:pPr marL="457200" lvl="1" indent="0">
              <a:buClr>
                <a:schemeClr val="tx1"/>
              </a:buClr>
              <a:buNone/>
            </a:pPr>
            <a:r>
              <a:rPr lang="en-US" sz="1900" dirty="0" smtClean="0"/>
              <a:t>3. Signage/Wayfinding 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700" dirty="0" smtClean="0"/>
              <a:t>JTA</a:t>
            </a:r>
          </a:p>
          <a:p>
            <a:pPr marL="457200" lvl="1" indent="0">
              <a:buClr>
                <a:schemeClr val="tx1"/>
              </a:buClr>
              <a:buNone/>
            </a:pPr>
            <a:r>
              <a:rPr lang="en-US" sz="1900" dirty="0" smtClean="0"/>
              <a:t>4. Make </a:t>
            </a:r>
            <a:r>
              <a:rPr lang="en-US" sz="1900" dirty="0"/>
              <a:t>the Northern Connection of Hogan’s Creek </a:t>
            </a:r>
            <a:r>
              <a:rPr lang="en-US" sz="1900" dirty="0" smtClean="0"/>
              <a:t>Greenway </a:t>
            </a:r>
            <a:r>
              <a:rPr lang="en-US" sz="1900" dirty="0"/>
              <a:t>to the </a:t>
            </a:r>
            <a:r>
              <a:rPr lang="en-US" sz="1900" dirty="0" smtClean="0"/>
              <a:t>S-Line</a:t>
            </a:r>
          </a:p>
          <a:p>
            <a:pPr lvl="2">
              <a:buClr>
                <a:schemeClr val="tx1"/>
              </a:buClr>
            </a:pPr>
            <a:r>
              <a:rPr lang="en-US" sz="1700" dirty="0" smtClean="0"/>
              <a:t>COJ Bicycle and Pedestrian Coordinator</a:t>
            </a:r>
            <a:endParaRPr lang="en-US" sz="17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96656"/>
            <a:ext cx="4893329" cy="65244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08" y="1770857"/>
            <a:ext cx="3257956" cy="1588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274" y="3622431"/>
            <a:ext cx="3278887" cy="1844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6912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3"/>
            <a:ext cx="12191999" cy="6800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5887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040" y="-215243"/>
            <a:ext cx="11748373" cy="1600200"/>
          </a:xfrm>
        </p:spPr>
        <p:txBody>
          <a:bodyPr/>
          <a:lstStyle/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Green Infrastructure on the S-Line Biodiversity Corridor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10" y="1325269"/>
            <a:ext cx="4789608" cy="2531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747" y="1253057"/>
            <a:ext cx="2767153" cy="3689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718" y="4129772"/>
            <a:ext cx="3687606" cy="2470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60" y="3797491"/>
            <a:ext cx="3034524" cy="3060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401" y="1253057"/>
            <a:ext cx="2590012" cy="4604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5492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022" y="-55231"/>
            <a:ext cx="5696010" cy="16002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Awareness and engagement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336400" y="1333318"/>
            <a:ext cx="4448908" cy="4632060"/>
          </a:xfrm>
        </p:spPr>
        <p:txBody>
          <a:bodyPr>
            <a:normAutofit/>
          </a:bodyPr>
          <a:lstStyle/>
          <a:p>
            <a:pPr lvl="1">
              <a:buClr>
                <a:schemeClr val="tx1"/>
              </a:buClr>
            </a:pPr>
            <a:r>
              <a:rPr lang="en-US" sz="2200" dirty="0" smtClean="0"/>
              <a:t>Monthly </a:t>
            </a:r>
            <a:r>
              <a:rPr lang="en-US" sz="2200" dirty="0"/>
              <a:t>S-Line social bike </a:t>
            </a:r>
            <a:r>
              <a:rPr lang="en-US" sz="2200" dirty="0" smtClean="0"/>
              <a:t>rides</a:t>
            </a:r>
          </a:p>
          <a:p>
            <a:pPr lvl="1">
              <a:buClr>
                <a:schemeClr val="tx1"/>
              </a:buClr>
            </a:pPr>
            <a:r>
              <a:rPr lang="en-US" sz="2200" dirty="0" smtClean="0"/>
              <a:t>Quarterly trail cleanups and service projects </a:t>
            </a:r>
            <a:endParaRPr lang="en-US" sz="2200" dirty="0"/>
          </a:p>
          <a:p>
            <a:pPr lvl="1">
              <a:buClr>
                <a:schemeClr val="tx1"/>
              </a:buClr>
            </a:pPr>
            <a:r>
              <a:rPr lang="en-US" sz="2200" dirty="0" smtClean="0"/>
              <a:t>Annual Burgers &amp; Bikes event</a:t>
            </a:r>
          </a:p>
          <a:p>
            <a:pPr lvl="1">
              <a:buClr>
                <a:schemeClr val="tx1"/>
              </a:buClr>
            </a:pPr>
            <a:r>
              <a:rPr lang="en-US" sz="2200" dirty="0" smtClean="0"/>
              <a:t>Implementation of the Urban Biodiversity Corridor</a:t>
            </a:r>
            <a:endParaRPr lang="en-US" sz="2200" dirty="0"/>
          </a:p>
          <a:p>
            <a:pPr lvl="1"/>
            <a:endParaRPr lang="en-US" sz="2400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366" y="219424"/>
            <a:ext cx="2423925" cy="430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301" y="2395547"/>
            <a:ext cx="3594297" cy="2383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800" y="164451"/>
            <a:ext cx="3510030" cy="2337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523" y="4710097"/>
            <a:ext cx="3109869" cy="2073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31" y="164451"/>
            <a:ext cx="2184247" cy="2912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Content Placeholder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20" y="4899270"/>
            <a:ext cx="3768146" cy="1884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125" y="4878940"/>
            <a:ext cx="2836406" cy="1880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89044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F4B54B"/>
      </a:accent1>
      <a:accent2>
        <a:srgbClr val="A2C84E"/>
      </a:accent2>
      <a:accent3>
        <a:srgbClr val="4BC298"/>
      </a:accent3>
      <a:accent4>
        <a:srgbClr val="4CB5D3"/>
      </a:accent4>
      <a:accent5>
        <a:srgbClr val="9167E3"/>
      </a:accent5>
      <a:accent6>
        <a:srgbClr val="E05073"/>
      </a:accent6>
      <a:hlink>
        <a:srgbClr val="E19520"/>
      </a:hlink>
      <a:folHlink>
        <a:srgbClr val="E8B15D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F79E876-5ED1-42E3-8531-CAE149AFEA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0</TotalTime>
  <Words>540</Words>
  <Application>Microsoft Office PowerPoint</Application>
  <PresentationFormat>Widescreen</PresentationFormat>
  <Paragraphs>76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Century Gothic</vt:lpstr>
      <vt:lpstr>Palatino Linotype</vt:lpstr>
      <vt:lpstr>Wingdings</vt:lpstr>
      <vt:lpstr>Mesh</vt:lpstr>
      <vt:lpstr>PowerPoint Presentation</vt:lpstr>
      <vt:lpstr>Groundwork USA</vt:lpstr>
      <vt:lpstr>Groundwork Jacksonville </vt:lpstr>
      <vt:lpstr>The Gems (and the Challenges) of the Emerald Necklace</vt:lpstr>
      <vt:lpstr>The Vision</vt:lpstr>
      <vt:lpstr>Groundworkers for the S-Line</vt:lpstr>
      <vt:lpstr>PowerPoint Presentation</vt:lpstr>
      <vt:lpstr>Green Infrastructure on the S-Line Biodiversity Corridor </vt:lpstr>
      <vt:lpstr>Awareness and engagement</vt:lpstr>
      <vt:lpstr>Green Team Youth Corps</vt:lpstr>
      <vt:lpstr>Green Team Accomplishments</vt:lpstr>
      <vt:lpstr>Hogans Creek litter cleanups</vt:lpstr>
      <vt:lpstr>Stay Connected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2016-04-09T20:07:42Z</dcterms:created>
  <dcterms:modified xsi:type="dcterms:W3CDTF">2017-08-07T15:46:18Z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TC034605669991</vt:lpwstr>
  </property>
</Properties>
</file>