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7"/>
  </p:notesMasterIdLst>
  <p:sldIdLst>
    <p:sldId id="262" r:id="rId2"/>
    <p:sldId id="278" r:id="rId3"/>
    <p:sldId id="276" r:id="rId4"/>
    <p:sldId id="277" r:id="rId5"/>
    <p:sldId id="305" r:id="rId6"/>
    <p:sldId id="306" r:id="rId7"/>
    <p:sldId id="285" r:id="rId8"/>
    <p:sldId id="288" r:id="rId9"/>
    <p:sldId id="292" r:id="rId10"/>
    <p:sldId id="293" r:id="rId11"/>
    <p:sldId id="287" r:id="rId12"/>
    <p:sldId id="286" r:id="rId13"/>
    <p:sldId id="309" r:id="rId14"/>
    <p:sldId id="310" r:id="rId15"/>
    <p:sldId id="294" r:id="rId16"/>
    <p:sldId id="296" r:id="rId17"/>
    <p:sldId id="297" r:id="rId18"/>
    <p:sldId id="281" r:id="rId19"/>
    <p:sldId id="275" r:id="rId20"/>
    <p:sldId id="284" r:id="rId21"/>
    <p:sldId id="312" r:id="rId22"/>
    <p:sldId id="311" r:id="rId23"/>
    <p:sldId id="263" r:id="rId24"/>
    <p:sldId id="301" r:id="rId25"/>
    <p:sldId id="30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Calvaresi" initials="PC" lastIdx="1" clrIdx="0">
    <p:extLst>
      <p:ext uri="{19B8F6BF-5375-455C-9EA6-DF929625EA0E}">
        <p15:presenceInfo xmlns:p15="http://schemas.microsoft.com/office/powerpoint/2012/main" userId="S-1-5-21-1506430590-2716397052-1514534880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FF"/>
    <a:srgbClr val="009DDC"/>
    <a:srgbClr val="00B050"/>
    <a:srgbClr val="394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306F0B-69E9-4C67-B5DC-F8764E960D17}" type="doc">
      <dgm:prSet loTypeId="urn:microsoft.com/office/officeart/2005/8/layout/pList2" loCatId="list" qsTypeId="urn:microsoft.com/office/officeart/2005/8/quickstyle/3d1" qsCatId="3D" csTypeId="urn:microsoft.com/office/officeart/2005/8/colors/accent1_2" csCatId="accent1" phldr="1"/>
      <dgm:spPr/>
    </dgm:pt>
    <dgm:pt modelId="{A4B3CD8A-AEC4-41D1-8511-B4675B71BAC1}">
      <dgm:prSet phldrT="[Text]"/>
      <dgm:spPr/>
      <dgm:t>
        <a:bodyPr/>
        <a:lstStyle/>
        <a:p>
          <a:r>
            <a:rPr lang="en-US" dirty="0"/>
            <a:t>Commit to Continuous Stakeholder Engagement </a:t>
          </a:r>
        </a:p>
      </dgm:t>
    </dgm:pt>
    <dgm:pt modelId="{9FF0D04E-C857-43BE-BEFC-181560F660CD}" type="parTrans" cxnId="{6718A853-B868-44C5-95A4-C0605E8AC92B}">
      <dgm:prSet/>
      <dgm:spPr/>
      <dgm:t>
        <a:bodyPr/>
        <a:lstStyle/>
        <a:p>
          <a:endParaRPr lang="en-US"/>
        </a:p>
      </dgm:t>
    </dgm:pt>
    <dgm:pt modelId="{5526F8BA-C850-4BCB-8C22-6F976287AA5B}" type="sibTrans" cxnId="{6718A853-B868-44C5-95A4-C0605E8AC92B}">
      <dgm:prSet/>
      <dgm:spPr/>
      <dgm:t>
        <a:bodyPr/>
        <a:lstStyle/>
        <a:p>
          <a:endParaRPr lang="en-US"/>
        </a:p>
      </dgm:t>
    </dgm:pt>
    <dgm:pt modelId="{57373161-16EC-4D38-AA30-ABAA5CBFB30C}">
      <dgm:prSet/>
      <dgm:spPr/>
      <dgm:t>
        <a:bodyPr/>
        <a:lstStyle/>
        <a:p>
          <a:r>
            <a:rPr lang="en-US" dirty="0"/>
            <a:t>Manage the Meetings</a:t>
          </a:r>
        </a:p>
      </dgm:t>
    </dgm:pt>
    <dgm:pt modelId="{D37F0009-A620-4F35-AE50-6EBF58183855}" type="parTrans" cxnId="{58927246-20E9-41D7-8FBE-D67AA1F043FF}">
      <dgm:prSet/>
      <dgm:spPr/>
      <dgm:t>
        <a:bodyPr/>
        <a:lstStyle/>
        <a:p>
          <a:endParaRPr lang="en-US"/>
        </a:p>
      </dgm:t>
    </dgm:pt>
    <dgm:pt modelId="{C6B92200-80A0-4C02-B832-CC68482B17D5}" type="sibTrans" cxnId="{58927246-20E9-41D7-8FBE-D67AA1F043FF}">
      <dgm:prSet/>
      <dgm:spPr/>
      <dgm:t>
        <a:bodyPr/>
        <a:lstStyle/>
        <a:p>
          <a:endParaRPr lang="en-US"/>
        </a:p>
      </dgm:t>
    </dgm:pt>
    <dgm:pt modelId="{E8BBE312-0AD5-46DF-828A-2A4302CFAC98}">
      <dgm:prSet/>
      <dgm:spPr/>
      <dgm:t>
        <a:bodyPr/>
        <a:lstStyle/>
        <a:p>
          <a:r>
            <a:rPr lang="en-US"/>
            <a:t>Have Flexibility to Meet Stakeholder Needs</a:t>
          </a:r>
          <a:endParaRPr lang="en-US" dirty="0"/>
        </a:p>
      </dgm:t>
    </dgm:pt>
    <dgm:pt modelId="{991EC696-A8EB-42B9-93A2-C268A2F5529D}" type="parTrans" cxnId="{14B89ACA-A39E-4F5C-A3E6-2540E45B214E}">
      <dgm:prSet/>
      <dgm:spPr/>
      <dgm:t>
        <a:bodyPr/>
        <a:lstStyle/>
        <a:p>
          <a:endParaRPr lang="en-US"/>
        </a:p>
      </dgm:t>
    </dgm:pt>
    <dgm:pt modelId="{EBF3BF9D-AA76-471B-B287-3AC602092518}" type="sibTrans" cxnId="{14B89ACA-A39E-4F5C-A3E6-2540E45B214E}">
      <dgm:prSet/>
      <dgm:spPr/>
      <dgm:t>
        <a:bodyPr/>
        <a:lstStyle/>
        <a:p>
          <a:endParaRPr lang="en-US"/>
        </a:p>
      </dgm:t>
    </dgm:pt>
    <dgm:pt modelId="{B1A3D2B0-EB34-42FA-BA82-6EDD76536D45}">
      <dgm:prSet/>
      <dgm:spPr/>
      <dgm:t>
        <a:bodyPr/>
        <a:lstStyle/>
        <a:p>
          <a:r>
            <a:rPr lang="en-US"/>
            <a:t>Continued Focus on the Objective </a:t>
          </a:r>
          <a:endParaRPr lang="en-US" dirty="0"/>
        </a:p>
      </dgm:t>
    </dgm:pt>
    <dgm:pt modelId="{2ACA880F-0668-43B8-85A5-C76DF7B96B71}" type="parTrans" cxnId="{B3AB2B18-1773-4096-A4FF-06F008979B5E}">
      <dgm:prSet/>
      <dgm:spPr/>
      <dgm:t>
        <a:bodyPr/>
        <a:lstStyle/>
        <a:p>
          <a:endParaRPr lang="en-US"/>
        </a:p>
      </dgm:t>
    </dgm:pt>
    <dgm:pt modelId="{B8BD1C92-FCC3-40FE-B540-007FA0A3C241}" type="sibTrans" cxnId="{B3AB2B18-1773-4096-A4FF-06F008979B5E}">
      <dgm:prSet/>
      <dgm:spPr/>
      <dgm:t>
        <a:bodyPr/>
        <a:lstStyle/>
        <a:p>
          <a:endParaRPr lang="en-US"/>
        </a:p>
      </dgm:t>
    </dgm:pt>
    <dgm:pt modelId="{D8768546-837E-4801-934A-E95D629F6457}">
      <dgm:prSet/>
      <dgm:spPr/>
      <dgm:t>
        <a:bodyPr/>
        <a:lstStyle/>
        <a:p>
          <a:r>
            <a:rPr lang="en-US" dirty="0"/>
            <a:t>Bring Experts to the Table </a:t>
          </a:r>
        </a:p>
      </dgm:t>
    </dgm:pt>
    <dgm:pt modelId="{7E2FEF09-C573-4E5A-9595-881B19A90DF2}" type="parTrans" cxnId="{7EB44EF5-0535-4BB8-9F04-192AD3409819}">
      <dgm:prSet/>
      <dgm:spPr/>
      <dgm:t>
        <a:bodyPr/>
        <a:lstStyle/>
        <a:p>
          <a:endParaRPr lang="en-US"/>
        </a:p>
      </dgm:t>
    </dgm:pt>
    <dgm:pt modelId="{C5B7F0ED-D88A-465B-8EDB-0A69174491E0}" type="sibTrans" cxnId="{7EB44EF5-0535-4BB8-9F04-192AD3409819}">
      <dgm:prSet/>
      <dgm:spPr/>
      <dgm:t>
        <a:bodyPr/>
        <a:lstStyle/>
        <a:p>
          <a:endParaRPr lang="en-US"/>
        </a:p>
      </dgm:t>
    </dgm:pt>
    <dgm:pt modelId="{E8BD44E1-DDA7-47BD-8F60-F82502F513A0}" type="pres">
      <dgm:prSet presAssocID="{1B306F0B-69E9-4C67-B5DC-F8764E960D17}" presName="Name0" presStyleCnt="0">
        <dgm:presLayoutVars>
          <dgm:dir/>
          <dgm:resizeHandles val="exact"/>
        </dgm:presLayoutVars>
      </dgm:prSet>
      <dgm:spPr/>
    </dgm:pt>
    <dgm:pt modelId="{483BE81C-9F57-4CD8-B3C7-816DFEED762A}" type="pres">
      <dgm:prSet presAssocID="{1B306F0B-69E9-4C67-B5DC-F8764E960D17}" presName="bkgdShp" presStyleLbl="alignAccFollowNode1" presStyleIdx="0" presStyleCnt="1" custLinFactNeighborX="-3261" custLinFactNeighborY="-43211"/>
      <dgm:spPr/>
    </dgm:pt>
    <dgm:pt modelId="{00E3E438-0EC8-420A-991A-820A18FC3DE6}" type="pres">
      <dgm:prSet presAssocID="{1B306F0B-69E9-4C67-B5DC-F8764E960D17}" presName="linComp" presStyleCnt="0"/>
      <dgm:spPr/>
    </dgm:pt>
    <dgm:pt modelId="{6BA2F9F8-5094-4715-913A-2CC9A96D8D49}" type="pres">
      <dgm:prSet presAssocID="{A4B3CD8A-AEC4-41D1-8511-B4675B71BAC1}" presName="compNode" presStyleCnt="0"/>
      <dgm:spPr/>
    </dgm:pt>
    <dgm:pt modelId="{F5F16288-64C0-4E1A-8CAF-821FBF0C62A1}" type="pres">
      <dgm:prSet presAssocID="{A4B3CD8A-AEC4-41D1-8511-B4675B71BAC1}" presName="node" presStyleLbl="node1" presStyleIdx="0" presStyleCnt="5">
        <dgm:presLayoutVars>
          <dgm:bulletEnabled val="1"/>
        </dgm:presLayoutVars>
      </dgm:prSet>
      <dgm:spPr/>
    </dgm:pt>
    <dgm:pt modelId="{4046D81F-60C9-483A-A6CA-1AA07DD022DA}" type="pres">
      <dgm:prSet presAssocID="{A4B3CD8A-AEC4-41D1-8511-B4675B71BAC1}" presName="invisiNode" presStyleLbl="node1" presStyleIdx="0" presStyleCnt="5"/>
      <dgm:spPr/>
    </dgm:pt>
    <dgm:pt modelId="{B690A1F6-87F2-4B89-87DD-9F6623175CF2}" type="pres">
      <dgm:prSet presAssocID="{A4B3CD8A-AEC4-41D1-8511-B4675B71BAC1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7C28061-F575-4B7E-AEDE-C9ED997870FF}" type="pres">
      <dgm:prSet presAssocID="{5526F8BA-C850-4BCB-8C22-6F976287AA5B}" presName="sibTrans" presStyleLbl="sibTrans2D1" presStyleIdx="0" presStyleCnt="0"/>
      <dgm:spPr/>
    </dgm:pt>
    <dgm:pt modelId="{44F1C0E5-27B6-4D2C-A9AC-0F84D5F19053}" type="pres">
      <dgm:prSet presAssocID="{57373161-16EC-4D38-AA30-ABAA5CBFB30C}" presName="compNode" presStyleCnt="0"/>
      <dgm:spPr/>
    </dgm:pt>
    <dgm:pt modelId="{9405D0BD-C7AE-4F16-9A12-D9E4C6BFC3AC}" type="pres">
      <dgm:prSet presAssocID="{57373161-16EC-4D38-AA30-ABAA5CBFB30C}" presName="node" presStyleLbl="node1" presStyleIdx="1" presStyleCnt="5">
        <dgm:presLayoutVars>
          <dgm:bulletEnabled val="1"/>
        </dgm:presLayoutVars>
      </dgm:prSet>
      <dgm:spPr/>
    </dgm:pt>
    <dgm:pt modelId="{734E1963-6656-4CE8-AEF8-0105ED315D43}" type="pres">
      <dgm:prSet presAssocID="{57373161-16EC-4D38-AA30-ABAA5CBFB30C}" presName="invisiNode" presStyleLbl="node1" presStyleIdx="1" presStyleCnt="5"/>
      <dgm:spPr/>
    </dgm:pt>
    <dgm:pt modelId="{523D4C84-BF1B-4305-8061-49683B4D3697}" type="pres">
      <dgm:prSet presAssocID="{57373161-16EC-4D38-AA30-ABAA5CBFB30C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AAA92DAF-E415-4B8B-8D96-8736E32FEE46}" type="pres">
      <dgm:prSet presAssocID="{C6B92200-80A0-4C02-B832-CC68482B17D5}" presName="sibTrans" presStyleLbl="sibTrans2D1" presStyleIdx="0" presStyleCnt="0"/>
      <dgm:spPr/>
    </dgm:pt>
    <dgm:pt modelId="{61DE3AD5-FDA6-4E96-9462-DA1394174938}" type="pres">
      <dgm:prSet presAssocID="{D8768546-837E-4801-934A-E95D629F6457}" presName="compNode" presStyleCnt="0"/>
      <dgm:spPr/>
    </dgm:pt>
    <dgm:pt modelId="{7C04BD72-5EAB-41DC-A76F-BCFA886E680A}" type="pres">
      <dgm:prSet presAssocID="{D8768546-837E-4801-934A-E95D629F6457}" presName="node" presStyleLbl="node1" presStyleIdx="2" presStyleCnt="5">
        <dgm:presLayoutVars>
          <dgm:bulletEnabled val="1"/>
        </dgm:presLayoutVars>
      </dgm:prSet>
      <dgm:spPr/>
    </dgm:pt>
    <dgm:pt modelId="{4C3F51D5-1627-486F-9D86-E2998E1AD277}" type="pres">
      <dgm:prSet presAssocID="{D8768546-837E-4801-934A-E95D629F6457}" presName="invisiNode" presStyleLbl="node1" presStyleIdx="2" presStyleCnt="5"/>
      <dgm:spPr/>
    </dgm:pt>
    <dgm:pt modelId="{229F667E-B646-489E-87AF-78A5A4BF55D0}" type="pres">
      <dgm:prSet presAssocID="{D8768546-837E-4801-934A-E95D629F6457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9D6D8933-8391-48C5-9988-0309388F0E44}" type="pres">
      <dgm:prSet presAssocID="{C5B7F0ED-D88A-465B-8EDB-0A69174491E0}" presName="sibTrans" presStyleLbl="sibTrans2D1" presStyleIdx="0" presStyleCnt="0"/>
      <dgm:spPr/>
    </dgm:pt>
    <dgm:pt modelId="{957FE874-A64E-4147-9752-5D8B22CB1FBC}" type="pres">
      <dgm:prSet presAssocID="{E8BBE312-0AD5-46DF-828A-2A4302CFAC98}" presName="compNode" presStyleCnt="0"/>
      <dgm:spPr/>
    </dgm:pt>
    <dgm:pt modelId="{7D374977-9FCA-4BDC-A722-6B6ABEB214C0}" type="pres">
      <dgm:prSet presAssocID="{E8BBE312-0AD5-46DF-828A-2A4302CFAC98}" presName="node" presStyleLbl="node1" presStyleIdx="3" presStyleCnt="5">
        <dgm:presLayoutVars>
          <dgm:bulletEnabled val="1"/>
        </dgm:presLayoutVars>
      </dgm:prSet>
      <dgm:spPr/>
    </dgm:pt>
    <dgm:pt modelId="{26BEEA03-2A1E-47A7-8AE1-0E46144B1635}" type="pres">
      <dgm:prSet presAssocID="{E8BBE312-0AD5-46DF-828A-2A4302CFAC98}" presName="invisiNode" presStyleLbl="node1" presStyleIdx="3" presStyleCnt="5"/>
      <dgm:spPr/>
    </dgm:pt>
    <dgm:pt modelId="{2E705113-30C2-4A14-91DE-B6B86659B716}" type="pres">
      <dgm:prSet presAssocID="{E8BBE312-0AD5-46DF-828A-2A4302CFAC98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0ACB500-593C-4872-AAEC-1EE4669992C8}" type="pres">
      <dgm:prSet presAssocID="{EBF3BF9D-AA76-471B-B287-3AC602092518}" presName="sibTrans" presStyleLbl="sibTrans2D1" presStyleIdx="0" presStyleCnt="0"/>
      <dgm:spPr/>
    </dgm:pt>
    <dgm:pt modelId="{373E3DD4-AF5B-4065-8110-20C2FA737FF5}" type="pres">
      <dgm:prSet presAssocID="{B1A3D2B0-EB34-42FA-BA82-6EDD76536D45}" presName="compNode" presStyleCnt="0"/>
      <dgm:spPr/>
    </dgm:pt>
    <dgm:pt modelId="{47704A7D-9B4F-4D59-922D-71A5C358127A}" type="pres">
      <dgm:prSet presAssocID="{B1A3D2B0-EB34-42FA-BA82-6EDD76536D45}" presName="node" presStyleLbl="node1" presStyleIdx="4" presStyleCnt="5">
        <dgm:presLayoutVars>
          <dgm:bulletEnabled val="1"/>
        </dgm:presLayoutVars>
      </dgm:prSet>
      <dgm:spPr/>
    </dgm:pt>
    <dgm:pt modelId="{C9473F03-2318-4092-BF61-A80A31256B14}" type="pres">
      <dgm:prSet presAssocID="{B1A3D2B0-EB34-42FA-BA82-6EDD76536D45}" presName="invisiNode" presStyleLbl="node1" presStyleIdx="4" presStyleCnt="5"/>
      <dgm:spPr/>
    </dgm:pt>
    <dgm:pt modelId="{502129EB-DE52-43F7-A9DE-DC9FD4A58C9D}" type="pres">
      <dgm:prSet presAssocID="{B1A3D2B0-EB34-42FA-BA82-6EDD76536D45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B3AB2B18-1773-4096-A4FF-06F008979B5E}" srcId="{1B306F0B-69E9-4C67-B5DC-F8764E960D17}" destId="{B1A3D2B0-EB34-42FA-BA82-6EDD76536D45}" srcOrd="4" destOrd="0" parTransId="{2ACA880F-0668-43B8-85A5-C76DF7B96B71}" sibTransId="{B8BD1C92-FCC3-40FE-B540-007FA0A3C241}"/>
    <dgm:cxn modelId="{E2A33D2B-DA33-4C8E-8AA4-101FC547E039}" type="presOf" srcId="{EBF3BF9D-AA76-471B-B287-3AC602092518}" destId="{60ACB500-593C-4872-AAEC-1EE4669992C8}" srcOrd="0" destOrd="0" presId="urn:microsoft.com/office/officeart/2005/8/layout/pList2"/>
    <dgm:cxn modelId="{4C472133-59D3-40EF-810B-50A3AAE39861}" type="presOf" srcId="{E8BBE312-0AD5-46DF-828A-2A4302CFAC98}" destId="{7D374977-9FCA-4BDC-A722-6B6ABEB214C0}" srcOrd="0" destOrd="0" presId="urn:microsoft.com/office/officeart/2005/8/layout/pList2"/>
    <dgm:cxn modelId="{74266F36-6DA2-41BB-82DC-ADABDD4CF591}" type="presOf" srcId="{C6B92200-80A0-4C02-B832-CC68482B17D5}" destId="{AAA92DAF-E415-4B8B-8D96-8736E32FEE46}" srcOrd="0" destOrd="0" presId="urn:microsoft.com/office/officeart/2005/8/layout/pList2"/>
    <dgm:cxn modelId="{58927246-20E9-41D7-8FBE-D67AA1F043FF}" srcId="{1B306F0B-69E9-4C67-B5DC-F8764E960D17}" destId="{57373161-16EC-4D38-AA30-ABAA5CBFB30C}" srcOrd="1" destOrd="0" parTransId="{D37F0009-A620-4F35-AE50-6EBF58183855}" sibTransId="{C6B92200-80A0-4C02-B832-CC68482B17D5}"/>
    <dgm:cxn modelId="{45C9E147-2AA4-419A-A34A-F59A007294DC}" type="presOf" srcId="{1B306F0B-69E9-4C67-B5DC-F8764E960D17}" destId="{E8BD44E1-DDA7-47BD-8F60-F82502F513A0}" srcOrd="0" destOrd="0" presId="urn:microsoft.com/office/officeart/2005/8/layout/pList2"/>
    <dgm:cxn modelId="{EF003B6B-3FAD-4B05-8CFD-A019ADAC48BE}" type="presOf" srcId="{5526F8BA-C850-4BCB-8C22-6F976287AA5B}" destId="{E7C28061-F575-4B7E-AEDE-C9ED997870FF}" srcOrd="0" destOrd="0" presId="urn:microsoft.com/office/officeart/2005/8/layout/pList2"/>
    <dgm:cxn modelId="{1C738C72-4E8D-42BA-AD27-4167BD32C4CC}" type="presOf" srcId="{57373161-16EC-4D38-AA30-ABAA5CBFB30C}" destId="{9405D0BD-C7AE-4F16-9A12-D9E4C6BFC3AC}" srcOrd="0" destOrd="0" presId="urn:microsoft.com/office/officeart/2005/8/layout/pList2"/>
    <dgm:cxn modelId="{6718A853-B868-44C5-95A4-C0605E8AC92B}" srcId="{1B306F0B-69E9-4C67-B5DC-F8764E960D17}" destId="{A4B3CD8A-AEC4-41D1-8511-B4675B71BAC1}" srcOrd="0" destOrd="0" parTransId="{9FF0D04E-C857-43BE-BEFC-181560F660CD}" sibTransId="{5526F8BA-C850-4BCB-8C22-6F976287AA5B}"/>
    <dgm:cxn modelId="{A1A34887-7E0C-446B-9FD2-64180B590AAF}" type="presOf" srcId="{B1A3D2B0-EB34-42FA-BA82-6EDD76536D45}" destId="{47704A7D-9B4F-4D59-922D-71A5C358127A}" srcOrd="0" destOrd="0" presId="urn:microsoft.com/office/officeart/2005/8/layout/pList2"/>
    <dgm:cxn modelId="{7247BDA4-2AB3-48CA-9180-F948B1F962E2}" type="presOf" srcId="{D8768546-837E-4801-934A-E95D629F6457}" destId="{7C04BD72-5EAB-41DC-A76F-BCFA886E680A}" srcOrd="0" destOrd="0" presId="urn:microsoft.com/office/officeart/2005/8/layout/pList2"/>
    <dgm:cxn modelId="{14B89ACA-A39E-4F5C-A3E6-2540E45B214E}" srcId="{1B306F0B-69E9-4C67-B5DC-F8764E960D17}" destId="{E8BBE312-0AD5-46DF-828A-2A4302CFAC98}" srcOrd="3" destOrd="0" parTransId="{991EC696-A8EB-42B9-93A2-C268A2F5529D}" sibTransId="{EBF3BF9D-AA76-471B-B287-3AC602092518}"/>
    <dgm:cxn modelId="{058291CB-A8A5-41A3-97FC-66EED591B347}" type="presOf" srcId="{C5B7F0ED-D88A-465B-8EDB-0A69174491E0}" destId="{9D6D8933-8391-48C5-9988-0309388F0E44}" srcOrd="0" destOrd="0" presId="urn:microsoft.com/office/officeart/2005/8/layout/pList2"/>
    <dgm:cxn modelId="{34FBABD1-5EE5-47AD-BDCB-64B7488D6B77}" type="presOf" srcId="{A4B3CD8A-AEC4-41D1-8511-B4675B71BAC1}" destId="{F5F16288-64C0-4E1A-8CAF-821FBF0C62A1}" srcOrd="0" destOrd="0" presId="urn:microsoft.com/office/officeart/2005/8/layout/pList2"/>
    <dgm:cxn modelId="{7EB44EF5-0535-4BB8-9F04-192AD3409819}" srcId="{1B306F0B-69E9-4C67-B5DC-F8764E960D17}" destId="{D8768546-837E-4801-934A-E95D629F6457}" srcOrd="2" destOrd="0" parTransId="{7E2FEF09-C573-4E5A-9595-881B19A90DF2}" sibTransId="{C5B7F0ED-D88A-465B-8EDB-0A69174491E0}"/>
    <dgm:cxn modelId="{D45AC822-0CCA-4E54-8CC0-A22254378473}" type="presParOf" srcId="{E8BD44E1-DDA7-47BD-8F60-F82502F513A0}" destId="{483BE81C-9F57-4CD8-B3C7-816DFEED762A}" srcOrd="0" destOrd="0" presId="urn:microsoft.com/office/officeart/2005/8/layout/pList2"/>
    <dgm:cxn modelId="{2D3F4484-7F30-4FD5-9FDA-2617391140FC}" type="presParOf" srcId="{E8BD44E1-DDA7-47BD-8F60-F82502F513A0}" destId="{00E3E438-0EC8-420A-991A-820A18FC3DE6}" srcOrd="1" destOrd="0" presId="urn:microsoft.com/office/officeart/2005/8/layout/pList2"/>
    <dgm:cxn modelId="{F797FF9C-7D4F-42F0-96E3-B4AD847E721C}" type="presParOf" srcId="{00E3E438-0EC8-420A-991A-820A18FC3DE6}" destId="{6BA2F9F8-5094-4715-913A-2CC9A96D8D49}" srcOrd="0" destOrd="0" presId="urn:microsoft.com/office/officeart/2005/8/layout/pList2"/>
    <dgm:cxn modelId="{ED733E04-F1D1-4367-A76C-718EBF79FC6B}" type="presParOf" srcId="{6BA2F9F8-5094-4715-913A-2CC9A96D8D49}" destId="{F5F16288-64C0-4E1A-8CAF-821FBF0C62A1}" srcOrd="0" destOrd="0" presId="urn:microsoft.com/office/officeart/2005/8/layout/pList2"/>
    <dgm:cxn modelId="{1899BCB9-620F-4377-8057-C042D6A5C698}" type="presParOf" srcId="{6BA2F9F8-5094-4715-913A-2CC9A96D8D49}" destId="{4046D81F-60C9-483A-A6CA-1AA07DD022DA}" srcOrd="1" destOrd="0" presId="urn:microsoft.com/office/officeart/2005/8/layout/pList2"/>
    <dgm:cxn modelId="{D035EF91-448D-4772-B7AD-DEDD4EACB602}" type="presParOf" srcId="{6BA2F9F8-5094-4715-913A-2CC9A96D8D49}" destId="{B690A1F6-87F2-4B89-87DD-9F6623175CF2}" srcOrd="2" destOrd="0" presId="urn:microsoft.com/office/officeart/2005/8/layout/pList2"/>
    <dgm:cxn modelId="{2379B516-B000-43F0-944F-B696B1AD7CA6}" type="presParOf" srcId="{00E3E438-0EC8-420A-991A-820A18FC3DE6}" destId="{E7C28061-F575-4B7E-AEDE-C9ED997870FF}" srcOrd="1" destOrd="0" presId="urn:microsoft.com/office/officeart/2005/8/layout/pList2"/>
    <dgm:cxn modelId="{C35CBD1C-2300-44D3-BC64-4F4FC698023F}" type="presParOf" srcId="{00E3E438-0EC8-420A-991A-820A18FC3DE6}" destId="{44F1C0E5-27B6-4D2C-A9AC-0F84D5F19053}" srcOrd="2" destOrd="0" presId="urn:microsoft.com/office/officeart/2005/8/layout/pList2"/>
    <dgm:cxn modelId="{BB7C4B61-2C93-4EC9-B94A-5FFFBBCB19CC}" type="presParOf" srcId="{44F1C0E5-27B6-4D2C-A9AC-0F84D5F19053}" destId="{9405D0BD-C7AE-4F16-9A12-D9E4C6BFC3AC}" srcOrd="0" destOrd="0" presId="urn:microsoft.com/office/officeart/2005/8/layout/pList2"/>
    <dgm:cxn modelId="{DF553AD1-C2F8-42E3-9999-D73389C14028}" type="presParOf" srcId="{44F1C0E5-27B6-4D2C-A9AC-0F84D5F19053}" destId="{734E1963-6656-4CE8-AEF8-0105ED315D43}" srcOrd="1" destOrd="0" presId="urn:microsoft.com/office/officeart/2005/8/layout/pList2"/>
    <dgm:cxn modelId="{8C15A065-C346-4B1E-B229-AD70F52C824A}" type="presParOf" srcId="{44F1C0E5-27B6-4D2C-A9AC-0F84D5F19053}" destId="{523D4C84-BF1B-4305-8061-49683B4D3697}" srcOrd="2" destOrd="0" presId="urn:microsoft.com/office/officeart/2005/8/layout/pList2"/>
    <dgm:cxn modelId="{C939BFC5-31C6-4975-B154-DE736AA84DD7}" type="presParOf" srcId="{00E3E438-0EC8-420A-991A-820A18FC3DE6}" destId="{AAA92DAF-E415-4B8B-8D96-8736E32FEE46}" srcOrd="3" destOrd="0" presId="urn:microsoft.com/office/officeart/2005/8/layout/pList2"/>
    <dgm:cxn modelId="{961259AA-4D92-4A44-BF4A-805595B54D15}" type="presParOf" srcId="{00E3E438-0EC8-420A-991A-820A18FC3DE6}" destId="{61DE3AD5-FDA6-4E96-9462-DA1394174938}" srcOrd="4" destOrd="0" presId="urn:microsoft.com/office/officeart/2005/8/layout/pList2"/>
    <dgm:cxn modelId="{6ADE8F38-A3C2-44A1-86C3-97478A5D42CA}" type="presParOf" srcId="{61DE3AD5-FDA6-4E96-9462-DA1394174938}" destId="{7C04BD72-5EAB-41DC-A76F-BCFA886E680A}" srcOrd="0" destOrd="0" presId="urn:microsoft.com/office/officeart/2005/8/layout/pList2"/>
    <dgm:cxn modelId="{A62C36C2-02C3-4C42-9487-00C2D74ED029}" type="presParOf" srcId="{61DE3AD5-FDA6-4E96-9462-DA1394174938}" destId="{4C3F51D5-1627-486F-9D86-E2998E1AD277}" srcOrd="1" destOrd="0" presId="urn:microsoft.com/office/officeart/2005/8/layout/pList2"/>
    <dgm:cxn modelId="{F571E8C3-F458-409A-925F-6B155C9BA0C6}" type="presParOf" srcId="{61DE3AD5-FDA6-4E96-9462-DA1394174938}" destId="{229F667E-B646-489E-87AF-78A5A4BF55D0}" srcOrd="2" destOrd="0" presId="urn:microsoft.com/office/officeart/2005/8/layout/pList2"/>
    <dgm:cxn modelId="{18ABCEA8-581C-4BA2-9091-948A733CF68E}" type="presParOf" srcId="{00E3E438-0EC8-420A-991A-820A18FC3DE6}" destId="{9D6D8933-8391-48C5-9988-0309388F0E44}" srcOrd="5" destOrd="0" presId="urn:microsoft.com/office/officeart/2005/8/layout/pList2"/>
    <dgm:cxn modelId="{1B659213-BEAA-4B50-A921-6B7AFCD3210C}" type="presParOf" srcId="{00E3E438-0EC8-420A-991A-820A18FC3DE6}" destId="{957FE874-A64E-4147-9752-5D8B22CB1FBC}" srcOrd="6" destOrd="0" presId="urn:microsoft.com/office/officeart/2005/8/layout/pList2"/>
    <dgm:cxn modelId="{4028B0E0-C42B-4A6A-80D3-63B9C944917D}" type="presParOf" srcId="{957FE874-A64E-4147-9752-5D8B22CB1FBC}" destId="{7D374977-9FCA-4BDC-A722-6B6ABEB214C0}" srcOrd="0" destOrd="0" presId="urn:microsoft.com/office/officeart/2005/8/layout/pList2"/>
    <dgm:cxn modelId="{E61A0CE6-2BDB-40CB-901C-C9C080E164D8}" type="presParOf" srcId="{957FE874-A64E-4147-9752-5D8B22CB1FBC}" destId="{26BEEA03-2A1E-47A7-8AE1-0E46144B1635}" srcOrd="1" destOrd="0" presId="urn:microsoft.com/office/officeart/2005/8/layout/pList2"/>
    <dgm:cxn modelId="{01900DDB-CBB4-4E6E-973B-B4127DD113E3}" type="presParOf" srcId="{957FE874-A64E-4147-9752-5D8B22CB1FBC}" destId="{2E705113-30C2-4A14-91DE-B6B86659B716}" srcOrd="2" destOrd="0" presId="urn:microsoft.com/office/officeart/2005/8/layout/pList2"/>
    <dgm:cxn modelId="{DE08BBC6-D29A-41B2-9B53-BCC155D639B3}" type="presParOf" srcId="{00E3E438-0EC8-420A-991A-820A18FC3DE6}" destId="{60ACB500-593C-4872-AAEC-1EE4669992C8}" srcOrd="7" destOrd="0" presId="urn:microsoft.com/office/officeart/2005/8/layout/pList2"/>
    <dgm:cxn modelId="{E3596443-210E-4C21-9E8A-699E5D7D4F92}" type="presParOf" srcId="{00E3E438-0EC8-420A-991A-820A18FC3DE6}" destId="{373E3DD4-AF5B-4065-8110-20C2FA737FF5}" srcOrd="8" destOrd="0" presId="urn:microsoft.com/office/officeart/2005/8/layout/pList2"/>
    <dgm:cxn modelId="{F2000D77-ED8F-4C7F-8712-EB3309DE365A}" type="presParOf" srcId="{373E3DD4-AF5B-4065-8110-20C2FA737FF5}" destId="{47704A7D-9B4F-4D59-922D-71A5C358127A}" srcOrd="0" destOrd="0" presId="urn:microsoft.com/office/officeart/2005/8/layout/pList2"/>
    <dgm:cxn modelId="{2190E54B-420B-4A69-810E-8619AB173103}" type="presParOf" srcId="{373E3DD4-AF5B-4065-8110-20C2FA737FF5}" destId="{C9473F03-2318-4092-BF61-A80A31256B14}" srcOrd="1" destOrd="0" presId="urn:microsoft.com/office/officeart/2005/8/layout/pList2"/>
    <dgm:cxn modelId="{EEC3D871-804C-44D1-B8BD-AE70F67225A3}" type="presParOf" srcId="{373E3DD4-AF5B-4065-8110-20C2FA737FF5}" destId="{502129EB-DE52-43F7-A9DE-DC9FD4A58C9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BE81C-9F57-4CD8-B3C7-816DFEED762A}">
      <dsp:nvSpPr>
        <dsp:cNvPr id="0" name=""/>
        <dsp:cNvSpPr/>
      </dsp:nvSpPr>
      <dsp:spPr>
        <a:xfrm>
          <a:off x="0" y="0"/>
          <a:ext cx="10870096" cy="184103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90A1F6-87F2-4B89-87DD-9F6623175CF2}">
      <dsp:nvSpPr>
        <dsp:cNvPr id="0" name=""/>
        <dsp:cNvSpPr/>
      </dsp:nvSpPr>
      <dsp:spPr>
        <a:xfrm>
          <a:off x="329595" y="245471"/>
          <a:ext cx="1890908" cy="1350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F16288-64C0-4E1A-8CAF-821FBF0C62A1}">
      <dsp:nvSpPr>
        <dsp:cNvPr id="0" name=""/>
        <dsp:cNvSpPr/>
      </dsp:nvSpPr>
      <dsp:spPr>
        <a:xfrm rot="10800000">
          <a:off x="329595" y="1841037"/>
          <a:ext cx="1890908" cy="22501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Commit to Continuous Stakeholder Engagement </a:t>
          </a:r>
        </a:p>
      </dsp:txBody>
      <dsp:txXfrm rot="10800000">
        <a:off x="387747" y="1841037"/>
        <a:ext cx="1774604" cy="2192004"/>
      </dsp:txXfrm>
    </dsp:sp>
    <dsp:sp modelId="{523D4C84-BF1B-4305-8061-49683B4D3697}">
      <dsp:nvSpPr>
        <dsp:cNvPr id="0" name=""/>
        <dsp:cNvSpPr/>
      </dsp:nvSpPr>
      <dsp:spPr>
        <a:xfrm>
          <a:off x="2409594" y="245471"/>
          <a:ext cx="1890908" cy="1350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405D0BD-C7AE-4F16-9A12-D9E4C6BFC3AC}">
      <dsp:nvSpPr>
        <dsp:cNvPr id="0" name=""/>
        <dsp:cNvSpPr/>
      </dsp:nvSpPr>
      <dsp:spPr>
        <a:xfrm rot="10800000">
          <a:off x="2409594" y="1841037"/>
          <a:ext cx="1890908" cy="22501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Manage the Meetings</a:t>
          </a:r>
        </a:p>
      </dsp:txBody>
      <dsp:txXfrm rot="10800000">
        <a:off x="2467746" y="1841037"/>
        <a:ext cx="1774604" cy="2192004"/>
      </dsp:txXfrm>
    </dsp:sp>
    <dsp:sp modelId="{229F667E-B646-489E-87AF-78A5A4BF55D0}">
      <dsp:nvSpPr>
        <dsp:cNvPr id="0" name=""/>
        <dsp:cNvSpPr/>
      </dsp:nvSpPr>
      <dsp:spPr>
        <a:xfrm>
          <a:off x="4489593" y="245471"/>
          <a:ext cx="1890908" cy="1350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C04BD72-5EAB-41DC-A76F-BCFA886E680A}">
      <dsp:nvSpPr>
        <dsp:cNvPr id="0" name=""/>
        <dsp:cNvSpPr/>
      </dsp:nvSpPr>
      <dsp:spPr>
        <a:xfrm rot="10800000">
          <a:off x="4489593" y="1841037"/>
          <a:ext cx="1890908" cy="22501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Bring Experts to the Table </a:t>
          </a:r>
        </a:p>
      </dsp:txBody>
      <dsp:txXfrm rot="10800000">
        <a:off x="4547745" y="1841037"/>
        <a:ext cx="1774604" cy="2192004"/>
      </dsp:txXfrm>
    </dsp:sp>
    <dsp:sp modelId="{2E705113-30C2-4A14-91DE-B6B86659B716}">
      <dsp:nvSpPr>
        <dsp:cNvPr id="0" name=""/>
        <dsp:cNvSpPr/>
      </dsp:nvSpPr>
      <dsp:spPr>
        <a:xfrm>
          <a:off x="6569593" y="245471"/>
          <a:ext cx="1890908" cy="1350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D374977-9FCA-4BDC-A722-6B6ABEB214C0}">
      <dsp:nvSpPr>
        <dsp:cNvPr id="0" name=""/>
        <dsp:cNvSpPr/>
      </dsp:nvSpPr>
      <dsp:spPr>
        <a:xfrm rot="10800000">
          <a:off x="6569593" y="1841037"/>
          <a:ext cx="1890908" cy="22501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Have Flexibility to Meet Stakeholder Needs</a:t>
          </a:r>
          <a:endParaRPr lang="en-US" sz="2200" kern="1200" dirty="0"/>
        </a:p>
      </dsp:txBody>
      <dsp:txXfrm rot="10800000">
        <a:off x="6627745" y="1841037"/>
        <a:ext cx="1774604" cy="2192004"/>
      </dsp:txXfrm>
    </dsp:sp>
    <dsp:sp modelId="{502129EB-DE52-43F7-A9DE-DC9FD4A58C9D}">
      <dsp:nvSpPr>
        <dsp:cNvPr id="0" name=""/>
        <dsp:cNvSpPr/>
      </dsp:nvSpPr>
      <dsp:spPr>
        <a:xfrm>
          <a:off x="8649592" y="245471"/>
          <a:ext cx="1890908" cy="13500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7704A7D-9B4F-4D59-922D-71A5C358127A}">
      <dsp:nvSpPr>
        <dsp:cNvPr id="0" name=""/>
        <dsp:cNvSpPr/>
      </dsp:nvSpPr>
      <dsp:spPr>
        <a:xfrm rot="10800000">
          <a:off x="8649592" y="1841037"/>
          <a:ext cx="1890908" cy="22501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Continued Focus on the Objective </a:t>
          </a:r>
          <a:endParaRPr lang="en-US" sz="2200" kern="1200" dirty="0"/>
        </a:p>
      </dsp:txBody>
      <dsp:txXfrm rot="10800000">
        <a:off x="8707744" y="1841037"/>
        <a:ext cx="1774604" cy="219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F810A-317E-4EF8-9FEF-F6487985EB13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2C66A-C020-4AC7-8BB8-51D573298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– LABEL “POTENTIAL SOUND WALL” AND BREAK LINE AT THE WB SW 1OTH</a:t>
            </a:r>
            <a:r>
              <a:rPr lang="en-US" baseline="0" dirty="0"/>
              <a:t> ST LABEL.  NOISE WALL IS BLACK LINE I ADDED ON THE RIGHT SIDE OF THE WB FRONTAGE ROAD.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9672-D9C7-4DAF-B247-77EA581D390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0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Volumes/MacRaid/%20Job%20Folder%20(MACRAID)/Broward%20MPO/LOGOS%20/SPEAK_UP_BROWARD_Logo/COLOR/SpeakUpBroward_CMYK.png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30288"/>
            <a:ext cx="3697232" cy="1011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71725"/>
            <a:ext cx="9144000" cy="113823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28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71725"/>
            <a:ext cx="9144000" cy="113823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SpeakUpBroward_CMYK.png" descr="/Volumes/MacRaid/ Job Folder (MACRAID)/Broward MPO/LOGOS /SPEAK_UP_BROWARD_Logo/COLOR/SpeakUpBroward_CMYK.png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82" y="598485"/>
            <a:ext cx="3682836" cy="16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750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3686175"/>
          </a:xfrm>
        </p:spPr>
        <p:txBody>
          <a:bodyPr/>
          <a:lstStyle>
            <a:lvl1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3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01700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25575"/>
            <a:ext cx="5181600" cy="3870325"/>
          </a:xfrm>
        </p:spPr>
        <p:txBody>
          <a:bodyPr/>
          <a:lstStyle>
            <a:lvl1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25575"/>
            <a:ext cx="5181600" cy="3870325"/>
          </a:xfrm>
        </p:spPr>
        <p:txBody>
          <a:bodyPr/>
          <a:lstStyle>
            <a:lvl1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9DDC"/>
              </a:buClr>
              <a:defRPr>
                <a:solidFill>
                  <a:srgbClr val="394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19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065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8/7/2017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500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384" y="6273800"/>
            <a:ext cx="67056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90600"/>
            <a:ext cx="12192000" cy="5283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77800"/>
            <a:ext cx="10027920" cy="5486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02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630"/>
            <a:ext cx="10820400" cy="3579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384" y="6273800"/>
            <a:ext cx="67056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77800"/>
            <a:ext cx="10027920" cy="54864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169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11C8-9113-46F2-AB0F-75C618A88118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CA7F7-28F9-4EF9-AE60-0C40D7775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2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"/>
          <a:stretch/>
        </p:blipFill>
        <p:spPr>
          <a:xfrm>
            <a:off x="0" y="702741"/>
            <a:ext cx="12192000" cy="6155261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1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8925"/>
            <a:ext cx="10515600" cy="392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68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0" r:id="rId3"/>
    <p:sldLayoutId id="2147483672" r:id="rId4"/>
    <p:sldLayoutId id="2147483677" r:id="rId5"/>
    <p:sldLayoutId id="2147483675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D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DDC"/>
        </a:buClr>
        <a:buFont typeface="Arial" panose="020B0604020202020204" pitchFamily="34" charset="0"/>
        <a:buChar char="•"/>
        <a:defRPr sz="2800" kern="1200">
          <a:solidFill>
            <a:srgbClr val="39499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DDC"/>
        </a:buClr>
        <a:buFont typeface="Arial" panose="020B0604020202020204" pitchFamily="34" charset="0"/>
        <a:buChar char="•"/>
        <a:defRPr sz="2400" kern="1200">
          <a:solidFill>
            <a:srgbClr val="39499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DDC"/>
        </a:buClr>
        <a:buFont typeface="Arial" panose="020B0604020202020204" pitchFamily="34" charset="0"/>
        <a:buChar char="•"/>
        <a:defRPr sz="2000" kern="1200">
          <a:solidFill>
            <a:srgbClr val="39499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DDC"/>
        </a:buClr>
        <a:buFont typeface="Arial" panose="020B0604020202020204" pitchFamily="34" charset="0"/>
        <a:buChar char="•"/>
        <a:defRPr sz="1800" kern="1200">
          <a:solidFill>
            <a:srgbClr val="39499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DDC"/>
        </a:buClr>
        <a:buFont typeface="Arial" panose="020B0604020202020204" pitchFamily="34" charset="0"/>
        <a:buChar char="•"/>
        <a:defRPr sz="1800" kern="1200">
          <a:solidFill>
            <a:srgbClr val="39499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cromarj@browardmpo.or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 10</a:t>
            </a:r>
            <a:r>
              <a:rPr lang="en-US" baseline="30000" dirty="0"/>
              <a:t>th</a:t>
            </a:r>
            <a:r>
              <a:rPr lang="en-US" dirty="0"/>
              <a:t> Street Consensus Building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August 9, 2017 </a:t>
            </a:r>
          </a:p>
          <a:p>
            <a:endParaRPr lang="en-US" dirty="0"/>
          </a:p>
          <a:p>
            <a:r>
              <a:rPr lang="en-US" dirty="0"/>
              <a:t>Paul Calvaresi</a:t>
            </a:r>
          </a:p>
          <a:p>
            <a:r>
              <a:rPr lang="en-US" sz="2000" dirty="0"/>
              <a:t>Local Governmental Services Manager</a:t>
            </a:r>
          </a:p>
        </p:txBody>
      </p:sp>
    </p:spTree>
    <p:extLst>
      <p:ext uri="{BB962C8B-B14F-4D97-AF65-F5344CB8AC3E}">
        <p14:creationId xmlns:p14="http://schemas.microsoft.com/office/powerpoint/2010/main" val="2874528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 to Stakeholder Engagement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Formation of the Community Oversight Advisory Team (COAT)</a:t>
            </a:r>
          </a:p>
          <a:p>
            <a:r>
              <a:rPr lang="en-US" dirty="0"/>
              <a:t>9 Members from the City of Deerfield Beach</a:t>
            </a:r>
          </a:p>
          <a:p>
            <a:pPr lvl="1"/>
            <a:r>
              <a:rPr lang="en-US" dirty="0"/>
              <a:t>4 residents from communities adjacent to SW 10th Street</a:t>
            </a:r>
          </a:p>
          <a:p>
            <a:pPr lvl="1"/>
            <a:r>
              <a:rPr lang="en-US" dirty="0"/>
              <a:t>2 business representatives</a:t>
            </a:r>
          </a:p>
          <a:p>
            <a:pPr lvl="1"/>
            <a:r>
              <a:rPr lang="en-US" dirty="0"/>
              <a:t>3 citywide representatives</a:t>
            </a:r>
          </a:p>
          <a:p>
            <a:r>
              <a:rPr lang="en-US" dirty="0"/>
              <a:t>8 Members from the SW 10th Street Study Area</a:t>
            </a:r>
          </a:p>
          <a:p>
            <a:pPr lvl="1"/>
            <a:r>
              <a:rPr lang="en-US" dirty="0"/>
              <a:t>2 from the City of Coconut Creek </a:t>
            </a:r>
          </a:p>
          <a:p>
            <a:pPr lvl="1"/>
            <a:r>
              <a:rPr lang="en-US" dirty="0"/>
              <a:t>2 from the City of Coral Springs </a:t>
            </a:r>
          </a:p>
          <a:p>
            <a:pPr lvl="1"/>
            <a:r>
              <a:rPr lang="en-US" dirty="0"/>
              <a:t>2 from the City of Parkland</a:t>
            </a:r>
          </a:p>
          <a:p>
            <a:pPr lvl="1"/>
            <a:r>
              <a:rPr lang="en-US" dirty="0"/>
              <a:t>2 representing area wide Broward County interests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71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 Focus on the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4629912" cy="36861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purpose of the SW 10</a:t>
            </a:r>
            <a:r>
              <a:rPr lang="en-US" baseline="30000" dirty="0"/>
              <a:t>th</a:t>
            </a:r>
            <a:r>
              <a:rPr lang="en-US" dirty="0"/>
              <a:t> Street initiative was to build consensus and members were continually reminded of this. </a:t>
            </a:r>
          </a:p>
          <a:p>
            <a:r>
              <a:rPr lang="en-US" dirty="0"/>
              <a:t>Working towards a goal helps to overcome the “us vs. them” mentality. </a:t>
            </a:r>
          </a:p>
          <a:p>
            <a:r>
              <a:rPr lang="en-US" dirty="0"/>
              <a:t>Encourage positive and constructive interaction and dialog. </a:t>
            </a:r>
          </a:p>
          <a:p>
            <a:r>
              <a:rPr lang="en-US" dirty="0"/>
              <a:t>Respond to all questions, even those that can’t be answered at the time.</a:t>
            </a:r>
          </a:p>
          <a:p>
            <a:r>
              <a:rPr lang="en-US" dirty="0"/>
              <a:t>Set an expiration date.</a:t>
            </a:r>
          </a:p>
          <a:p>
            <a:r>
              <a:rPr lang="en-US" dirty="0"/>
              <a:t>Be honest about outcomes.</a:t>
            </a:r>
          </a:p>
        </p:txBody>
      </p:sp>
      <p:pic>
        <p:nvPicPr>
          <p:cNvPr id="3074" name="Picture 2" descr="Image result for drawing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12" y="1388445"/>
            <a:ext cx="6723888" cy="420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1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the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25575"/>
            <a:ext cx="4710545" cy="38703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Present in pairs</a:t>
            </a:r>
          </a:p>
          <a:p>
            <a:pPr lvl="1"/>
            <a:r>
              <a:rPr lang="en-US" dirty="0"/>
              <a:t>Capitalize on strengths</a:t>
            </a:r>
          </a:p>
          <a:p>
            <a:pPr lvl="1"/>
            <a:r>
              <a:rPr lang="en-US" dirty="0"/>
              <a:t>Take mental breaks</a:t>
            </a:r>
          </a:p>
          <a:p>
            <a:r>
              <a:rPr lang="en-US" dirty="0"/>
              <a:t>Agree on norms/rules for the meetings</a:t>
            </a:r>
          </a:p>
          <a:p>
            <a:pPr lvl="1"/>
            <a:r>
              <a:rPr lang="en-US" dirty="0"/>
              <a:t>Decorum</a:t>
            </a:r>
          </a:p>
          <a:p>
            <a:pPr lvl="1"/>
            <a:r>
              <a:rPr lang="en-US" dirty="0"/>
              <a:t>Public comments</a:t>
            </a:r>
          </a:p>
          <a:p>
            <a:pPr lvl="1"/>
            <a:r>
              <a:rPr lang="en-US" dirty="0"/>
              <a:t>One conversation</a:t>
            </a:r>
          </a:p>
          <a:p>
            <a:r>
              <a:rPr lang="en-US" dirty="0"/>
              <a:t>Stick to the agenda</a:t>
            </a:r>
          </a:p>
          <a:p>
            <a:pPr lvl="1"/>
            <a:r>
              <a:rPr lang="en-US" dirty="0"/>
              <a:t>“Parking Lot”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13" y="1539875"/>
            <a:ext cx="6218613" cy="350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3667991" y="1641764"/>
            <a:ext cx="5881255" cy="1714500"/>
            <a:chOff x="3667991" y="1641764"/>
            <a:chExt cx="5881255" cy="1714500"/>
          </a:xfrm>
        </p:grpSpPr>
        <p:sp>
          <p:nvSpPr>
            <p:cNvPr id="8" name="Oval 7"/>
            <p:cNvSpPr/>
            <p:nvPr/>
          </p:nvSpPr>
          <p:spPr>
            <a:xfrm>
              <a:off x="6109855" y="2504209"/>
              <a:ext cx="716973" cy="716973"/>
            </a:xfrm>
            <a:prstGeom prst="ellipse">
              <a:avLst/>
            </a:prstGeom>
            <a:ln w="38100">
              <a:solidFill>
                <a:schemeClr val="accent4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988136" y="2795154"/>
              <a:ext cx="561110" cy="561110"/>
            </a:xfrm>
            <a:prstGeom prst="ellipse">
              <a:avLst/>
            </a:prstGeom>
            <a:ln w="38100">
              <a:solidFill>
                <a:schemeClr val="accent4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8" idx="6"/>
              <a:endCxn id="9" idx="2"/>
            </p:cNvCxnSpPr>
            <p:nvPr/>
          </p:nvCxnSpPr>
          <p:spPr>
            <a:xfrm>
              <a:off x="6826828" y="2862696"/>
              <a:ext cx="2161308" cy="213013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endCxn id="8" idx="0"/>
            </p:cNvCxnSpPr>
            <p:nvPr/>
          </p:nvCxnSpPr>
          <p:spPr>
            <a:xfrm>
              <a:off x="3667991" y="1641764"/>
              <a:ext cx="2800351" cy="862445"/>
            </a:xfrm>
            <a:prstGeom prst="bentConnector2">
              <a:avLst/>
            </a:prstGeom>
            <a:ln w="38100">
              <a:solidFill>
                <a:schemeClr val="accent4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104409" y="3075711"/>
            <a:ext cx="7249390" cy="1702941"/>
            <a:chOff x="4104409" y="3075711"/>
            <a:chExt cx="7249390" cy="1702941"/>
          </a:xfrm>
        </p:grpSpPr>
        <p:sp>
          <p:nvSpPr>
            <p:cNvPr id="26" name="Trapezoid 25"/>
            <p:cNvSpPr/>
            <p:nvPr/>
          </p:nvSpPr>
          <p:spPr>
            <a:xfrm rot="4987357">
              <a:off x="7923969" y="1348823"/>
              <a:ext cx="1702941" cy="5156718"/>
            </a:xfrm>
            <a:prstGeom prst="trapezoid">
              <a:avLst/>
            </a:prstGeom>
            <a:solidFill>
              <a:srgbClr val="00B050">
                <a:alpha val="30196"/>
              </a:srgbClr>
            </a:solidFill>
            <a:ln w="38100">
              <a:solidFill>
                <a:srgbClr val="00B05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endCxn id="26" idx="2"/>
            </p:cNvCxnSpPr>
            <p:nvPr/>
          </p:nvCxnSpPr>
          <p:spPr>
            <a:xfrm flipV="1">
              <a:off x="4104409" y="4235928"/>
              <a:ext cx="2111224" cy="4512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429000" y="2857500"/>
            <a:ext cx="3698081" cy="2186227"/>
            <a:chOff x="3429000" y="2857500"/>
            <a:chExt cx="3698081" cy="2186227"/>
          </a:xfrm>
        </p:grpSpPr>
        <p:sp>
          <p:nvSpPr>
            <p:cNvPr id="18" name="Freeform 17"/>
            <p:cNvSpPr/>
            <p:nvPr/>
          </p:nvSpPr>
          <p:spPr>
            <a:xfrm>
              <a:off x="6793706" y="2857500"/>
              <a:ext cx="333375" cy="659606"/>
            </a:xfrm>
            <a:custGeom>
              <a:avLst/>
              <a:gdLst>
                <a:gd name="connsiteX0" fmla="*/ 130969 w 333375"/>
                <a:gd name="connsiteY0" fmla="*/ 659606 h 659606"/>
                <a:gd name="connsiteX1" fmla="*/ 333375 w 333375"/>
                <a:gd name="connsiteY1" fmla="*/ 611981 h 659606"/>
                <a:gd name="connsiteX2" fmla="*/ 204788 w 333375"/>
                <a:gd name="connsiteY2" fmla="*/ 0 h 659606"/>
                <a:gd name="connsiteX3" fmla="*/ 0 w 333375"/>
                <a:gd name="connsiteY3" fmla="*/ 11906 h 659606"/>
                <a:gd name="connsiteX4" fmla="*/ 130969 w 333375"/>
                <a:gd name="connsiteY4" fmla="*/ 659606 h 6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659606">
                  <a:moveTo>
                    <a:pt x="130969" y="659606"/>
                  </a:moveTo>
                  <a:lnTo>
                    <a:pt x="333375" y="611981"/>
                  </a:lnTo>
                  <a:lnTo>
                    <a:pt x="204788" y="0"/>
                  </a:lnTo>
                  <a:lnTo>
                    <a:pt x="0" y="11906"/>
                  </a:lnTo>
                  <a:lnTo>
                    <a:pt x="130969" y="659606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Elbow Connector 19"/>
            <p:cNvCxnSpPr/>
            <p:nvPr/>
          </p:nvCxnSpPr>
          <p:spPr>
            <a:xfrm flipV="1">
              <a:off x="3429000" y="3517106"/>
              <a:ext cx="3531393" cy="1526621"/>
            </a:xfrm>
            <a:prstGeom prst="bentConnector3">
              <a:avLst>
                <a:gd name="adj1" fmla="val 100021"/>
              </a:avLst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02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705100" cy="920750"/>
          </a:xfrm>
        </p:spPr>
        <p:txBody>
          <a:bodyPr>
            <a:noAutofit/>
          </a:bodyPr>
          <a:lstStyle/>
          <a:p>
            <a:r>
              <a:rPr lang="en-US" dirty="0"/>
              <a:t>Manage the Meetings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600" y="365126"/>
            <a:ext cx="8686800" cy="537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1" y="1425575"/>
            <a:ext cx="2463800" cy="3870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Norms and Expectations</a:t>
            </a:r>
          </a:p>
        </p:txBody>
      </p:sp>
    </p:spTree>
    <p:extLst>
      <p:ext uri="{BB962C8B-B14F-4D97-AF65-F5344CB8AC3E}">
        <p14:creationId xmlns:p14="http://schemas.microsoft.com/office/powerpoint/2010/main" val="349089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Experts to the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932" y="1408530"/>
            <a:ext cx="5181600" cy="33088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Broward County Government: </a:t>
            </a:r>
            <a:r>
              <a:rPr lang="en-US" dirty="0"/>
              <a:t>Traffic engineers, land use planners</a:t>
            </a:r>
          </a:p>
          <a:p>
            <a:pPr marL="0" indent="0">
              <a:buNone/>
            </a:pPr>
            <a:r>
              <a:rPr lang="en-US" b="1" dirty="0"/>
              <a:t>FDOT:</a:t>
            </a:r>
            <a:r>
              <a:rPr lang="en-US" dirty="0"/>
              <a:t> design engineers, provided data, truth testing</a:t>
            </a:r>
          </a:p>
          <a:p>
            <a:pPr marL="0" indent="0">
              <a:buNone/>
            </a:pPr>
            <a:r>
              <a:rPr lang="en-US" b="1" dirty="0"/>
              <a:t>Florida’s Turnpike Enterprise: </a:t>
            </a:r>
            <a:r>
              <a:rPr lang="en-US" dirty="0"/>
              <a:t>explained long term plans</a:t>
            </a:r>
          </a:p>
          <a:p>
            <a:pPr marL="0" indent="0">
              <a:buNone/>
            </a:pPr>
            <a:r>
              <a:rPr lang="en-US" b="1" dirty="0"/>
              <a:t>Broward MPO:</a:t>
            </a:r>
            <a:r>
              <a:rPr lang="en-US" dirty="0"/>
              <a:t> planning process</a:t>
            </a:r>
          </a:p>
          <a:p>
            <a:pPr marL="0" indent="0">
              <a:buNone/>
            </a:pPr>
            <a:r>
              <a:rPr lang="en-US" b="1" dirty="0"/>
              <a:t>Consultants:</a:t>
            </a:r>
            <a:r>
              <a:rPr lang="en-US" dirty="0"/>
              <a:t> gathered data, facilitation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78" y="239297"/>
            <a:ext cx="4953222" cy="359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82"/>
            <a:ext cx="12192000" cy="131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56" y="2634248"/>
            <a:ext cx="5271474" cy="262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461" y="1080001"/>
            <a:ext cx="3214065" cy="416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004" y="1556390"/>
            <a:ext cx="3002895" cy="389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4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Have Flexibility to Meet </a:t>
            </a:r>
            <a:br>
              <a:rPr lang="en-US" dirty="0"/>
            </a:br>
            <a:r>
              <a:rPr lang="en-US" dirty="0"/>
              <a:t>Stakeholder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 realized that the COAT members needed a better understanding planning principles</a:t>
            </a:r>
          </a:p>
          <a:p>
            <a:r>
              <a:rPr lang="en-US" dirty="0"/>
              <a:t>Provided a 2 hour “primer” </a:t>
            </a:r>
            <a:br>
              <a:rPr lang="en-US" dirty="0"/>
            </a:br>
            <a:r>
              <a:rPr lang="en-US" dirty="0"/>
              <a:t>class on:</a:t>
            </a:r>
          </a:p>
          <a:p>
            <a:pPr lvl="1"/>
            <a:r>
              <a:rPr lang="en-US" dirty="0"/>
              <a:t>Land use: History and Present</a:t>
            </a:r>
          </a:p>
          <a:p>
            <a:pPr lvl="1"/>
            <a:r>
              <a:rPr lang="en-US" dirty="0"/>
              <a:t>Traffic</a:t>
            </a:r>
          </a:p>
          <a:p>
            <a:pPr lvl="1"/>
            <a:r>
              <a:rPr lang="en-US" dirty="0"/>
              <a:t>Regional Projects</a:t>
            </a:r>
          </a:p>
          <a:p>
            <a:endParaRPr lang="en-US" dirty="0"/>
          </a:p>
        </p:txBody>
      </p:sp>
      <p:pic>
        <p:nvPicPr>
          <p:cNvPr id="5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66826"/>
            <a:ext cx="6007100" cy="329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2107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Have Flexibility to Meet Stakeholder Needs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 interactive and informative stations designed to be visited in progression</a:t>
            </a:r>
          </a:p>
          <a:p>
            <a:r>
              <a:rPr lang="en-US" dirty="0"/>
              <a:t>20 professional staff to engage in one-on-one discussions</a:t>
            </a:r>
          </a:p>
          <a:p>
            <a:r>
              <a:rPr lang="en-US" dirty="0"/>
              <a:t>Written and video feedback station</a:t>
            </a:r>
          </a:p>
          <a:p>
            <a:r>
              <a:rPr lang="en-US" dirty="0"/>
              <a:t>200 attendees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b="0" dirty="0"/>
              <a:t>Open House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14650"/>
          <a:stretch/>
        </p:blipFill>
        <p:spPr>
          <a:xfrm>
            <a:off x="674688" y="1681163"/>
            <a:ext cx="4878262" cy="365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680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Have Flexibility to Meet Stakeholder Needs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dirty="0"/>
              <a:t>Public Meeting</a:t>
            </a:r>
          </a:p>
        </p:txBody>
      </p:sp>
      <p:pic>
        <p:nvPicPr>
          <p:cNvPr id="10" name="Content Placeholder 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24" y="2202523"/>
            <a:ext cx="5753823" cy="323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839788" y="2505075"/>
            <a:ext cx="5183188" cy="3684588"/>
          </a:xfrm>
        </p:spPr>
        <p:txBody>
          <a:bodyPr/>
          <a:lstStyle/>
          <a:p>
            <a:r>
              <a:rPr lang="en-US" dirty="0"/>
              <a:t>Format was dictated by the COAT in detail</a:t>
            </a:r>
          </a:p>
          <a:p>
            <a:r>
              <a:rPr lang="en-US" dirty="0"/>
              <a:t>Held in local High School Auditorium</a:t>
            </a:r>
          </a:p>
          <a:p>
            <a:r>
              <a:rPr lang="en-US" dirty="0"/>
              <a:t>Formal Presentation </a:t>
            </a:r>
          </a:p>
          <a:p>
            <a:r>
              <a:rPr lang="en-US" dirty="0"/>
              <a:t>Public Comment Period</a:t>
            </a:r>
          </a:p>
        </p:txBody>
      </p:sp>
    </p:spTree>
    <p:extLst>
      <p:ext uri="{BB962C8B-B14F-4D97-AF65-F5344CB8AC3E}">
        <p14:creationId xmlns:p14="http://schemas.microsoft.com/office/powerpoint/2010/main" val="2637677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3" y="4551183"/>
            <a:ext cx="12192000" cy="1347216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Outcomes - Concepts</a:t>
            </a:r>
          </a:p>
        </p:txBody>
      </p:sp>
      <p:sp>
        <p:nvSpPr>
          <p:cNvPr id="14" name="Line Callout 1 13"/>
          <p:cNvSpPr/>
          <p:nvPr/>
        </p:nvSpPr>
        <p:spPr>
          <a:xfrm>
            <a:off x="8229600" y="4408522"/>
            <a:ext cx="1219200" cy="453565"/>
          </a:xfrm>
          <a:prstGeom prst="borderCallout1">
            <a:avLst>
              <a:gd name="adj1" fmla="val 51017"/>
              <a:gd name="adj2" fmla="val 100284"/>
              <a:gd name="adj3" fmla="val 94944"/>
              <a:gd name="adj4" fmla="val 142140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Military Trail over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</p:txBody>
      </p:sp>
      <p:sp>
        <p:nvSpPr>
          <p:cNvPr id="18" name="Line Callout 1 17"/>
          <p:cNvSpPr/>
          <p:nvPr/>
        </p:nvSpPr>
        <p:spPr>
          <a:xfrm flipH="1">
            <a:off x="7331585" y="5639871"/>
            <a:ext cx="1457511" cy="609600"/>
          </a:xfrm>
          <a:prstGeom prst="borderCallout1">
            <a:avLst>
              <a:gd name="adj1" fmla="val 51017"/>
              <a:gd name="adj2" fmla="val 100284"/>
              <a:gd name="adj3" fmla="val -19120"/>
              <a:gd name="adj4" fmla="val 125016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Relocate existing Culvert Crossing underneath depressed roadway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47725" y="4649172"/>
            <a:ext cx="94737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INDEPENDENCE DR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420019" y="4744284"/>
            <a:ext cx="758221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POWERLINE RD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357711" y="4888556"/>
            <a:ext cx="468077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24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Tr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9765564" y="5602434"/>
            <a:ext cx="530594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Military Trail</a:t>
            </a:r>
          </a:p>
        </p:txBody>
      </p:sp>
      <p:sp>
        <p:nvSpPr>
          <p:cNvPr id="35" name="Line Callout 1 34"/>
          <p:cNvSpPr/>
          <p:nvPr/>
        </p:nvSpPr>
        <p:spPr>
          <a:xfrm>
            <a:off x="2200553" y="4112948"/>
            <a:ext cx="1219200" cy="365760"/>
          </a:xfrm>
          <a:prstGeom prst="borderCallout1">
            <a:avLst>
              <a:gd name="adj1" fmla="val 52083"/>
              <a:gd name="adj2" fmla="val 284"/>
              <a:gd name="adj3" fmla="val 306237"/>
              <a:gd name="adj4" fmla="val -27563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Powerline Rd Over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408086" y="4849013"/>
            <a:ext cx="54662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30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520537" y="4849014"/>
            <a:ext cx="54662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28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19126" y="5396374"/>
            <a:ext cx="60959" cy="130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>
          <a:xfrm>
            <a:off x="11201384" y="3106096"/>
            <a:ext cx="670560" cy="50292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54ED01-E2A0-4C1E-8E21-014B99041579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876"/>
            <a:ext cx="12192000" cy="1310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Line Callout 1 27"/>
          <p:cNvSpPr/>
          <p:nvPr/>
        </p:nvSpPr>
        <p:spPr>
          <a:xfrm>
            <a:off x="2200553" y="1002396"/>
            <a:ext cx="1219200" cy="365760"/>
          </a:xfrm>
          <a:prstGeom prst="borderCallout1">
            <a:avLst>
              <a:gd name="adj1" fmla="val 52083"/>
              <a:gd name="adj2" fmla="val 284"/>
              <a:gd name="adj3" fmla="val 306237"/>
              <a:gd name="adj4" fmla="val -27563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Powerline Rd Over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247725" y="1538620"/>
            <a:ext cx="94737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INDEPENDENCE DR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420019" y="1633732"/>
            <a:ext cx="758221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POWERLINE RD</a:t>
            </a:r>
          </a:p>
        </p:txBody>
      </p:sp>
      <p:sp>
        <p:nvSpPr>
          <p:cNvPr id="31" name="Line Callout 1 30"/>
          <p:cNvSpPr/>
          <p:nvPr/>
        </p:nvSpPr>
        <p:spPr>
          <a:xfrm>
            <a:off x="1799128" y="2733484"/>
            <a:ext cx="1463040" cy="731520"/>
          </a:xfrm>
          <a:prstGeom prst="borderCallout1">
            <a:avLst>
              <a:gd name="adj1" fmla="val 50985"/>
              <a:gd name="adj2" fmla="val 99978"/>
              <a:gd name="adj3" fmla="val -44474"/>
              <a:gd name="adj4" fmla="val 139872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 Lanes depressed under the 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General Purpose Lanes</a:t>
            </a:r>
          </a:p>
        </p:txBody>
      </p:sp>
      <p:sp>
        <p:nvSpPr>
          <p:cNvPr id="32" name="Line Callout 1 31"/>
          <p:cNvSpPr/>
          <p:nvPr/>
        </p:nvSpPr>
        <p:spPr>
          <a:xfrm>
            <a:off x="2530648" y="1458983"/>
            <a:ext cx="1219200" cy="609600"/>
          </a:xfrm>
          <a:prstGeom prst="borderCallout1">
            <a:avLst>
              <a:gd name="adj1" fmla="val 52083"/>
              <a:gd name="adj2" fmla="val 284"/>
              <a:gd name="adj3" fmla="val 107773"/>
              <a:gd name="adj4" fmla="val -22955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General Purpose Lanes at ground level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408086" y="1738461"/>
            <a:ext cx="54662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30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520537" y="1738462"/>
            <a:ext cx="546625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28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36" name="Line Callout 1 35"/>
          <p:cNvSpPr/>
          <p:nvPr/>
        </p:nvSpPr>
        <p:spPr>
          <a:xfrm>
            <a:off x="8229600" y="1326546"/>
            <a:ext cx="1219200" cy="453565"/>
          </a:xfrm>
          <a:prstGeom prst="borderCallout1">
            <a:avLst>
              <a:gd name="adj1" fmla="val 51017"/>
              <a:gd name="adj2" fmla="val 100284"/>
              <a:gd name="adj3" fmla="val 94944"/>
              <a:gd name="adj4" fmla="val 142140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Over Military Trail</a:t>
            </a:r>
          </a:p>
        </p:txBody>
      </p:sp>
      <p:sp>
        <p:nvSpPr>
          <p:cNvPr id="39" name="Line Callout 1 38"/>
          <p:cNvSpPr/>
          <p:nvPr/>
        </p:nvSpPr>
        <p:spPr>
          <a:xfrm flipH="1">
            <a:off x="8012560" y="2530994"/>
            <a:ext cx="1663056" cy="609600"/>
          </a:xfrm>
          <a:prstGeom prst="borderCallout1">
            <a:avLst>
              <a:gd name="adj1" fmla="val 55184"/>
              <a:gd name="adj2" fmla="val -137"/>
              <a:gd name="adj3" fmla="val -65604"/>
              <a:gd name="adj4" fmla="val -1666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General Purpose Lanes at ground level at Military Trail</a:t>
            </a:r>
          </a:p>
        </p:txBody>
      </p:sp>
      <p:sp>
        <p:nvSpPr>
          <p:cNvPr id="40" name="Line Callout 1 39"/>
          <p:cNvSpPr/>
          <p:nvPr/>
        </p:nvSpPr>
        <p:spPr>
          <a:xfrm flipH="1">
            <a:off x="5112467" y="2796646"/>
            <a:ext cx="1219200" cy="738943"/>
          </a:xfrm>
          <a:prstGeom prst="borderCallout1">
            <a:avLst>
              <a:gd name="adj1" fmla="val 55314"/>
              <a:gd name="adj2" fmla="val -237"/>
              <a:gd name="adj3" fmla="val -57818"/>
              <a:gd name="adj4" fmla="val -62410"/>
            </a:avLst>
          </a:prstGeom>
          <a:solidFill>
            <a:schemeClr val="bg1"/>
          </a:solidFill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Existing Culvert Crossing underneath 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(no impact)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7357711" y="1778004"/>
            <a:ext cx="468077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SW 24</a:t>
            </a:r>
            <a:r>
              <a:rPr lang="en-US" sz="933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 Tr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765564" y="2491882"/>
            <a:ext cx="530594" cy="143565"/>
          </a:xfrm>
          <a:prstGeom prst="rect">
            <a:avLst/>
          </a:prstGeom>
          <a:solidFill>
            <a:srgbClr val="00B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Arial Narrow" panose="020B0606020202030204" pitchFamily="34" charset="0"/>
              </a:rPr>
              <a:t>Military Trail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56753" y="2229935"/>
            <a:ext cx="60959" cy="130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10994251" y="2451109"/>
            <a:ext cx="417837" cy="143117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930" dirty="0">
                <a:solidFill>
                  <a:schemeClr val="bg1"/>
                </a:solidFill>
                <a:latin typeface="Arial Narrow" panose="020B0606020202030204" pitchFamily="34" charset="0"/>
              </a:rPr>
              <a:t>Tri-Rail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10994251" y="5503037"/>
            <a:ext cx="417837" cy="143117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930" dirty="0">
                <a:solidFill>
                  <a:schemeClr val="bg1"/>
                </a:solidFill>
                <a:latin typeface="Arial Narrow" panose="020B0606020202030204" pitchFamily="34" charset="0"/>
              </a:rPr>
              <a:t>Tri-Rail</a:t>
            </a:r>
          </a:p>
        </p:txBody>
      </p:sp>
      <p:cxnSp>
        <p:nvCxnSpPr>
          <p:cNvPr id="4" name="Straight Connector 3"/>
          <p:cNvCxnSpPr>
            <a:stCxn id="31" idx="0"/>
          </p:cNvCxnSpPr>
          <p:nvPr/>
        </p:nvCxnSpPr>
        <p:spPr>
          <a:xfrm>
            <a:off x="3262168" y="3099244"/>
            <a:ext cx="933027" cy="24539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85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110"/>
          </a:xfrm>
        </p:spPr>
        <p:txBody>
          <a:bodyPr>
            <a:normAutofit/>
          </a:bodyPr>
          <a:lstStyle/>
          <a:p>
            <a:r>
              <a:rPr lang="en-US" dirty="0"/>
              <a:t>Outcomes - In July 2016…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715"/>
            <a:ext cx="10515600" cy="39473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…an advisory group, through evaluation of the community needs and concerns, envisions improvements along SW 10th Street which:</a:t>
            </a:r>
          </a:p>
          <a:p>
            <a:r>
              <a:rPr lang="en-US" dirty="0"/>
              <a:t>Minimize visual obstructions</a:t>
            </a:r>
          </a:p>
          <a:p>
            <a:r>
              <a:rPr lang="en-US" dirty="0"/>
              <a:t>Enhance community connectivity</a:t>
            </a:r>
          </a:p>
          <a:p>
            <a:r>
              <a:rPr lang="en-US" dirty="0"/>
              <a:t>Minimize traffic noise</a:t>
            </a:r>
          </a:p>
          <a:p>
            <a:r>
              <a:rPr lang="en-US" dirty="0"/>
              <a:t>Promote economic development and access to businesses </a:t>
            </a:r>
          </a:p>
          <a:p>
            <a:r>
              <a:rPr lang="en-US" dirty="0"/>
              <a:t>Preserve local access</a:t>
            </a:r>
          </a:p>
          <a:p>
            <a:r>
              <a:rPr lang="en-US" dirty="0"/>
              <a:t>Provide community greenspace</a:t>
            </a:r>
          </a:p>
          <a:p>
            <a:r>
              <a:rPr lang="en-US" dirty="0"/>
              <a:t>Minimize negative impacts to the environment</a:t>
            </a:r>
          </a:p>
          <a:p>
            <a:r>
              <a:rPr lang="en-US" dirty="0"/>
              <a:t>Reduce SOV demand for travel by encouraging tolling, carpooling and transit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6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92583" y="742290"/>
            <a:ext cx="7319315" cy="3513943"/>
            <a:chOff x="4458105" y="297320"/>
            <a:chExt cx="7319315" cy="35139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lum bright="-12000" contrast="52000"/>
            </a:blip>
            <a:stretch>
              <a:fillRect/>
            </a:stretch>
          </p:blipFill>
          <p:spPr>
            <a:xfrm>
              <a:off x="4458105" y="297320"/>
              <a:ext cx="7319315" cy="35139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Freeform 5"/>
            <p:cNvSpPr/>
            <p:nvPr/>
          </p:nvSpPr>
          <p:spPr>
            <a:xfrm>
              <a:off x="4476584" y="1860605"/>
              <a:ext cx="7219785" cy="1566407"/>
            </a:xfrm>
            <a:custGeom>
              <a:avLst/>
              <a:gdLst>
                <a:gd name="connsiteX0" fmla="*/ 1598213 w 7219785"/>
                <a:gd name="connsiteY0" fmla="*/ 0 h 1566407"/>
                <a:gd name="connsiteX1" fmla="*/ 7219785 w 7219785"/>
                <a:gd name="connsiteY1" fmla="*/ 63611 h 1566407"/>
                <a:gd name="connsiteX2" fmla="*/ 7203882 w 7219785"/>
                <a:gd name="connsiteY2" fmla="*/ 1176793 h 1566407"/>
                <a:gd name="connsiteX3" fmla="*/ 5637475 w 7219785"/>
                <a:gd name="connsiteY3" fmla="*/ 1168842 h 1566407"/>
                <a:gd name="connsiteX4" fmla="*/ 5637475 w 7219785"/>
                <a:gd name="connsiteY4" fmla="*/ 1566407 h 1566407"/>
                <a:gd name="connsiteX5" fmla="*/ 0 w 7219785"/>
                <a:gd name="connsiteY5" fmla="*/ 1542553 h 1566407"/>
                <a:gd name="connsiteX6" fmla="*/ 7952 w 7219785"/>
                <a:gd name="connsiteY6" fmla="*/ 349858 h 1566407"/>
                <a:gd name="connsiteX7" fmla="*/ 1653872 w 7219785"/>
                <a:gd name="connsiteY7" fmla="*/ 365760 h 1566407"/>
                <a:gd name="connsiteX8" fmla="*/ 1598213 w 7219785"/>
                <a:gd name="connsiteY8" fmla="*/ 0 h 1566407"/>
                <a:gd name="connsiteX0" fmla="*/ 1598213 w 7219785"/>
                <a:gd name="connsiteY0" fmla="*/ 0 h 1566407"/>
                <a:gd name="connsiteX1" fmla="*/ 7219785 w 7219785"/>
                <a:gd name="connsiteY1" fmla="*/ 63611 h 1566407"/>
                <a:gd name="connsiteX2" fmla="*/ 7203882 w 7219785"/>
                <a:gd name="connsiteY2" fmla="*/ 1176793 h 1566407"/>
                <a:gd name="connsiteX3" fmla="*/ 5637475 w 7219785"/>
                <a:gd name="connsiteY3" fmla="*/ 1168842 h 1566407"/>
                <a:gd name="connsiteX4" fmla="*/ 5637475 w 7219785"/>
                <a:gd name="connsiteY4" fmla="*/ 1566407 h 1566407"/>
                <a:gd name="connsiteX5" fmla="*/ 0 w 7219785"/>
                <a:gd name="connsiteY5" fmla="*/ 1542553 h 1566407"/>
                <a:gd name="connsiteX6" fmla="*/ 7952 w 7219785"/>
                <a:gd name="connsiteY6" fmla="*/ 349858 h 1566407"/>
                <a:gd name="connsiteX7" fmla="*/ 1598212 w 7219785"/>
                <a:gd name="connsiteY7" fmla="*/ 357808 h 1566407"/>
                <a:gd name="connsiteX8" fmla="*/ 1598213 w 7219785"/>
                <a:gd name="connsiteY8" fmla="*/ 0 h 15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9785" h="1566407">
                  <a:moveTo>
                    <a:pt x="1598213" y="0"/>
                  </a:moveTo>
                  <a:lnTo>
                    <a:pt x="7219785" y="63611"/>
                  </a:lnTo>
                  <a:lnTo>
                    <a:pt x="7203882" y="1176793"/>
                  </a:lnTo>
                  <a:lnTo>
                    <a:pt x="5637475" y="1168842"/>
                  </a:lnTo>
                  <a:lnTo>
                    <a:pt x="5637475" y="1566407"/>
                  </a:lnTo>
                  <a:lnTo>
                    <a:pt x="0" y="1542553"/>
                  </a:lnTo>
                  <a:cubicBezTo>
                    <a:pt x="2651" y="1144988"/>
                    <a:pt x="5301" y="747423"/>
                    <a:pt x="7952" y="349858"/>
                  </a:cubicBezTo>
                  <a:lnTo>
                    <a:pt x="1598212" y="357808"/>
                  </a:lnTo>
                  <a:cubicBezTo>
                    <a:pt x="1598212" y="238539"/>
                    <a:pt x="1598213" y="119269"/>
                    <a:pt x="1598213" y="0"/>
                  </a:cubicBez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447137" y="-45041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18035" y="3266056"/>
            <a:ext cx="6821544" cy="1596103"/>
            <a:chOff x="4824621" y="3363402"/>
            <a:chExt cx="6821544" cy="15961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lum bright="-9000" contrast="19000"/>
            </a:blip>
            <a:stretch>
              <a:fillRect/>
            </a:stretch>
          </p:blipFill>
          <p:spPr>
            <a:xfrm>
              <a:off x="4824621" y="3363402"/>
              <a:ext cx="6821544" cy="15961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7013050" y="3395207"/>
              <a:ext cx="3792773" cy="50093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8419" y="4696885"/>
            <a:ext cx="9089851" cy="1750791"/>
            <a:chOff x="229102" y="4460682"/>
            <a:chExt cx="9089851" cy="17507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lum bright="-8000" contrast="74000"/>
            </a:blip>
            <a:stretch>
              <a:fillRect/>
            </a:stretch>
          </p:blipFill>
          <p:spPr>
            <a:xfrm>
              <a:off x="229102" y="4460682"/>
              <a:ext cx="9089851" cy="1750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5187950" y="4929809"/>
              <a:ext cx="3244850" cy="49944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-21000" contrast="35000"/>
          </a:blip>
          <a:stretch>
            <a:fillRect/>
          </a:stretch>
        </p:blipFill>
        <p:spPr>
          <a:xfrm>
            <a:off x="218035" y="146587"/>
            <a:ext cx="9866763" cy="265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18035" y="165871"/>
            <a:ext cx="9866763" cy="2659533"/>
          </a:xfrm>
          <a:prstGeom prst="rect">
            <a:avLst/>
          </a:prstGeom>
          <a:solidFill>
            <a:srgbClr val="ED7D3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2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9" y="846044"/>
            <a:ext cx="9703741" cy="545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77800"/>
            <a:ext cx="11582400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Outcomes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17969" y="1164281"/>
            <a:ext cx="206012" cy="8924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147" y="2463181"/>
            <a:ext cx="820167" cy="35229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6784065" y="3768514"/>
            <a:ext cx="387594" cy="263296"/>
          </a:xfrm>
          <a:prstGeom prst="line">
            <a:avLst/>
          </a:prstGeom>
          <a:ln w="190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71659" y="3559226"/>
            <a:ext cx="948721" cy="418576"/>
          </a:xfrm>
          <a:prstGeom prst="rect">
            <a:avLst/>
          </a:prstGeom>
          <a:solidFill>
            <a:schemeClr val="bg1"/>
          </a:solidFill>
          <a:ln w="19050">
            <a:solidFill>
              <a:srgbClr val="0B84E9"/>
            </a:solidFill>
          </a:ln>
        </p:spPr>
        <p:txBody>
          <a:bodyPr wrap="none" lIns="24384" tIns="24384" rIns="24384" bIns="24384" rtlCol="0">
            <a:spAutoFit/>
          </a:bodyPr>
          <a:lstStyle/>
          <a:p>
            <a:r>
              <a:rPr lang="en-US" sz="1200" dirty="0">
                <a:latin typeface="Franklin Gothic Medium Cond" panose="020B0606030402020204" pitchFamily="34" charset="0"/>
              </a:rPr>
              <a:t>Potential Sound</a:t>
            </a:r>
          </a:p>
          <a:p>
            <a:r>
              <a:rPr lang="en-US" sz="1200" dirty="0">
                <a:latin typeface="Franklin Gothic Medium Cond" panose="020B0606030402020204" pitchFamily="34" charset="0"/>
              </a:rPr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1581955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Outcomes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7" y="2096248"/>
            <a:ext cx="10393004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96000" y="-1282229"/>
            <a:ext cx="5166360" cy="1015663"/>
          </a:xfrm>
          <a:prstGeom prst="rect">
            <a:avLst/>
          </a:prstGeom>
          <a:solidFill>
            <a:srgbClr val="FFFFFF"/>
          </a:solidFill>
          <a:effectLst>
            <a:outerShdw blurRad="3175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has been an unprecedented level of public outreach and a new best practice for the district.</a:t>
            </a: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-Gerry O’Reilly, Secretary FDOT D4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1407" y="4441075"/>
            <a:ext cx="11491320" cy="1286624"/>
            <a:chOff x="341407" y="4441075"/>
            <a:chExt cx="11491320" cy="1286624"/>
          </a:xfrm>
        </p:grpSpPr>
        <p:grpSp>
          <p:nvGrpSpPr>
            <p:cNvPr id="17" name="Group 16"/>
            <p:cNvGrpSpPr/>
            <p:nvPr/>
          </p:nvGrpSpPr>
          <p:grpSpPr>
            <a:xfrm>
              <a:off x="341407" y="4441075"/>
              <a:ext cx="11491320" cy="1286624"/>
              <a:chOff x="1394944" y="3568848"/>
              <a:chExt cx="8677275" cy="97155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4944" y="3568848"/>
                <a:ext cx="8677275" cy="9715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394945" y="3568848"/>
                <a:ext cx="3927340" cy="3421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65659" b="71497"/>
            <a:stretch/>
          </p:blipFill>
          <p:spPr>
            <a:xfrm>
              <a:off x="1568444" y="4473030"/>
              <a:ext cx="3946271" cy="3667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>
            <a:off x="7937500" y="2096248"/>
            <a:ext cx="2796911" cy="37169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1407" y="2437887"/>
            <a:ext cx="4751293" cy="37169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3518648"/>
            <a:ext cx="3724011" cy="37169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1407" y="3877641"/>
            <a:ext cx="3811493" cy="37169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1406" y="5298050"/>
            <a:ext cx="3163794" cy="371693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31" y="0"/>
            <a:ext cx="8243962" cy="249533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75324" y="562856"/>
            <a:ext cx="2919576" cy="407131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BMPO approved funding for PD&amp;E (LRTP Amendment)</a:t>
            </a:r>
          </a:p>
          <a:p>
            <a:r>
              <a:rPr lang="en-US" dirty="0"/>
              <a:t>FDOT holds regular meetings to coordinate projects along the corridor</a:t>
            </a:r>
          </a:p>
          <a:p>
            <a:r>
              <a:rPr lang="en-US" dirty="0"/>
              <a:t>COAT will continue to represent community interests</a:t>
            </a:r>
          </a:p>
        </p:txBody>
      </p:sp>
      <p:pic>
        <p:nvPicPr>
          <p:cNvPr id="1026" name="Picture 2" descr="Here to Help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8"/>
          <a:stretch/>
        </p:blipFill>
        <p:spPr bwMode="auto">
          <a:xfrm>
            <a:off x="6977342" y="0"/>
            <a:ext cx="4579658" cy="32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ere to Hel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4"/>
          <a:stretch/>
        </p:blipFill>
        <p:spPr bwMode="auto">
          <a:xfrm>
            <a:off x="6965950" y="3246587"/>
            <a:ext cx="4591050" cy="32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6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4818" y="2087921"/>
            <a:ext cx="9144000" cy="7921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9DDC"/>
                </a:solidFill>
              </a:rPr>
              <a:t>Contact 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3884" y="3278851"/>
            <a:ext cx="6184232" cy="1655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Paul Calvaresi</a:t>
            </a:r>
          </a:p>
          <a:p>
            <a:r>
              <a:rPr lang="en-US" dirty="0"/>
              <a:t>Local Governmental Services, Manager</a:t>
            </a:r>
          </a:p>
          <a:p>
            <a:r>
              <a:rPr lang="en-US" dirty="0"/>
              <a:t>(954) 876-0037</a:t>
            </a:r>
          </a:p>
          <a:p>
            <a:r>
              <a:rPr lang="en-US" dirty="0">
                <a:hlinkClick r:id="rId2"/>
              </a:rPr>
              <a:t>calvaresip@browardmpo.org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3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96" y="1825625"/>
            <a:ext cx="3593592" cy="4673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" y="2249424"/>
            <a:ext cx="5769713" cy="3246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48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576908"/>
            <a:ext cx="5181600" cy="1567655"/>
          </a:xfrm>
        </p:spPr>
      </p:pic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97" y="972565"/>
            <a:ext cx="4261103" cy="4776343"/>
          </a:xfrm>
          <a:prstGeom prst="rect">
            <a:avLst/>
          </a:prstGeom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14650"/>
          <a:stretch/>
        </p:blipFill>
        <p:spPr>
          <a:xfrm>
            <a:off x="2870200" y="807641"/>
            <a:ext cx="7112000" cy="533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15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116223"/>
            <a:ext cx="1874838" cy="5131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502286"/>
            <a:ext cx="2596896" cy="920750"/>
          </a:xfrm>
        </p:spPr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51048" y="191978"/>
            <a:ext cx="3340608" cy="4456222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DDC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9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Connects 3 major highways:</a:t>
            </a:r>
          </a:p>
          <a:p>
            <a:pPr lvl="1"/>
            <a:r>
              <a:rPr lang="en-US" dirty="0"/>
              <a:t>I-95</a:t>
            </a:r>
          </a:p>
          <a:p>
            <a:pPr lvl="1"/>
            <a:r>
              <a:rPr lang="en-US" dirty="0"/>
              <a:t>FL Turnpike</a:t>
            </a:r>
          </a:p>
          <a:p>
            <a:pPr lvl="1"/>
            <a:r>
              <a:rPr lang="en-US" dirty="0"/>
              <a:t>Sawgrass Expressway</a:t>
            </a:r>
          </a:p>
          <a:p>
            <a:r>
              <a:rPr lang="en-US" dirty="0"/>
              <a:t>Within the city of Deerfield Beach</a:t>
            </a:r>
          </a:p>
          <a:p>
            <a:r>
              <a:rPr lang="en-US" dirty="0"/>
              <a:t>Local road</a:t>
            </a:r>
          </a:p>
          <a:p>
            <a:r>
              <a:rPr lang="en-US" dirty="0"/>
              <a:t>8 signalized intersections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0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</a:t>
            </a:r>
            <a:br>
              <a:rPr lang="en-US" dirty="0"/>
            </a:br>
            <a:r>
              <a:rPr lang="en-US" dirty="0"/>
              <a:t>1960-88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01908" y="811034"/>
            <a:ext cx="8503920" cy="5382628"/>
            <a:chOff x="3359729" y="1137037"/>
            <a:chExt cx="8503920" cy="5382628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3359729" y="1137037"/>
              <a:ext cx="8503920" cy="5382628"/>
              <a:chOff x="1748927" y="835974"/>
              <a:chExt cx="8061960" cy="5102885"/>
            </a:xfrm>
          </p:grpSpPr>
          <p:pic>
            <p:nvPicPr>
              <p:cNvPr id="3074" name="Picture 2" descr="C:\Users\calvaresip\Desktop\Historical Doc Scans\1985RecPrinStrHwyPlan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8" t="7205" r="5852" b="65049"/>
              <a:stretch/>
            </p:blipFill>
            <p:spPr bwMode="auto">
              <a:xfrm>
                <a:off x="1764167" y="835974"/>
                <a:ext cx="8046720" cy="51028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748927" y="1439538"/>
                <a:ext cx="6096000" cy="4499321"/>
                <a:chOff x="533400" y="2133600"/>
                <a:chExt cx="6096000" cy="4499321"/>
              </a:xfrm>
            </p:grpSpPr>
            <p:sp>
              <p:nvSpPr>
                <p:cNvPr id="10" name="Parallelogram 9"/>
                <p:cNvSpPr/>
                <p:nvPr/>
              </p:nvSpPr>
              <p:spPr>
                <a:xfrm>
                  <a:off x="533400" y="2590800"/>
                  <a:ext cx="2743200" cy="4042121"/>
                </a:xfrm>
                <a:prstGeom prst="parallelogram">
                  <a:avLst>
                    <a:gd name="adj" fmla="val 92069"/>
                  </a:avLst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Block Arc 10"/>
                <p:cNvSpPr/>
                <p:nvPr/>
              </p:nvSpPr>
              <p:spPr>
                <a:xfrm>
                  <a:off x="3048000" y="2139518"/>
                  <a:ext cx="990600" cy="914400"/>
                </a:xfrm>
                <a:prstGeom prst="blockArc">
                  <a:avLst>
                    <a:gd name="adj1" fmla="val 10800000"/>
                    <a:gd name="adj2" fmla="val 16315477"/>
                    <a:gd name="adj3" fmla="val 24053"/>
                  </a:avLst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543300" y="2133600"/>
                  <a:ext cx="3086100" cy="228600"/>
                </a:xfrm>
                <a:prstGeom prst="rect">
                  <a:avLst/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3530329" y="1309480"/>
              <a:ext cx="1735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1960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09945" y="830392"/>
            <a:ext cx="8503920" cy="5363270"/>
            <a:chOff x="2821286" y="1190178"/>
            <a:chExt cx="8503920" cy="5363270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2821286" y="1190178"/>
              <a:ext cx="8503920" cy="5363270"/>
              <a:chOff x="669324" y="1600198"/>
              <a:chExt cx="8046720" cy="5074920"/>
            </a:xfrm>
          </p:grpSpPr>
          <p:pic>
            <p:nvPicPr>
              <p:cNvPr id="17" name="Picture 3" descr="C:\Users\calvaresip\Desktop\Historical Doc Scans\Year2000TransptnPlanA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19" t="16389" r="35813" b="68194"/>
              <a:stretch/>
            </p:blipFill>
            <p:spPr bwMode="auto">
              <a:xfrm>
                <a:off x="669324" y="1600198"/>
                <a:ext cx="8046720" cy="507492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366421" y="2286000"/>
                <a:ext cx="5872580" cy="304800"/>
              </a:xfrm>
              <a:prstGeom prst="rect">
                <a:avLst/>
              </a:prstGeom>
              <a:solidFill>
                <a:schemeClr val="accent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ie 18"/>
              <p:cNvSpPr/>
              <p:nvPr/>
            </p:nvSpPr>
            <p:spPr>
              <a:xfrm>
                <a:off x="964707" y="2286000"/>
                <a:ext cx="803429" cy="65103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chemeClr val="accent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6200000">
                <a:off x="-818227" y="4394448"/>
                <a:ext cx="3967580" cy="401713"/>
              </a:xfrm>
              <a:prstGeom prst="rect">
                <a:avLst/>
              </a:prstGeom>
              <a:solidFill>
                <a:schemeClr val="accent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14779" y="1225975"/>
              <a:ext cx="1735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1985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17983" y="365125"/>
            <a:ext cx="8503920" cy="6210658"/>
            <a:chOff x="3816625" y="365123"/>
            <a:chExt cx="8503920" cy="6210658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3816625" y="365123"/>
              <a:ext cx="8503920" cy="6210658"/>
              <a:chOff x="2544093" y="1302228"/>
              <a:chExt cx="7258050" cy="539813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44093" y="1302228"/>
                <a:ext cx="7258050" cy="5398132"/>
                <a:chOff x="942975" y="1371600"/>
                <a:chExt cx="7258050" cy="5398132"/>
              </a:xfrm>
            </p:grpSpPr>
            <p:pic>
              <p:nvPicPr>
                <p:cNvPr id="2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2931"/>
                <a:stretch/>
              </p:blipFill>
              <p:spPr bwMode="auto">
                <a:xfrm>
                  <a:off x="942975" y="1371600"/>
                  <a:ext cx="7258050" cy="539813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  <a:extLst/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3509639" y="2659602"/>
                  <a:ext cx="3195961" cy="304800"/>
                </a:xfrm>
                <a:prstGeom prst="rect">
                  <a:avLst/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Pie 11"/>
                <p:cNvSpPr/>
                <p:nvPr/>
              </p:nvSpPr>
              <p:spPr>
                <a:xfrm>
                  <a:off x="3103486" y="2657474"/>
                  <a:ext cx="408926" cy="339801"/>
                </a:xfrm>
                <a:custGeom>
                  <a:avLst/>
                  <a:gdLst>
                    <a:gd name="connsiteX0" fmla="*/ 0 w 803429"/>
                    <a:gd name="connsiteY0" fmla="*/ 325515 h 651030"/>
                    <a:gd name="connsiteX1" fmla="*/ 401715 w 803429"/>
                    <a:gd name="connsiteY1" fmla="*/ 0 h 651030"/>
                    <a:gd name="connsiteX2" fmla="*/ 401715 w 803429"/>
                    <a:gd name="connsiteY2" fmla="*/ 325515 h 651030"/>
                    <a:gd name="connsiteX3" fmla="*/ 0 w 803429"/>
                    <a:gd name="connsiteY3" fmla="*/ 325515 h 651030"/>
                    <a:gd name="connsiteX0" fmla="*/ 0 w 404096"/>
                    <a:gd name="connsiteY0" fmla="*/ 335040 h 335040"/>
                    <a:gd name="connsiteX1" fmla="*/ 404096 w 404096"/>
                    <a:gd name="connsiteY1" fmla="*/ 0 h 335040"/>
                    <a:gd name="connsiteX2" fmla="*/ 401715 w 404096"/>
                    <a:gd name="connsiteY2" fmla="*/ 335040 h 335040"/>
                    <a:gd name="connsiteX3" fmla="*/ 0 w 404096"/>
                    <a:gd name="connsiteY3" fmla="*/ 335040 h 335040"/>
                    <a:gd name="connsiteX0" fmla="*/ 0 w 408926"/>
                    <a:gd name="connsiteY0" fmla="*/ 335040 h 335040"/>
                    <a:gd name="connsiteX1" fmla="*/ 404096 w 408926"/>
                    <a:gd name="connsiteY1" fmla="*/ 0 h 335040"/>
                    <a:gd name="connsiteX2" fmla="*/ 408858 w 408926"/>
                    <a:gd name="connsiteY2" fmla="*/ 332658 h 335040"/>
                    <a:gd name="connsiteX3" fmla="*/ 0 w 408926"/>
                    <a:gd name="connsiteY3" fmla="*/ 335040 h 335040"/>
                    <a:gd name="connsiteX0" fmla="*/ 0 w 408926"/>
                    <a:gd name="connsiteY0" fmla="*/ 335040 h 339801"/>
                    <a:gd name="connsiteX1" fmla="*/ 404096 w 408926"/>
                    <a:gd name="connsiteY1" fmla="*/ 0 h 339801"/>
                    <a:gd name="connsiteX2" fmla="*/ 408858 w 408926"/>
                    <a:gd name="connsiteY2" fmla="*/ 339801 h 339801"/>
                    <a:gd name="connsiteX3" fmla="*/ 0 w 408926"/>
                    <a:gd name="connsiteY3" fmla="*/ 335040 h 33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8926" h="339801">
                      <a:moveTo>
                        <a:pt x="0" y="335040"/>
                      </a:moveTo>
                      <a:cubicBezTo>
                        <a:pt x="0" y="155263"/>
                        <a:pt x="182235" y="0"/>
                        <a:pt x="404096" y="0"/>
                      </a:cubicBezTo>
                      <a:cubicBezTo>
                        <a:pt x="403302" y="111680"/>
                        <a:pt x="409652" y="228121"/>
                        <a:pt x="408858" y="339801"/>
                      </a:cubicBezTo>
                      <a:lnTo>
                        <a:pt x="0" y="335040"/>
                      </a:lnTo>
                      <a:close/>
                    </a:path>
                  </a:pathLst>
                </a:cu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16200000">
                  <a:off x="1424496" y="4671505"/>
                  <a:ext cx="3759694" cy="401713"/>
                </a:xfrm>
                <a:prstGeom prst="rect">
                  <a:avLst/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lowchart: Data 8"/>
              <p:cNvSpPr/>
              <p:nvPr/>
            </p:nvSpPr>
            <p:spPr>
              <a:xfrm rot="19834553">
                <a:off x="8235577" y="2382942"/>
                <a:ext cx="969797" cy="489696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831 h 10831"/>
                  <a:gd name="connsiteX1" fmla="*/ 1911 w 10000"/>
                  <a:gd name="connsiteY1" fmla="*/ 0 h 10831"/>
                  <a:gd name="connsiteX2" fmla="*/ 10000 w 10000"/>
                  <a:gd name="connsiteY2" fmla="*/ 831 h 10831"/>
                  <a:gd name="connsiteX3" fmla="*/ 8000 w 10000"/>
                  <a:gd name="connsiteY3" fmla="*/ 10831 h 10831"/>
                  <a:gd name="connsiteX4" fmla="*/ 0 w 10000"/>
                  <a:gd name="connsiteY4" fmla="*/ 10831 h 10831"/>
                  <a:gd name="connsiteX0" fmla="*/ 0 w 10229"/>
                  <a:gd name="connsiteY0" fmla="*/ 10831 h 18377"/>
                  <a:gd name="connsiteX1" fmla="*/ 1911 w 10229"/>
                  <a:gd name="connsiteY1" fmla="*/ 0 h 18377"/>
                  <a:gd name="connsiteX2" fmla="*/ 10000 w 10229"/>
                  <a:gd name="connsiteY2" fmla="*/ 831 h 18377"/>
                  <a:gd name="connsiteX3" fmla="*/ 10229 w 10229"/>
                  <a:gd name="connsiteY3" fmla="*/ 18377 h 18377"/>
                  <a:gd name="connsiteX4" fmla="*/ 0 w 10229"/>
                  <a:gd name="connsiteY4" fmla="*/ 10831 h 18377"/>
                  <a:gd name="connsiteX0" fmla="*/ 0 w 11527"/>
                  <a:gd name="connsiteY0" fmla="*/ 10831 h 18377"/>
                  <a:gd name="connsiteX1" fmla="*/ 1911 w 11527"/>
                  <a:gd name="connsiteY1" fmla="*/ 0 h 18377"/>
                  <a:gd name="connsiteX2" fmla="*/ 11525 w 11527"/>
                  <a:gd name="connsiteY2" fmla="*/ 11221 h 18377"/>
                  <a:gd name="connsiteX3" fmla="*/ 10229 w 11527"/>
                  <a:gd name="connsiteY3" fmla="*/ 18377 h 18377"/>
                  <a:gd name="connsiteX4" fmla="*/ 0 w 11527"/>
                  <a:gd name="connsiteY4" fmla="*/ 10831 h 18377"/>
                  <a:gd name="connsiteX0" fmla="*/ 0 w 11570"/>
                  <a:gd name="connsiteY0" fmla="*/ 10831 h 19719"/>
                  <a:gd name="connsiteX1" fmla="*/ 1911 w 11570"/>
                  <a:gd name="connsiteY1" fmla="*/ 0 h 19719"/>
                  <a:gd name="connsiteX2" fmla="*/ 11525 w 11570"/>
                  <a:gd name="connsiteY2" fmla="*/ 11221 h 19719"/>
                  <a:gd name="connsiteX3" fmla="*/ 11570 w 11570"/>
                  <a:gd name="connsiteY3" fmla="*/ 19719 h 19719"/>
                  <a:gd name="connsiteX4" fmla="*/ 0 w 11570"/>
                  <a:gd name="connsiteY4" fmla="*/ 10831 h 19719"/>
                  <a:gd name="connsiteX0" fmla="*/ 0 w 11570"/>
                  <a:gd name="connsiteY0" fmla="*/ 10831 h 19719"/>
                  <a:gd name="connsiteX1" fmla="*/ 1911 w 11570"/>
                  <a:gd name="connsiteY1" fmla="*/ 0 h 19719"/>
                  <a:gd name="connsiteX2" fmla="*/ 11525 w 11570"/>
                  <a:gd name="connsiteY2" fmla="*/ 11221 h 19719"/>
                  <a:gd name="connsiteX3" fmla="*/ 11570 w 11570"/>
                  <a:gd name="connsiteY3" fmla="*/ 19719 h 19719"/>
                  <a:gd name="connsiteX4" fmla="*/ 0 w 11570"/>
                  <a:gd name="connsiteY4" fmla="*/ 10831 h 19719"/>
                  <a:gd name="connsiteX0" fmla="*/ 0 w 11570"/>
                  <a:gd name="connsiteY0" fmla="*/ 10831 h 19719"/>
                  <a:gd name="connsiteX1" fmla="*/ 1911 w 11570"/>
                  <a:gd name="connsiteY1" fmla="*/ 0 h 19719"/>
                  <a:gd name="connsiteX2" fmla="*/ 11521 w 11570"/>
                  <a:gd name="connsiteY2" fmla="*/ 8902 h 19719"/>
                  <a:gd name="connsiteX3" fmla="*/ 11570 w 11570"/>
                  <a:gd name="connsiteY3" fmla="*/ 19719 h 19719"/>
                  <a:gd name="connsiteX4" fmla="*/ 0 w 11570"/>
                  <a:gd name="connsiteY4" fmla="*/ 10831 h 1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0" h="19719">
                    <a:moveTo>
                      <a:pt x="0" y="10831"/>
                    </a:moveTo>
                    <a:lnTo>
                      <a:pt x="1911" y="0"/>
                    </a:lnTo>
                    <a:lnTo>
                      <a:pt x="11521" y="8902"/>
                    </a:lnTo>
                    <a:cubicBezTo>
                      <a:pt x="11597" y="14751"/>
                      <a:pt x="11518" y="11384"/>
                      <a:pt x="11570" y="19719"/>
                    </a:cubicBezTo>
                    <a:lnTo>
                      <a:pt x="0" y="10831"/>
                    </a:lnTo>
                    <a:close/>
                  </a:path>
                </a:pathLst>
              </a:custGeom>
              <a:solidFill>
                <a:schemeClr val="accent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174384" y="570009"/>
              <a:ext cx="1735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1988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0810" y="1688818"/>
            <a:ext cx="3051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1960</a:t>
            </a:r>
            <a:r>
              <a:rPr lang="en-US" sz="2400" dirty="0"/>
              <a:t>: planned to connect the northern and western parts of the county before I-95 was constructed.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12360" y="1688818"/>
            <a:ext cx="278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1985</a:t>
            </a:r>
            <a:r>
              <a:rPr lang="en-US" sz="2400" dirty="0"/>
              <a:t>: planned connect between FL TPK and I-95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09843" y="1688819"/>
            <a:ext cx="278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1988</a:t>
            </a:r>
            <a:r>
              <a:rPr lang="en-US" sz="2400" dirty="0"/>
              <a:t>: Sawgrass Expressway opens. Link to be constructed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85381"/>
          </a:xfrm>
        </p:spPr>
        <p:txBody>
          <a:bodyPr anchor="t">
            <a:normAutofit lnSpcReduction="10000"/>
          </a:bodyPr>
          <a:lstStyle/>
          <a:p>
            <a:r>
              <a:rPr lang="en-US" dirty="0">
                <a:solidFill>
                  <a:srgbClr val="009DDC"/>
                </a:solidFill>
              </a:rPr>
              <a:t>1993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66544"/>
            <a:ext cx="5157787" cy="4123119"/>
          </a:xfrm>
        </p:spPr>
        <p:txBody>
          <a:bodyPr/>
          <a:lstStyle/>
          <a:p>
            <a:r>
              <a:rPr lang="en-US" dirty="0"/>
              <a:t>Project Development &amp; Environmental (PD&amp;E)</a:t>
            </a:r>
          </a:p>
          <a:p>
            <a:r>
              <a:rPr lang="en-US" dirty="0"/>
              <a:t>Developed alternatives to move traffic</a:t>
            </a:r>
          </a:p>
          <a:p>
            <a:r>
              <a:rPr lang="en-US" dirty="0"/>
              <a:t>Standard outreach process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85381"/>
          </a:xfrm>
        </p:spPr>
        <p:txBody>
          <a:bodyPr anchor="t">
            <a:normAutofit lnSpcReduction="10000"/>
          </a:bodyPr>
          <a:lstStyle/>
          <a:p>
            <a:r>
              <a:rPr lang="en-US" dirty="0">
                <a:solidFill>
                  <a:srgbClr val="009DDC"/>
                </a:solidFill>
              </a:rPr>
              <a:t>2008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66544"/>
            <a:ext cx="5183188" cy="4123119"/>
          </a:xfrm>
        </p:spPr>
        <p:txBody>
          <a:bodyPr/>
          <a:lstStyle/>
          <a:p>
            <a:r>
              <a:rPr lang="en-US" dirty="0"/>
              <a:t>Feasibility Analysis</a:t>
            </a:r>
          </a:p>
          <a:p>
            <a:r>
              <a:rPr lang="en-US" dirty="0"/>
              <a:t>Developed alternatives to move traffic</a:t>
            </a:r>
          </a:p>
          <a:p>
            <a:r>
              <a:rPr lang="en-US" dirty="0"/>
              <a:t>Standard outreach process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9" y="4263837"/>
            <a:ext cx="5157216" cy="177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97" y="4583599"/>
            <a:ext cx="5157216" cy="47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ine Callout 1 8"/>
          <p:cNvSpPr/>
          <p:nvPr/>
        </p:nvSpPr>
        <p:spPr>
          <a:xfrm>
            <a:off x="7237333" y="4207743"/>
            <a:ext cx="1219200" cy="426720"/>
          </a:xfrm>
          <a:prstGeom prst="borderCallout1">
            <a:avLst>
              <a:gd name="adj1" fmla="val 52083"/>
              <a:gd name="adj2" fmla="val 284"/>
              <a:gd name="adj3" fmla="val 115761"/>
              <a:gd name="adj4" fmla="val -1558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Over Powerline Rd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9025128" y="4130034"/>
            <a:ext cx="1219200" cy="453565"/>
          </a:xfrm>
          <a:prstGeom prst="borderCallout1">
            <a:avLst>
              <a:gd name="adj1" fmla="val 51017"/>
              <a:gd name="adj2" fmla="val 100284"/>
              <a:gd name="adj3" fmla="val 129628"/>
              <a:gd name="adj4" fmla="val 13753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" tIns="12192" rIns="12192" bIns="12192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St Express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Over Military Trail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6971" y="5421604"/>
            <a:ext cx="2477153" cy="6032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24384" tIns="24384" rIns="24384" bIns="24384" rtlCol="0">
            <a:spAutoFit/>
          </a:bodyPr>
          <a:lstStyle/>
          <a:p>
            <a:r>
              <a:rPr lang="en-US" sz="1200" dirty="0">
                <a:latin typeface="Franklin Gothic Medium Cond" panose="020B0606030402020204" pitchFamily="34" charset="0"/>
              </a:rPr>
              <a:t>SW 10</a:t>
            </a:r>
            <a:r>
              <a:rPr lang="en-US" sz="1200" baseline="30000" dirty="0"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latin typeface="Franklin Gothic Medium Cond" panose="020B0606030402020204" pitchFamily="34" charset="0"/>
              </a:rPr>
              <a:t> St Express at ground level</a:t>
            </a:r>
          </a:p>
          <a:p>
            <a:r>
              <a:rPr lang="en-US" sz="1200" dirty="0">
                <a:latin typeface="Franklin Gothic Medium Cond" panose="020B0606030402020204" pitchFamily="34" charset="0"/>
              </a:rPr>
              <a:t>Separated by a barrier from the SW 10</a:t>
            </a:r>
            <a:r>
              <a:rPr lang="en-US" sz="1200" baseline="30000" dirty="0">
                <a:latin typeface="Franklin Gothic Medium Cond" panose="020B0606030402020204" pitchFamily="34" charset="0"/>
              </a:rPr>
              <a:t>th</a:t>
            </a:r>
            <a:r>
              <a:rPr lang="en-US" sz="1200" dirty="0">
                <a:latin typeface="Franklin Gothic Medium Cond" panose="020B0606030402020204" pitchFamily="34" charset="0"/>
              </a:rPr>
              <a:t> St</a:t>
            </a:r>
          </a:p>
          <a:p>
            <a:r>
              <a:rPr lang="en-US" sz="1200" dirty="0">
                <a:latin typeface="Franklin Gothic Medium Cond" panose="020B0606030402020204" pitchFamily="34" charset="0"/>
              </a:rPr>
              <a:t>General Purpose lanes, also at ground level</a:t>
            </a:r>
          </a:p>
        </p:txBody>
      </p:sp>
      <p:cxnSp>
        <p:nvCxnSpPr>
          <p:cNvPr id="12" name="Straight Connector 11"/>
          <p:cNvCxnSpPr>
            <a:stCxn id="11" idx="0"/>
            <a:endCxn id="8" idx="2"/>
          </p:cNvCxnSpPr>
          <p:nvPr/>
        </p:nvCxnSpPr>
        <p:spPr>
          <a:xfrm flipH="1" flipV="1">
            <a:off x="8951405" y="5058063"/>
            <a:ext cx="14143" cy="363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744728">
            <a:off x="2911190" y="2278198"/>
            <a:ext cx="6372797" cy="2554545"/>
          </a:xfrm>
          <a:prstGeom prst="rect">
            <a:avLst/>
          </a:prstGeom>
          <a:solidFill>
            <a:srgbClr val="FFFFFF">
              <a:alpha val="8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Technically driven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Strong public dislike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Little political support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Rejected by BMPO</a:t>
            </a:r>
          </a:p>
        </p:txBody>
      </p:sp>
    </p:spTree>
    <p:extLst>
      <p:ext uri="{BB962C8B-B14F-4D97-AF65-F5344CB8AC3E}">
        <p14:creationId xmlns:p14="http://schemas.microsoft.com/office/powerpoint/2010/main" val="35049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9DDC"/>
                </a:solidFill>
              </a:rPr>
              <a:t>2014</a:t>
            </a:r>
            <a:endParaRPr lang="en-US" b="1" dirty="0">
              <a:solidFill>
                <a:srgbClr val="009DDC"/>
              </a:solidFill>
            </a:endParaRPr>
          </a:p>
          <a:p>
            <a:r>
              <a:rPr lang="en-US" dirty="0"/>
              <a:t>Citizen letter sent to the BMPO Board</a:t>
            </a:r>
          </a:p>
          <a:p>
            <a:r>
              <a:rPr lang="en-US" dirty="0"/>
              <a:t>BMPO Board directs staff to build consensus on the need for improvements</a:t>
            </a:r>
          </a:p>
          <a:p>
            <a:r>
              <a:rPr lang="en-US" dirty="0"/>
              <a:t>The goal is to start with public outreach and weigh support</a:t>
            </a:r>
          </a:p>
          <a:p>
            <a:r>
              <a:rPr lang="en-US" dirty="0"/>
              <a:t>Recommend a study if support exists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22" y="1645920"/>
            <a:ext cx="4486247" cy="325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0345370"/>
              </p:ext>
            </p:extLst>
          </p:nvPr>
        </p:nvGraphicFramePr>
        <p:xfrm>
          <a:off x="660952" y="1285876"/>
          <a:ext cx="10870096" cy="409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13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Commit to Stakeholder Engagement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Meet with…</a:t>
            </a:r>
          </a:p>
          <a:p>
            <a:pPr lvl="1"/>
            <a:r>
              <a:rPr lang="en-US" dirty="0"/>
              <a:t>Elected officials of jurisdictions directly and indirectly affected</a:t>
            </a:r>
          </a:p>
          <a:p>
            <a:pPr lvl="1"/>
            <a:r>
              <a:rPr lang="en-US" dirty="0"/>
              <a:t>Home Owner’s Associations</a:t>
            </a:r>
          </a:p>
          <a:p>
            <a:pPr lvl="1"/>
            <a:r>
              <a:rPr lang="en-US" dirty="0"/>
              <a:t>Chambers of Commerce</a:t>
            </a:r>
          </a:p>
          <a:p>
            <a:pPr lvl="1"/>
            <a:r>
              <a:rPr lang="en-US" dirty="0"/>
              <a:t>Local businesses large and small</a:t>
            </a:r>
          </a:p>
          <a:p>
            <a:pPr lvl="1"/>
            <a:r>
              <a:rPr lang="en-US" dirty="0"/>
              <a:t>Local staff</a:t>
            </a:r>
          </a:p>
          <a:p>
            <a:r>
              <a:rPr lang="en-US" dirty="0"/>
              <a:t>Paint a picture with a variety of viewpoints</a:t>
            </a:r>
          </a:p>
          <a:p>
            <a:r>
              <a:rPr lang="en-US" dirty="0"/>
              <a:t>Be Honest About Outcomes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17" y="1111303"/>
            <a:ext cx="5821496" cy="449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96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 to Stakeholder Engagement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25575"/>
            <a:ext cx="3810000" cy="3870325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accent2"/>
                </a:solidFill>
              </a:rPr>
              <a:t>Real estate values would increase if SW 10th Street was more business/user friendly</a:t>
            </a:r>
          </a:p>
          <a:p>
            <a:pPr marL="0" indent="0" algn="r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accent2"/>
                </a:solidFill>
              </a:rPr>
              <a:t>The I-95 Interchange is the cause of the problem and needs to be fixed</a:t>
            </a:r>
          </a:p>
          <a:p>
            <a:pPr marL="0" indent="0" algn="r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accent2"/>
                </a:solidFill>
              </a:rPr>
              <a:t>Roadway improvements will generate additional traffic and noise</a:t>
            </a:r>
          </a:p>
          <a:p>
            <a:pPr marL="0" indent="0" algn="r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accent2"/>
                </a:solidFill>
              </a:rPr>
              <a:t>Air quality will improve if stop and go traffic is minimized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0" y="1425574"/>
            <a:ext cx="3810000" cy="47339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Widening the roadway, and the addition of noise walls will reduce property values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I-95 Interchange improvements will increase traffic volumes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Noise will get worse if nothing is done and congestion increases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Circulating dirt and dust from SW 10th Street will worsen with construction</a:t>
            </a:r>
          </a:p>
        </p:txBody>
      </p:sp>
      <p:pic>
        <p:nvPicPr>
          <p:cNvPr id="6" name="Picture 2" descr="Image result for truth cylin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8"/>
          <a:stretch/>
        </p:blipFill>
        <p:spPr bwMode="auto">
          <a:xfrm>
            <a:off x="3810000" y="1266826"/>
            <a:ext cx="4572000" cy="399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971</Words>
  <Application>Microsoft Office PowerPoint</Application>
  <PresentationFormat>Widescreen</PresentationFormat>
  <Paragraphs>187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Franklin Gothic Medium Cond</vt:lpstr>
      <vt:lpstr>Times New Roman</vt:lpstr>
      <vt:lpstr>Office Theme</vt:lpstr>
      <vt:lpstr>SW 10th Street Consensus Building</vt:lpstr>
      <vt:lpstr>PowerPoint Presentation</vt:lpstr>
      <vt:lpstr>Context</vt:lpstr>
      <vt:lpstr>History 1960-88</vt:lpstr>
      <vt:lpstr>History</vt:lpstr>
      <vt:lpstr>History</vt:lpstr>
      <vt:lpstr>Lessons Learned</vt:lpstr>
      <vt:lpstr>Commit to Stakeholder Engagement </vt:lpstr>
      <vt:lpstr>Commit to Stakeholder Engagement </vt:lpstr>
      <vt:lpstr>Commit to Stakeholder Engagement </vt:lpstr>
      <vt:lpstr>Continued Focus on the Objective</vt:lpstr>
      <vt:lpstr>Manage the Meetings</vt:lpstr>
      <vt:lpstr>Manage the Meetings</vt:lpstr>
      <vt:lpstr>Bring Experts to the Table</vt:lpstr>
      <vt:lpstr>Have Flexibility to Meet  Stakeholder Needs</vt:lpstr>
      <vt:lpstr>Have Flexibility to Meet Stakeholder Needs</vt:lpstr>
      <vt:lpstr>Have Flexibility to Meet Stakeholder Needs</vt:lpstr>
      <vt:lpstr>Outcomes - Concepts</vt:lpstr>
      <vt:lpstr>Outcomes - In July 2016…</vt:lpstr>
      <vt:lpstr>Outcomes</vt:lpstr>
      <vt:lpstr>Outcomes</vt:lpstr>
      <vt:lpstr>Moving Forward</vt:lpstr>
      <vt:lpstr>Contact Us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Gainor</dc:creator>
  <cp:lastModifiedBy>Garau, Michael</cp:lastModifiedBy>
  <cp:revision>103</cp:revision>
  <dcterms:created xsi:type="dcterms:W3CDTF">2016-04-12T12:00:28Z</dcterms:created>
  <dcterms:modified xsi:type="dcterms:W3CDTF">2017-08-07T18:15:06Z</dcterms:modified>
</cp:coreProperties>
</file>