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88" r:id="rId2"/>
    <p:sldId id="409" r:id="rId3"/>
    <p:sldId id="412" r:id="rId4"/>
    <p:sldId id="389" r:id="rId5"/>
    <p:sldId id="411" r:id="rId6"/>
    <p:sldId id="410" r:id="rId7"/>
    <p:sldId id="413" r:id="rId8"/>
    <p:sldId id="414" r:id="rId9"/>
    <p:sldId id="390" r:id="rId10"/>
    <p:sldId id="403" r:id="rId11"/>
    <p:sldId id="399" r:id="rId12"/>
    <p:sldId id="393" r:id="rId13"/>
    <p:sldId id="402" r:id="rId14"/>
    <p:sldId id="408" r:id="rId15"/>
    <p:sldId id="405" r:id="rId16"/>
    <p:sldId id="415" r:id="rId17"/>
    <p:sldId id="396" r:id="rId18"/>
    <p:sldId id="416" r:id="rId19"/>
    <p:sldId id="417" r:id="rId2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rton, Jennifer" initials="HJ" lastIdx="0" clrIdx="0">
    <p:extLst>
      <p:ext uri="{19B8F6BF-5375-455C-9EA6-DF929625EA0E}">
        <p15:presenceInfo xmlns:p15="http://schemas.microsoft.com/office/powerpoint/2012/main" userId="S-1-5-21-549809720-80707101-1780572237-439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4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72951" autoAdjust="0"/>
  </p:normalViewPr>
  <p:slideViewPr>
    <p:cSldViewPr snapToGrid="0">
      <p:cViewPr varScale="1">
        <p:scale>
          <a:sx n="101" d="100"/>
          <a:sy n="101" d="100"/>
        </p:scale>
        <p:origin x="126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B8ACD0A-B576-45E9-B38C-6C212B924C25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34C8BD6-9853-4D11-AF85-63B365693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31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D6239E2-6B3B-41A9-84B6-AE90640171D9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FD9D861-6D25-43E7-BB7E-4DB3719D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</a:t>
            </a:r>
            <a:r>
              <a:rPr lang="en-US" baseline="0" dirty="0"/>
              <a:t> afternoon. If you’re an engineer, designer or planner, please raise your hand. Awesome. </a:t>
            </a:r>
          </a:p>
          <a:p>
            <a:r>
              <a:rPr lang="en-US" baseline="0" dirty="0"/>
              <a:t>If you’ve designed an intersection to be deadly, keep your hand up. </a:t>
            </a:r>
          </a:p>
          <a:p>
            <a:r>
              <a:rPr lang="en-US" baseline="0" dirty="0"/>
              <a:t>Nobody? </a:t>
            </a:r>
            <a:r>
              <a:rPr lang="en-US" baseline="0" dirty="0" err="1"/>
              <a:t>Bueller</a:t>
            </a:r>
            <a:r>
              <a:rPr lang="en-US" baseline="0" dirty="0"/>
              <a:t>?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9D861-6D25-43E7-BB7E-4DB3719D7D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00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9D861-6D25-43E7-BB7E-4DB3719D7D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92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9D861-6D25-43E7-BB7E-4DB3719D7D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55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04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F78B52-5D31-4DFB-8357-FF2E43F464A9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1BAF17-8BDB-4AB9-9CE2-5CFA935BA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21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F78B52-5D31-4DFB-8357-FF2E43F464A9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01BAF17-8BDB-4AB9-9CE2-5CFA935BA7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246184" y="122363"/>
            <a:ext cx="8651631" cy="322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B4A3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703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0825" y="50049"/>
            <a:ext cx="2990850" cy="415925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539982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154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3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39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83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19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41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4792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091" y="888757"/>
            <a:ext cx="8651631" cy="533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091" y="1586523"/>
            <a:ext cx="8651631" cy="511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808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B4A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s-journalonline.com/news/20161202/traffic-pattern-shifts-at-deland-roundabout-site" TargetMode="External"/><Relationship Id="rId2" Type="http://schemas.openxmlformats.org/officeDocument/2006/relationships/hyperlink" Target="http://www.clickorlando.com/traffic/crews-to-begin-traffic-shift-at-site-of-deland-roundabou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esh.com/article/deland-roundabout-to-be-completed-by-spring-2017/8459352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ftv.com/news/local/1-adult-3-children-dead-after-crash-in-deland/198234544" TargetMode="External"/><Relationship Id="rId2" Type="http://schemas.openxmlformats.org/officeDocument/2006/relationships/hyperlink" Target="http://www.clickorlando.com/traffic/4-dead-in-deland-crash-fhp-say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ynews13.com/content/news/cfnews13/news/article.html/content/news/articles/cfn/2016/4/6/investigation_contin.html" TargetMode="External"/><Relationship Id="rId4" Type="http://schemas.openxmlformats.org/officeDocument/2006/relationships/hyperlink" Target="http://www.clickorlando.com/news/family-of-deland-crash-victims-speaks-out-for-traffic-light-at-deadly-intersec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sdaytonabeach.com/wndb-news/county-presses-state-for-fix-to-deadly-s-r-44-crash-site-near-deland/" TargetMode="External"/><Relationship Id="rId2" Type="http://schemas.openxmlformats.org/officeDocument/2006/relationships/hyperlink" Target="http://www.wftv.com/news/local/family-of-4-killed-in-deland-fiery-says-victims-were-were-so-precious/19954724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ws-journalonline.com/article/20160406/NEWS/160409707/101040?Title=Volusia-County-Council-addresses-deadly-intersecti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250825" y="1128889"/>
            <a:ext cx="8486775" cy="51140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black swan</a:t>
            </a:r>
          </a:p>
          <a:p>
            <a:pPr marL="0" indent="0">
              <a:buNone/>
            </a:pPr>
            <a:r>
              <a:rPr lang="en-US" dirty="0"/>
              <a:t>[ˌ</a:t>
            </a:r>
            <a:r>
              <a:rPr lang="en-US" dirty="0" err="1"/>
              <a:t>blak</a:t>
            </a:r>
            <a:r>
              <a:rPr lang="en-US" dirty="0"/>
              <a:t> ˈ</a:t>
            </a:r>
            <a:r>
              <a:rPr lang="en-US" dirty="0" err="1"/>
              <a:t>swän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/>
              <a:t>NOUN</a:t>
            </a:r>
          </a:p>
          <a:p>
            <a:pPr marL="0" indent="0">
              <a:buNone/>
            </a:pPr>
            <a:r>
              <a:rPr lang="en-US" dirty="0"/>
              <a:t>1. a mainly black swan with white flight feathers, which is common in Australia and Tasmania and has been introduced widely elsewhere. </a:t>
            </a:r>
          </a:p>
          <a:p>
            <a:pPr marL="0" indent="0">
              <a:buNone/>
            </a:pPr>
            <a:r>
              <a:rPr lang="en-US" b="1" dirty="0"/>
              <a:t>2. an unpredictable or unforeseen event, typically one with extreme consequences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32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54546" y="-128789"/>
            <a:ext cx="9298547" cy="6986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Project Example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8947" t="9540" r="8685" b="8224"/>
          <a:stretch/>
        </p:blipFill>
        <p:spPr>
          <a:xfrm>
            <a:off x="1309256" y="50049"/>
            <a:ext cx="6571429" cy="6678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5840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D5 rolled out educational campaign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Presentations to TPO and City of </a:t>
            </a:r>
            <a:r>
              <a:rPr lang="en-US" sz="2800" dirty="0" err="1"/>
              <a:t>DeLand</a:t>
            </a:r>
            <a:endParaRPr lang="en-US" sz="2800" dirty="0"/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Notified property owners beyond the 300’ minimum requirement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Community meeting on July 14, 2016 to educate public about roundabouts – not specific to SR 44 project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Q/A with media partners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SR 44 at Grand Avenue – </a:t>
            </a:r>
            <a:r>
              <a:rPr lang="en-US" dirty="0" err="1"/>
              <a:t>DeLand</a:t>
            </a:r>
            <a:r>
              <a:rPr lang="en-US" dirty="0"/>
              <a:t>, FL</a:t>
            </a:r>
          </a:p>
        </p:txBody>
      </p:sp>
    </p:spTree>
    <p:extLst>
      <p:ext uri="{BB962C8B-B14F-4D97-AF65-F5344CB8AC3E}">
        <p14:creationId xmlns:p14="http://schemas.microsoft.com/office/powerpoint/2010/main" val="1733746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D5 highlighted nearby roundabout in Lake County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SR 44 at Grand Avenue – </a:t>
            </a:r>
            <a:r>
              <a:rPr lang="en-US" dirty="0" err="1"/>
              <a:t>DeLand</a:t>
            </a:r>
            <a:r>
              <a:rPr lang="en-US" dirty="0"/>
              <a:t>, FL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38355" r="33705" b="15591"/>
          <a:stretch/>
        </p:blipFill>
        <p:spPr bwMode="auto">
          <a:xfrm>
            <a:off x="250091" y="2535669"/>
            <a:ext cx="8470232" cy="4164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2783" y="277207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458621" y="2772076"/>
            <a:ext cx="4262437" cy="19883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CR 561 at CR 455</a:t>
            </a:r>
          </a:p>
          <a:p>
            <a:pPr marL="0" indent="0">
              <a:buNone/>
            </a:pPr>
            <a:r>
              <a:rPr lang="en-US" dirty="0"/>
              <a:t>Since Roundabout Opened (June 2015)</a:t>
            </a:r>
          </a:p>
          <a:p>
            <a:pPr lvl="1"/>
            <a:r>
              <a:rPr lang="en-US" sz="3200" b="1" i="1" u="sng" dirty="0">
                <a:solidFill>
                  <a:srgbClr val="C00000"/>
                </a:solidFill>
              </a:rPr>
              <a:t>No crashes</a:t>
            </a:r>
          </a:p>
        </p:txBody>
      </p:sp>
    </p:spTree>
    <p:extLst>
      <p:ext uri="{BB962C8B-B14F-4D97-AF65-F5344CB8AC3E}">
        <p14:creationId xmlns:p14="http://schemas.microsoft.com/office/powerpoint/2010/main" val="2138466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 of nearby roundabout shown to Elected Officials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SR 44 at Grand Avenue – </a:t>
            </a:r>
            <a:r>
              <a:rPr lang="en-US" dirty="0" err="1"/>
              <a:t>DeLand</a:t>
            </a:r>
            <a:r>
              <a:rPr lang="en-US" dirty="0"/>
              <a:t>, FL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2783" y="277207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CR 561 at CR 455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3979" y="2142498"/>
            <a:ext cx="5902325" cy="442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0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Bad News..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474" t="7895" r="41053"/>
          <a:stretch/>
        </p:blipFill>
        <p:spPr>
          <a:xfrm>
            <a:off x="360948" y="1422401"/>
            <a:ext cx="3561347" cy="535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710" t="17485" r="25395"/>
          <a:stretch/>
        </p:blipFill>
        <p:spPr>
          <a:xfrm>
            <a:off x="4295273" y="1422401"/>
            <a:ext cx="4367464" cy="534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0763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…To Good News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632" t="16082" r="39474" b="4620"/>
          <a:stretch/>
        </p:blipFill>
        <p:spPr>
          <a:xfrm>
            <a:off x="250091" y="1600199"/>
            <a:ext cx="4303258" cy="5065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988489" y="2095368"/>
            <a:ext cx="3826043" cy="332398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fontAlgn="base"/>
            <a:r>
              <a:rPr lang="en-US" sz="2400" i="1" dirty="0"/>
              <a:t>“Glenwood resident Edwin Marshall walked into a </a:t>
            </a:r>
            <a:r>
              <a:rPr lang="en-US" sz="2400" i="1" dirty="0" err="1"/>
              <a:t>DeLand</a:t>
            </a:r>
            <a:r>
              <a:rPr lang="en-US" sz="2400" i="1" dirty="0"/>
              <a:t> church July 14 fairly convinced that roundabouts are a bad idea for controlling traffic…He walked out with a changed mind.”</a:t>
            </a:r>
          </a:p>
          <a:p>
            <a:pPr fontAlgn="base"/>
            <a:endParaRPr lang="en-US" sz="2400" i="1" dirty="0"/>
          </a:p>
          <a:p>
            <a:pPr fontAlgn="base"/>
            <a:r>
              <a:rPr lang="en-US" i="1" dirty="0"/>
              <a:t>-West Volusia Beacon, July 15, 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50305" y="2304789"/>
            <a:ext cx="3330440" cy="11148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n-US" sz="28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10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Media partnerships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7640" y="171095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Crews to begin traffic shift at site of </a:t>
            </a:r>
            <a:r>
              <a:rPr lang="en-US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DeLand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roundabout; Cars diverted to north side of intersection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By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Cathleigh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Winningham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WKMG Channel 6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December 1, 2016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http://www.clickorlando.com/traffic/crews-to-begin-traffic-shift-at-site-of-deland-roundabout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427267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Traffic pattern shifts at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DeLand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roundabout site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By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Casmira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Harrison, Daytona Beach News Journal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December 2, 2016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http://www.news-journalonline.com/news/20161202/traffic-pattern-shifts-at-deland-roundabout-site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39640" y="325701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State planners say roundabouts save lives (Video)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By Gail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Paschall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-Brown, WESH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December 2, 2016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http://www.wesh.com/article/deland-roundabout-to-be-completed-by-spring-2017/8459352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48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76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r="1"/>
          <a:stretch/>
        </p:blipFill>
        <p:spPr>
          <a:xfrm>
            <a:off x="0" y="0"/>
            <a:ext cx="9144000" cy="68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77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091" y="888756"/>
            <a:ext cx="8651631" cy="537488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</a:rPr>
              <a:t>Jennifer “Jen” Horton</a:t>
            </a:r>
            <a:br>
              <a:rPr lang="en-US" sz="3200" dirty="0">
                <a:solidFill>
                  <a:schemeClr val="tx2"/>
                </a:solidFill>
              </a:rPr>
            </a:b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Communications Specialist 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Florida Department of Transportation District Five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719 S. Woodland Blvd., </a:t>
            </a:r>
            <a:r>
              <a:rPr lang="en-US" sz="3200" dirty="0" err="1">
                <a:solidFill>
                  <a:schemeClr val="tx2"/>
                </a:solidFill>
              </a:rPr>
              <a:t>DeLand</a:t>
            </a:r>
            <a:r>
              <a:rPr lang="en-US" sz="3200" dirty="0">
                <a:solidFill>
                  <a:schemeClr val="tx2"/>
                </a:solidFill>
              </a:rPr>
              <a:t>, FL 32720</a:t>
            </a:r>
            <a:br>
              <a:rPr lang="en-US" sz="3200" dirty="0">
                <a:solidFill>
                  <a:schemeClr val="tx2"/>
                </a:solidFill>
              </a:rPr>
            </a:b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386-943-5497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Jennifer.Horton@dot.state.fl.us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19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r="1"/>
          <a:stretch/>
        </p:blipFill>
        <p:spPr>
          <a:xfrm>
            <a:off x="0" y="0"/>
            <a:ext cx="9144000" cy="68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97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822"/>
            <a:ext cx="9144000" cy="51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42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Deadly accident occurred in April 5, 2016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SR 44 at Grand Avenue – </a:t>
            </a:r>
            <a:r>
              <a:rPr lang="en-US" dirty="0" err="1"/>
              <a:t>DeLand</a:t>
            </a:r>
            <a:r>
              <a:rPr lang="en-US" dirty="0"/>
              <a:t>, FL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49" r="783" b="3031"/>
          <a:stretch/>
        </p:blipFill>
        <p:spPr>
          <a:xfrm>
            <a:off x="107601" y="2027454"/>
            <a:ext cx="5749988" cy="3223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930" y="4491598"/>
            <a:ext cx="2972506" cy="22327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7220" y="2801001"/>
            <a:ext cx="4689339" cy="169059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/>
              <a:t>Barbara Burch, who was the driver of the third vehicle in the crash, said she heard screams and what sounded like toddlers or babies crying inside the car. </a:t>
            </a:r>
          </a:p>
        </p:txBody>
      </p:sp>
      <p:sp>
        <p:nvSpPr>
          <p:cNvPr id="9" name="Right Arrow 8"/>
          <p:cNvSpPr/>
          <p:nvPr/>
        </p:nvSpPr>
        <p:spPr>
          <a:xfrm rot="19986428">
            <a:off x="3802381" y="4639925"/>
            <a:ext cx="1249680" cy="4628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833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Headlines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825" y="6028267"/>
            <a:ext cx="8735131" cy="8297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60" y="92743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Woman, 3 children killed in fiery DeLand crash, FHP says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By Staff, WKMG Channel 6 </a:t>
            </a:r>
          </a:p>
          <a:p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April 5, 2016 </a:t>
            </a:r>
          </a:p>
          <a:p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u="sng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http://www.clickorlando.com/traffic/4-dead-in-deland-crash-fhp-says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390" y="329818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Memorial grows where three children, adult killed in fiery </a:t>
            </a:r>
            <a:r>
              <a:rPr lang="en-US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DeLand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crash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By Staff, WFTV Channel 9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April 5, 2016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http://www.wftv.com/news/local/1-adult-3-children-dead-after-crash-in-deland/198234544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Volusia County Sheriff Ben Johnson will go to the County Council on Thursday to request safety measures be added at an accident-prone intersection west of </a:t>
            </a:r>
            <a:r>
              <a:rPr lang="en-US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DeLand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where four people were killed this week.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18390" y="78523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Family of DeLand crash victims want traffic light at deadly intersection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By Nadeen Yanes, WKMG Channel 6</a:t>
            </a:r>
          </a:p>
          <a:p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April 6, 2016 </a:t>
            </a:r>
          </a:p>
          <a:p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u="sng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http://www.clickorlando.com/news/family-of-deland-crash-victims-speaks-out-for-traffic-light-at-deadly-intersection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16173" y="351613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Granddad of kids killed in fiery crash: 'The hurt is so deep'</a:t>
            </a:r>
            <a:b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By Bailey Myers and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Sauel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Saenz, Channel 13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April 6, 2016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http://www.mynews13.com/content/news/cfnews13/news/article.html/content/news/articles/cfn/2016/4/6/investigation_contin.html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849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Headlines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50825" y="77616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Family's death in fiery crash prompts push for change to DeLand intersection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By Staff, WFTV Channel 9 </a:t>
            </a:r>
          </a:p>
          <a:p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April 7, 2016 </a:t>
            </a:r>
          </a:p>
          <a:p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u="sng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http://www.wftv.com/news/local/family-of-4-killed-in-deland-fiery-says-victims-were-were-so-precious/199547241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010" y="363739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County Presses State For Fix To Deadly S.R. 44 Crash Site Near DeLand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By Leslie Taylor, WNDB AM 1150 </a:t>
            </a:r>
          </a:p>
          <a:p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April 7, 2016 </a:t>
            </a:r>
          </a:p>
          <a:p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u="sng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http://www.newsdaytonabeach.com/wndb-news/county-presses-state-for-fix-to-deadly-s-r-44-crash-site-near-deland/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52010" y="2344735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WATCH LIVE: Volusia County Council addresses deadly intersection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By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Lyda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Longa, Daytona Beach News-Journal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April 7, 2016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http://www.news-journalonline.com/article/20160406/NEWS/160409707/101040?Title=Volusia-County-Council-addresses-deadly-intersection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276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665" t="-3849" r="1494" b="41114"/>
          <a:stretch/>
        </p:blipFill>
        <p:spPr>
          <a:xfrm>
            <a:off x="441325" y="-191199"/>
            <a:ext cx="5768766" cy="4445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-590" b="-1"/>
          <a:stretch/>
        </p:blipFill>
        <p:spPr>
          <a:xfrm>
            <a:off x="1485845" y="1754182"/>
            <a:ext cx="5676746" cy="5103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947" y="2936930"/>
            <a:ext cx="5213455" cy="39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1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889760" y="701040"/>
            <a:ext cx="4981719" cy="606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60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0091" y="1845184"/>
            <a:ext cx="8651631" cy="3575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Former Secretary </a:t>
            </a:r>
            <a:r>
              <a:rPr lang="en-US" sz="3200" dirty="0" err="1"/>
              <a:t>Boxold</a:t>
            </a:r>
            <a:r>
              <a:rPr lang="en-US" sz="3200" dirty="0"/>
              <a:t> committed to start construction of roundabout within 10 months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Decision met with opposition: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dirty="0"/>
              <a:t>1,000 signatures against roundabout was received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dirty="0"/>
              <a:t>Government partners were against (TPO and City)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SR 44 at Grand Avenue – </a:t>
            </a:r>
            <a:r>
              <a:rPr lang="en-US" dirty="0" err="1"/>
              <a:t>DeLand</a:t>
            </a:r>
            <a:r>
              <a:rPr lang="en-US" dirty="0"/>
              <a:t>, FL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70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 fontScale="92500" lnSpcReduction="10000"/>
      </a:bodyPr>
      <a:lstStyle>
        <a:defPPr>
          <a:defRPr sz="28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539</Words>
  <Application>Microsoft Office PowerPoint</Application>
  <PresentationFormat>On-screen Show (4:3)</PresentationFormat>
  <Paragraphs>97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SR 44 at Grand Avenue – DeLand, FL</vt:lpstr>
      <vt:lpstr>PowerPoint Presentation</vt:lpstr>
      <vt:lpstr>PowerPoint Presentation</vt:lpstr>
      <vt:lpstr>PowerPoint Presentation</vt:lpstr>
      <vt:lpstr>PowerPoint Presentation</vt:lpstr>
      <vt:lpstr>SR 44 at Grand Avenue – DeLand, FL</vt:lpstr>
      <vt:lpstr>PowerPoint Presentation</vt:lpstr>
      <vt:lpstr>SR 44 at Grand Avenue – DeLand, FL</vt:lpstr>
      <vt:lpstr>SR 44 at Grand Avenue – DeLand, FL</vt:lpstr>
      <vt:lpstr>SR 44 at Grand Avenue – DeLand, FL</vt:lpstr>
      <vt:lpstr>From Bad News..</vt:lpstr>
      <vt:lpstr>…To Good News</vt:lpstr>
      <vt:lpstr>Media partnerships</vt:lpstr>
      <vt:lpstr>PowerPoint Presentation</vt:lpstr>
      <vt:lpstr>PowerPoint Presentation</vt:lpstr>
      <vt:lpstr>Jennifer “Jen” Horton  Communications Specialist  Florida Department of Transportation District Five 719 S. Woodland Blvd., DeLand, FL 32720  386-943-5497 Jennifer.Horton@dot.state.fl.us</vt:lpstr>
    </vt:vector>
  </TitlesOfParts>
  <Company>Kimley-Horn and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Russell, Stan</dc:creator>
  <cp:lastModifiedBy>Garau, Michael</cp:lastModifiedBy>
  <cp:revision>158</cp:revision>
  <cp:lastPrinted>2017-03-23T13:38:45Z</cp:lastPrinted>
  <dcterms:created xsi:type="dcterms:W3CDTF">2016-06-24T12:18:21Z</dcterms:created>
  <dcterms:modified xsi:type="dcterms:W3CDTF">2017-08-07T18:17:17Z</dcterms:modified>
</cp:coreProperties>
</file>