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1.jpg" ContentType="image/jpg"/>
  <Override PartName="/ppt/media/image42.jpg" ContentType="image/jpg"/>
  <Override PartName="/ppt/media/image43.jpg" ContentType="image/jpg"/>
  <Override PartName="/ppt/media/image44.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96" r:id="rId2"/>
    <p:sldMasterId id="2147483800" r:id="rId3"/>
  </p:sldMasterIdLst>
  <p:notesMasterIdLst>
    <p:notesMasterId r:id="rId38"/>
  </p:notesMasterIdLst>
  <p:sldIdLst>
    <p:sldId id="352" r:id="rId4"/>
    <p:sldId id="356" r:id="rId5"/>
    <p:sldId id="363" r:id="rId6"/>
    <p:sldId id="342" r:id="rId7"/>
    <p:sldId id="364" r:id="rId8"/>
    <p:sldId id="358" r:id="rId9"/>
    <p:sldId id="369" r:id="rId10"/>
    <p:sldId id="370" r:id="rId11"/>
    <p:sldId id="366" r:id="rId12"/>
    <p:sldId id="367" r:id="rId13"/>
    <p:sldId id="347" r:id="rId14"/>
    <p:sldId id="348" r:id="rId15"/>
    <p:sldId id="351" r:id="rId16"/>
    <p:sldId id="349" r:id="rId17"/>
    <p:sldId id="350" r:id="rId18"/>
    <p:sldId id="355" r:id="rId19"/>
    <p:sldId id="343" r:id="rId20"/>
    <p:sldId id="357" r:id="rId21"/>
    <p:sldId id="368" r:id="rId22"/>
    <p:sldId id="340" r:id="rId23"/>
    <p:sldId id="371" r:id="rId24"/>
    <p:sldId id="365" r:id="rId25"/>
    <p:sldId id="302" r:id="rId26"/>
    <p:sldId id="306" r:id="rId27"/>
    <p:sldId id="309" r:id="rId28"/>
    <p:sldId id="310" r:id="rId29"/>
    <p:sldId id="311" r:id="rId30"/>
    <p:sldId id="298" r:id="rId31"/>
    <p:sldId id="308" r:id="rId32"/>
    <p:sldId id="299" r:id="rId33"/>
    <p:sldId id="325" r:id="rId34"/>
    <p:sldId id="345" r:id="rId35"/>
    <p:sldId id="372" r:id="rId36"/>
    <p:sldId id="335" r:id="rId37"/>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cello, Daniel" initials="LD" lastIdx="3" clrIdx="0">
    <p:extLst>
      <p:ext uri="{19B8F6BF-5375-455C-9EA6-DF929625EA0E}">
        <p15:presenceInfo xmlns:p15="http://schemas.microsoft.com/office/powerpoint/2012/main" userId="S-1-5-21-1591309515-914252685-926223558-24151" providerId="AD"/>
      </p:ext>
    </p:extLst>
  </p:cmAuthor>
  <p:cmAuthor id="2" name="Kryzwick, Peter" initials="KP" lastIdx="2" clrIdx="1">
    <p:extLst>
      <p:ext uri="{19B8F6BF-5375-455C-9EA6-DF929625EA0E}">
        <p15:presenceInfo xmlns:p15="http://schemas.microsoft.com/office/powerpoint/2012/main" userId="S-1-5-21-2074155298-2683211299-597925807-36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593" autoAdjust="0"/>
  </p:normalViewPr>
  <p:slideViewPr>
    <p:cSldViewPr snapToGrid="0" snapToObjects="1">
      <p:cViewPr varScale="1">
        <p:scale>
          <a:sx n="63" d="100"/>
          <a:sy n="63" d="100"/>
        </p:scale>
        <p:origin x="403" y="53"/>
      </p:cViewPr>
      <p:guideLst>
        <p:guide orient="horz" pos="1620"/>
        <p:guide pos="2880"/>
      </p:guideLst>
    </p:cSldViewPr>
  </p:slideViewPr>
  <p:outlineViewPr>
    <p:cViewPr>
      <p:scale>
        <a:sx n="33" d="100"/>
        <a:sy n="33" d="100"/>
      </p:scale>
      <p:origin x="0" y="-951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63"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406734-EAF7-8B4E-8135-DE661D74EB52}" type="datetimeFigureOut">
              <a:rPr lang="en-US" smtClean="0"/>
              <a:t>8/2/2017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7D14BB-CE06-4043-B34C-B27BD1457CC7}" type="slidenum">
              <a:rPr lang="en-US" smtClean="0"/>
              <a:t>‹#›</a:t>
            </a:fld>
            <a:endParaRPr lang="en-US"/>
          </a:p>
        </p:txBody>
      </p:sp>
    </p:spTree>
    <p:extLst>
      <p:ext uri="{BB962C8B-B14F-4D97-AF65-F5344CB8AC3E}">
        <p14:creationId xmlns:p14="http://schemas.microsoft.com/office/powerpoint/2010/main" val="209164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 presentation.  (The session is 1 hour and 15 minutes)</a:t>
            </a:r>
          </a:p>
          <a:p>
            <a:r>
              <a:rPr lang="en-US" dirty="0"/>
              <a:t>The focus of the session is to discuss unexpected events or challenges with the community and how we responded. (highlight a few stories</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Black Swans can be described as unexpected events that may disrupt our plans or expectations. In this panel discussion, speakers will discuss their experiences with disruptive behaviors and the threats they pose to achieving project acceptance. Participants will learn about ways to avoid disruptions, remain flexible, and react to the unexpected to keep their plans and projects on track to produce the desired objectives.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1</a:t>
            </a:fld>
            <a:endParaRPr lang="en-US"/>
          </a:p>
        </p:txBody>
      </p:sp>
    </p:spTree>
    <p:extLst>
      <p:ext uri="{BB962C8B-B14F-4D97-AF65-F5344CB8AC3E}">
        <p14:creationId xmlns:p14="http://schemas.microsoft.com/office/powerpoint/2010/main" val="112561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17</a:t>
            </a:fld>
            <a:endParaRPr lang="en-US"/>
          </a:p>
        </p:txBody>
      </p:sp>
    </p:spTree>
    <p:extLst>
      <p:ext uri="{BB962C8B-B14F-4D97-AF65-F5344CB8AC3E}">
        <p14:creationId xmlns:p14="http://schemas.microsoft.com/office/powerpoint/2010/main" val="1872380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 in 1960</a:t>
            </a:r>
            <a:r>
              <a:rPr lang="en-US" baseline="0" dirty="0" smtClean="0"/>
              <a:t> and needs to be replaced.</a:t>
            </a:r>
          </a:p>
          <a:p>
            <a:r>
              <a:rPr lang="en-US" baseline="0" dirty="0" smtClean="0"/>
              <a:t>Express lanes were to be added . The 4 lanes included an auxiliary lane which connected the on-ramp on one side to the off-ramp on the other side. The plan was to keep the 3 “free” lanes and remove the aux.  Lane to accommodate the express lanes.</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19</a:t>
            </a:fld>
            <a:endParaRPr lang="en-US"/>
          </a:p>
        </p:txBody>
      </p:sp>
    </p:spTree>
    <p:extLst>
      <p:ext uri="{BB962C8B-B14F-4D97-AF65-F5344CB8AC3E}">
        <p14:creationId xmlns:p14="http://schemas.microsoft.com/office/powerpoint/2010/main" val="32769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1-RESEARCH:</a:t>
            </a:r>
            <a:r>
              <a:rPr lang="en-US" sz="1200" baseline="0" dirty="0" smtClean="0"/>
              <a:t> </a:t>
            </a:r>
            <a:r>
              <a:rPr lang="en-US" sz="1200" dirty="0" smtClean="0"/>
              <a:t>The peer exchange was a turning point in building the first stages of trust outside with our most vocal opponents</a:t>
            </a:r>
          </a:p>
          <a:p>
            <a:r>
              <a:rPr lang="en-US" sz="1200" dirty="0" smtClean="0"/>
              <a:t>2-REEVALUATE (SEIS is currently being developed as well as schedule</a:t>
            </a:r>
            <a:r>
              <a:rPr lang="en-US" sz="1200" baseline="0" dirty="0" smtClean="0"/>
              <a:t> changes to those projects to allow for reevaluation</a:t>
            </a:r>
          </a:p>
          <a:p>
            <a:r>
              <a:rPr lang="en-US" sz="1200" baseline="0" dirty="0" smtClean="0"/>
              <a:t>3 – RESPOND: Community Working Groups, Holistic Planning/Multimodal/All agencies in the room).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21</a:t>
            </a:fld>
            <a:endParaRPr lang="en-US"/>
          </a:p>
        </p:txBody>
      </p:sp>
    </p:spTree>
    <p:extLst>
      <p:ext uri="{BB962C8B-B14F-4D97-AF65-F5344CB8AC3E}">
        <p14:creationId xmlns:p14="http://schemas.microsoft.com/office/powerpoint/2010/main" val="280267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traffic problem is a</a:t>
            </a:r>
            <a:r>
              <a:rPr lang="en-US" baseline="0" dirty="0"/>
              <a:t> combination of four problems: </a:t>
            </a:r>
          </a:p>
          <a:p>
            <a:endParaRPr lang="en-US" baseline="0" dirty="0"/>
          </a:p>
          <a:p>
            <a:pPr marL="232943" indent="-232943">
              <a:buAutoNum type="arabicPeriod"/>
            </a:pPr>
            <a:r>
              <a:rPr lang="en-US" baseline="0" dirty="0"/>
              <a:t>We have a DESIGN problem. Our two major interchanges (Westshore and Downtown) are bottlenecks due to outdated designs. They need to be modernized.</a:t>
            </a:r>
          </a:p>
          <a:p>
            <a:pPr marL="232943" indent="-232943">
              <a:buAutoNum type="arabicPeriod"/>
            </a:pPr>
            <a:r>
              <a:rPr lang="en-US" baseline="0" dirty="0"/>
              <a:t>We have a DEMAND problem. We’re the 5</a:t>
            </a:r>
            <a:r>
              <a:rPr lang="en-US" baseline="30000" dirty="0"/>
              <a:t>th</a:t>
            </a:r>
            <a:r>
              <a:rPr lang="en-US" baseline="0" dirty="0"/>
              <a:t> fastest growing metro area in the U.S., with 58,000 people moving to Tampa Bay last year. Demand for our system is outstripping supply.</a:t>
            </a:r>
          </a:p>
          <a:p>
            <a:pPr marL="232943" indent="-232943">
              <a:buAutoNum type="arabicPeriod"/>
            </a:pPr>
            <a:r>
              <a:rPr lang="en-US" baseline="0" dirty="0"/>
              <a:t>We have a CHOICE problem. We don’t have enough choices – both in terms of modes and routes. We need more multimodal choices, and we need more ways of getting around regionally and locally. </a:t>
            </a:r>
          </a:p>
          <a:p>
            <a:pPr marL="232943" indent="-232943">
              <a:buAutoNum type="arabicPeriod"/>
            </a:pPr>
            <a:r>
              <a:rPr lang="en-US" baseline="0" dirty="0"/>
              <a:t>We have a CONSENSUS problem. We, as a community, haven’t been able to agree on a plan of action. We know people are tired of talking about transportation and transit. But we need to continue talking until we can reach consensus on a </a:t>
            </a:r>
            <a:r>
              <a:rPr lang="en-US" baseline="0"/>
              <a:t>path forward. </a:t>
            </a:r>
            <a:endParaRPr lang="en-US" baseline="0" dirty="0"/>
          </a:p>
          <a:p>
            <a:pPr marL="232943" indent="-232943">
              <a:buAutoNum type="arabicPeriod"/>
            </a:pPr>
            <a:endParaRPr lang="en-US" baseline="0" dirty="0"/>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25</a:t>
            </a:fld>
            <a:endParaRPr lang="en-US"/>
          </a:p>
        </p:txBody>
      </p:sp>
    </p:spTree>
    <p:extLst>
      <p:ext uri="{BB962C8B-B14F-4D97-AF65-F5344CB8AC3E}">
        <p14:creationId xmlns:p14="http://schemas.microsoft.com/office/powerpoint/2010/main" val="151261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Working with all of you, we want to build a comprehensive, multimodal transportation system that achieves regional mobility and meets local needs. To do that, we need to have collaborative conversations both regionally and locally. </a:t>
            </a:r>
          </a:p>
          <a:p>
            <a:endParaRPr lang="en-US" sz="1600" dirty="0"/>
          </a:p>
          <a:p>
            <a:r>
              <a:rPr lang="en-US" sz="1600" dirty="0"/>
              <a:t>To achieve this goal, we created 6 Community Working Groups throughout Tampa Bay. </a:t>
            </a:r>
          </a:p>
          <a:p>
            <a:endParaRPr lang="en-US" sz="1600" dirty="0"/>
          </a:p>
          <a:p>
            <a:r>
              <a:rPr lang="en-US" sz="1600" dirty="0"/>
              <a:t>Downtown/East Tampa</a:t>
            </a:r>
          </a:p>
          <a:p>
            <a:r>
              <a:rPr lang="en-US" sz="1600" dirty="0"/>
              <a:t>Westshore/West Tampa/South Tampa</a:t>
            </a:r>
          </a:p>
          <a:p>
            <a:r>
              <a:rPr lang="en-US" sz="1600" dirty="0"/>
              <a:t>Pinellas</a:t>
            </a:r>
          </a:p>
          <a:p>
            <a:r>
              <a:rPr lang="en-US" sz="1600" dirty="0"/>
              <a:t>North and West Hillsborough</a:t>
            </a:r>
          </a:p>
          <a:p>
            <a:r>
              <a:rPr lang="en-US" sz="1600" dirty="0"/>
              <a:t>East Hillsborough/Polk</a:t>
            </a:r>
          </a:p>
          <a:p>
            <a:r>
              <a:rPr lang="en-US" sz="1600" dirty="0"/>
              <a:t>Pasco/Hernando</a:t>
            </a:r>
          </a:p>
          <a:p>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29</a:t>
            </a:fld>
            <a:endParaRPr lang="en-US"/>
          </a:p>
        </p:txBody>
      </p:sp>
    </p:spTree>
    <p:extLst>
      <p:ext uri="{BB962C8B-B14F-4D97-AF65-F5344CB8AC3E}">
        <p14:creationId xmlns:p14="http://schemas.microsoft.com/office/powerpoint/2010/main" val="67862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fall of last year, there was a great deal of conversation about the Howard Frankland Bridge.  As a part of the reset, we have adjusted the concepts in response to public comments and are planning to build 4 non-tolled lanes and 1 express lane in each direction.  The new bridge would accommodate future transit and a public hearing is planned for Fall 2017.  Construction is currently scheduled in 2019.</a:t>
            </a:r>
            <a:endParaRPr lang="en-US" dirty="0"/>
          </a:p>
        </p:txBody>
      </p:sp>
      <p:sp>
        <p:nvSpPr>
          <p:cNvPr id="4" name="Slide Number Placeholder 3"/>
          <p:cNvSpPr>
            <a:spLocks noGrp="1"/>
          </p:cNvSpPr>
          <p:nvPr>
            <p:ph type="sldNum" sz="quarter" idx="10"/>
          </p:nvPr>
        </p:nvSpPr>
        <p:spPr/>
        <p:txBody>
          <a:bodyPr/>
          <a:lstStyle/>
          <a:p>
            <a:fld id="{043BC4C2-7192-4BCA-8DA8-8F9B017BD9F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06273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Branding</a:t>
            </a:r>
            <a:r>
              <a:rPr lang="en-US" baseline="0" dirty="0" smtClean="0"/>
              <a:t> is critical</a:t>
            </a:r>
          </a:p>
          <a:p>
            <a:r>
              <a:rPr lang="en-US" baseline="0" dirty="0" smtClean="0"/>
              <a:t>Robust, current and clear information needs to be provided</a:t>
            </a:r>
          </a:p>
          <a:p>
            <a:r>
              <a:rPr lang="en-US" baseline="0" dirty="0" smtClean="0"/>
              <a:t>The public needs a seat at the table to provide their wants/needs and challenges</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32</a:t>
            </a:fld>
            <a:endParaRPr lang="en-US"/>
          </a:p>
        </p:txBody>
      </p:sp>
    </p:spTree>
    <p:extLst>
      <p:ext uri="{BB962C8B-B14F-4D97-AF65-F5344CB8AC3E}">
        <p14:creationId xmlns:p14="http://schemas.microsoft.com/office/powerpoint/2010/main" val="254003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Branding</a:t>
            </a:r>
            <a:r>
              <a:rPr lang="en-US" baseline="0" dirty="0" smtClean="0"/>
              <a:t> is critical</a:t>
            </a:r>
          </a:p>
          <a:p>
            <a:r>
              <a:rPr lang="en-US" baseline="0" dirty="0" smtClean="0"/>
              <a:t>Robust, current and clear information needs to be provided</a:t>
            </a:r>
          </a:p>
          <a:p>
            <a:r>
              <a:rPr lang="en-US" baseline="0" dirty="0" smtClean="0"/>
              <a:t>The public needs a seat at the table to provide their wants/needs and challenges</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33</a:t>
            </a:fld>
            <a:endParaRPr lang="en-US"/>
          </a:p>
        </p:txBody>
      </p:sp>
    </p:spTree>
    <p:extLst>
      <p:ext uri="{BB962C8B-B14F-4D97-AF65-F5344CB8AC3E}">
        <p14:creationId xmlns:p14="http://schemas.microsoft.com/office/powerpoint/2010/main" val="43578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300" dirty="0" smtClean="0"/>
              <a:t>(1) This </a:t>
            </a:r>
            <a:r>
              <a:rPr lang="en-US" sz="1300" dirty="0"/>
              <a:t>timeline is the basis for our presentation today.  Planning for the Tampa Bay interstates began in the late 1980s and was approved by FHWA in the late 1990s.  Right of way acquisition began in the late 1990s.  Extensive community engagement and agency coordination has taken place throughout the years.  Let’s start</a:t>
            </a:r>
            <a:r>
              <a:rPr lang="en-US" sz="1300" baseline="0" dirty="0"/>
              <a:t> with the TIS Master Plan</a:t>
            </a:r>
            <a:r>
              <a:rPr lang="en-US" sz="130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(2) The</a:t>
            </a:r>
            <a:r>
              <a:rPr lang="en-US" sz="1200" baseline="0" dirty="0" smtClean="0"/>
              <a:t> master plan was the foundation for the TIS Final Environmental Impact Statement and related documentation.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(3) </a:t>
            </a:r>
            <a:r>
              <a:rPr lang="en-US" sz="1200" dirty="0" smtClean="0"/>
              <a:t>The TIS is more than a planning</a:t>
            </a:r>
            <a:r>
              <a:rPr lang="en-US" sz="1200" baseline="0" dirty="0" smtClean="0"/>
              <a:t> document that just sits on a shelf collecting dust.  With FHWA as a partner, FDOT has taken steps to implement the plan as funding became available.  </a:t>
            </a:r>
            <a:r>
              <a:rPr lang="en-US" sz="1200" dirty="0" smtClean="0"/>
              <a:t>Referring back to our</a:t>
            </a:r>
            <a:r>
              <a:rPr lang="en-US" sz="1200" baseline="0" dirty="0" smtClean="0"/>
              <a:t> </a:t>
            </a:r>
            <a:r>
              <a:rPr lang="en-US" sz="1200" dirty="0" smtClean="0"/>
              <a:t>timeline, this</a:t>
            </a:r>
            <a:r>
              <a:rPr lang="en-US" sz="1200" baseline="0" dirty="0" smtClean="0"/>
              <a:t> portion of the presentation will provide an overview of those projects.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43BC4C2-7192-4BCA-8DA8-8F9B017BD9F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5450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09">
              <a:defRPr/>
            </a:pPr>
            <a:r>
              <a:rPr lang="en-US" sz="1800" dirty="0"/>
              <a:t>In addition, we continued</a:t>
            </a:r>
            <a:r>
              <a:rPr lang="en-US" sz="1800" baseline="0" dirty="0"/>
              <a:t> the robust outreach program during design and construction.</a:t>
            </a:r>
            <a:endParaRPr lang="en-US" sz="1800" dirty="0"/>
          </a:p>
          <a:p>
            <a:endParaRPr lang="en-US" sz="1800" dirty="0"/>
          </a:p>
        </p:txBody>
      </p:sp>
      <p:sp>
        <p:nvSpPr>
          <p:cNvPr id="4" name="Slide Number Placeholder 3"/>
          <p:cNvSpPr>
            <a:spLocks noGrp="1"/>
          </p:cNvSpPr>
          <p:nvPr>
            <p:ph type="sldNum" sz="quarter" idx="10"/>
          </p:nvPr>
        </p:nvSpPr>
        <p:spPr/>
        <p:txBody>
          <a:bodyPr/>
          <a:lstStyle/>
          <a:p>
            <a:fld id="{043BC4C2-7192-4BCA-8DA8-8F9B017BD9FB}" type="slidenum">
              <a:rPr lang="en-US" smtClean="0"/>
              <a:t>7</a:t>
            </a:fld>
            <a:endParaRPr lang="en-US"/>
          </a:p>
        </p:txBody>
      </p:sp>
    </p:spTree>
    <p:extLst>
      <p:ext uri="{BB962C8B-B14F-4D97-AF65-F5344CB8AC3E}">
        <p14:creationId xmlns:p14="http://schemas.microsoft.com/office/powerpoint/2010/main" val="21975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original interstate was constructed in the 1960s prior to the National Environmental Policy Act (NEPA) and other important legislation.  By the late 1970s/early 1980s, it was evident that the Tampa Bay interstate system needed to be upgraded.  The Tampa Interstate Study (TIS) Master Plan was initiated in 1987 and covered the area highlighted here, including I-275 from the </a:t>
            </a:r>
            <a:r>
              <a:rPr lang="en-US" baseline="0" dirty="0" err="1"/>
              <a:t>Westshore</a:t>
            </a:r>
            <a:r>
              <a:rPr lang="en-US" baseline="0" dirty="0"/>
              <a:t> Business District to downtown Tampa and north to I-75 and I-4 from downtown to I-75.  FHWA approved the master plan in 1989</a:t>
            </a:r>
            <a:r>
              <a:rPr lang="en-US" baseline="0" dirty="0" smtClean="0"/>
              <a:t>.</a:t>
            </a:r>
          </a:p>
          <a:p>
            <a:endParaRPr lang="en-US" baseline="0" dirty="0" smtClean="0"/>
          </a:p>
          <a:p>
            <a:r>
              <a:rPr lang="en-US" baseline="0" dirty="0" smtClean="0"/>
              <a:t>The original FEIS previously documented SIGNIFICANT impacts to the social/EJ communities (and other environmental categories).</a:t>
            </a:r>
            <a:endParaRPr lang="en-US" baseline="0" dirty="0"/>
          </a:p>
        </p:txBody>
      </p:sp>
      <p:sp>
        <p:nvSpPr>
          <p:cNvPr id="4" name="Slide Number Placeholder 3"/>
          <p:cNvSpPr>
            <a:spLocks noGrp="1"/>
          </p:cNvSpPr>
          <p:nvPr>
            <p:ph type="sldNum" sz="quarter" idx="10"/>
          </p:nvPr>
        </p:nvSpPr>
        <p:spPr/>
        <p:txBody>
          <a:bodyPr/>
          <a:lstStyle/>
          <a:p>
            <a:fld id="{043BC4C2-7192-4BCA-8DA8-8F9B017BD9FB}" type="slidenum">
              <a:rPr lang="en-US" smtClean="0"/>
              <a:t>8</a:t>
            </a:fld>
            <a:endParaRPr lang="en-US"/>
          </a:p>
        </p:txBody>
      </p:sp>
    </p:spTree>
    <p:extLst>
      <p:ext uri="{BB962C8B-B14F-4D97-AF65-F5344CB8AC3E}">
        <p14:creationId xmlns:p14="http://schemas.microsoft.com/office/powerpoint/2010/main" val="342039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524">
              <a:defRPr/>
            </a:pPr>
            <a:r>
              <a:rPr lang="en-US" dirty="0"/>
              <a:t>FDOT has reached thousands of people throughout the past three and a half decades through small group meetings, special advisory groups, workshops, and other tools.  In the past three years alone, FDOT distributed over 80,000 mailers, participated over 250 special presentations, hosted more than 50 public meetings, and reached 500-1,000 people each month by web and social media.</a:t>
            </a:r>
          </a:p>
        </p:txBody>
      </p:sp>
      <p:sp>
        <p:nvSpPr>
          <p:cNvPr id="4" name="Slide Number Placeholder 3"/>
          <p:cNvSpPr>
            <a:spLocks noGrp="1"/>
          </p:cNvSpPr>
          <p:nvPr>
            <p:ph type="sldNum" sz="quarter" idx="10"/>
          </p:nvPr>
        </p:nvSpPr>
        <p:spPr/>
        <p:txBody>
          <a:bodyPr/>
          <a:lstStyle/>
          <a:p>
            <a:fld id="{5F7D14BB-CE06-4043-B34C-B27BD1457CC7}" type="slidenum">
              <a:rPr lang="en-US" smtClean="0"/>
              <a:t>10</a:t>
            </a:fld>
            <a:endParaRPr lang="en-US"/>
          </a:p>
        </p:txBody>
      </p:sp>
    </p:spTree>
    <p:extLst>
      <p:ext uri="{BB962C8B-B14F-4D97-AF65-F5344CB8AC3E}">
        <p14:creationId xmlns:p14="http://schemas.microsoft.com/office/powerpoint/2010/main" val="379275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6787" cy="3402013"/>
          </a:xfrm>
        </p:spPr>
      </p:sp>
      <p:sp>
        <p:nvSpPr>
          <p:cNvPr id="3" name="Notes Placeholder 2"/>
          <p:cNvSpPr>
            <a:spLocks noGrp="1"/>
          </p:cNvSpPr>
          <p:nvPr>
            <p:ph type="body" idx="1"/>
          </p:nvPr>
        </p:nvSpPr>
        <p:spPr/>
        <p:txBody>
          <a:bodyPr/>
          <a:lstStyle/>
          <a:p>
            <a:endParaRPr lang="en-US" sz="1700" dirty="0"/>
          </a:p>
        </p:txBody>
      </p:sp>
      <p:sp>
        <p:nvSpPr>
          <p:cNvPr id="4" name="Slide Number Placeholder 3"/>
          <p:cNvSpPr>
            <a:spLocks noGrp="1"/>
          </p:cNvSpPr>
          <p:nvPr>
            <p:ph type="sldNum" sz="quarter" idx="10"/>
          </p:nvPr>
        </p:nvSpPr>
        <p:spPr/>
        <p:txBody>
          <a:bodyPr/>
          <a:lstStyle/>
          <a:p>
            <a:fld id="{043BC4C2-7192-4BCA-8DA8-8F9B017BD9FB}" type="slidenum">
              <a:rPr lang="en-US" smtClean="0"/>
              <a:pPr/>
              <a:t>11</a:t>
            </a:fld>
            <a:endParaRPr lang="en-US"/>
          </a:p>
        </p:txBody>
      </p:sp>
    </p:spTree>
    <p:extLst>
      <p:ext uri="{BB962C8B-B14F-4D97-AF65-F5344CB8AC3E}">
        <p14:creationId xmlns:p14="http://schemas.microsoft.com/office/powerpoint/2010/main" val="2304388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6787" cy="3402013"/>
          </a:xfrm>
        </p:spPr>
      </p:sp>
      <p:sp>
        <p:nvSpPr>
          <p:cNvPr id="3" name="Notes Placeholder 2"/>
          <p:cNvSpPr>
            <a:spLocks noGrp="1"/>
          </p:cNvSpPr>
          <p:nvPr>
            <p:ph type="body" idx="1"/>
          </p:nvPr>
        </p:nvSpPr>
        <p:spPr/>
        <p:txBody>
          <a:bodyPr/>
          <a:lstStyle/>
          <a:p>
            <a:endParaRPr lang="en-US" sz="1700" dirty="0"/>
          </a:p>
        </p:txBody>
      </p:sp>
      <p:sp>
        <p:nvSpPr>
          <p:cNvPr id="4" name="Slide Number Placeholder 3"/>
          <p:cNvSpPr>
            <a:spLocks noGrp="1"/>
          </p:cNvSpPr>
          <p:nvPr>
            <p:ph type="sldNum" sz="quarter" idx="10"/>
          </p:nvPr>
        </p:nvSpPr>
        <p:spPr/>
        <p:txBody>
          <a:bodyPr/>
          <a:lstStyle/>
          <a:p>
            <a:fld id="{043BC4C2-7192-4BCA-8DA8-8F9B017BD9FB}" type="slidenum">
              <a:rPr lang="en-US" smtClean="0"/>
              <a:pPr/>
              <a:t>12</a:t>
            </a:fld>
            <a:endParaRPr lang="en-US"/>
          </a:p>
        </p:txBody>
      </p:sp>
    </p:spTree>
    <p:extLst>
      <p:ext uri="{BB962C8B-B14F-4D97-AF65-F5344CB8AC3E}">
        <p14:creationId xmlns:p14="http://schemas.microsoft.com/office/powerpoint/2010/main" val="980699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r>
              <a:rPr lang="en-US" sz="1500" dirty="0"/>
              <a:t>Through the design charrette process, these communities identified several opportunities for design enhancements, like making the underpasses more pedestrian friendly, constructing attractive sound walls, designing storm water ponds with community features, and other great suggestions.  The following slides highlight just a few of those opportunities.</a:t>
            </a:r>
          </a:p>
          <a:p>
            <a:endParaRPr lang="en-US" dirty="0"/>
          </a:p>
        </p:txBody>
      </p:sp>
      <p:sp>
        <p:nvSpPr>
          <p:cNvPr id="4" name="Slide Number Placeholder 3"/>
          <p:cNvSpPr>
            <a:spLocks noGrp="1"/>
          </p:cNvSpPr>
          <p:nvPr>
            <p:ph type="sldNum" sz="quarter" idx="10"/>
          </p:nvPr>
        </p:nvSpPr>
        <p:spPr/>
        <p:txBody>
          <a:bodyPr/>
          <a:lstStyle/>
          <a:p>
            <a:fld id="{043BC4C2-7192-4BCA-8DA8-8F9B017BD9FB}" type="slidenum">
              <a:rPr lang="en-US" smtClean="0"/>
              <a:t>13</a:t>
            </a:fld>
            <a:endParaRPr lang="en-US"/>
          </a:p>
        </p:txBody>
      </p:sp>
    </p:spTree>
    <p:extLst>
      <p:ext uri="{BB962C8B-B14F-4D97-AF65-F5344CB8AC3E}">
        <p14:creationId xmlns:p14="http://schemas.microsoft.com/office/powerpoint/2010/main" val="326644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BC4C2-7192-4BCA-8DA8-8F9B017BD9FB}" type="slidenum">
              <a:rPr lang="en-US" smtClean="0"/>
              <a:t>15</a:t>
            </a:fld>
            <a:endParaRPr lang="en-US"/>
          </a:p>
        </p:txBody>
      </p:sp>
    </p:spTree>
    <p:extLst>
      <p:ext uri="{BB962C8B-B14F-4D97-AF65-F5344CB8AC3E}">
        <p14:creationId xmlns:p14="http://schemas.microsoft.com/office/powerpoint/2010/main" val="205686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TBNext PP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028" y="-83987"/>
            <a:ext cx="9386824" cy="5311474"/>
          </a:xfrm>
          <a:prstGeom prst="rect">
            <a:avLst/>
          </a:prstGeom>
        </p:spPr>
      </p:pic>
      <p:sp>
        <p:nvSpPr>
          <p:cNvPr id="4" name="Date Placeholder 3"/>
          <p:cNvSpPr>
            <a:spLocks noGrp="1"/>
          </p:cNvSpPr>
          <p:nvPr>
            <p:ph type="dt" sz="half" idx="10"/>
          </p:nvPr>
        </p:nvSpPr>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48264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0CB28-0D16-814E-B451-3547AF43E03B}" type="datetimeFigureOut">
              <a:rPr lang="en-US" smtClean="0"/>
              <a:t>8/2/2017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413908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264680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1786386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2829296" cy="5143500"/>
          </a:xfrm>
          <a:prstGeom prst="rect">
            <a:avLst/>
          </a:prstGeom>
          <a:solidFill>
            <a:srgbClr val="31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12956" y="64070"/>
            <a:ext cx="2654450" cy="968665"/>
          </a:xfrm>
        </p:spPr>
        <p:txBody>
          <a:bodyPr>
            <a:normAutofit/>
          </a:bodyPr>
          <a:lstStyle>
            <a:lvl1pPr>
              <a:defRPr sz="2100">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13110" y="1121569"/>
            <a:ext cx="2589609" cy="3840956"/>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p:txBody>
      </p:sp>
      <p:sp>
        <p:nvSpPr>
          <p:cNvPr id="6" name="Rectangle 5"/>
          <p:cNvSpPr/>
          <p:nvPr userDrawn="1"/>
        </p:nvSpPr>
        <p:spPr>
          <a:xfrm>
            <a:off x="7815263" y="0"/>
            <a:ext cx="1328737" cy="51077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Tree>
    <p:extLst>
      <p:ext uri="{BB962C8B-B14F-4D97-AF65-F5344CB8AC3E}">
        <p14:creationId xmlns:p14="http://schemas.microsoft.com/office/powerpoint/2010/main" val="41291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207" y="-3006"/>
            <a:ext cx="8229600" cy="85725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69207" y="991168"/>
            <a:ext cx="8229600" cy="33944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97832"/>
            <a:ext cx="9144000" cy="293336"/>
          </a:xfrm>
          <a:prstGeom prst="rect">
            <a:avLst/>
          </a:prstGeom>
          <a:solidFill>
            <a:schemeClr val="bg1"/>
          </a:solidFill>
          <a:ln w="152400">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162837813"/>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8" name="Picture 7" descr="TBNext PP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468"/>
            <a:ext cx="9181307" cy="5195184"/>
          </a:xfrm>
          <a:prstGeom prst="rect">
            <a:avLst/>
          </a:prstGeom>
        </p:spPr>
      </p:pic>
      <p:sp>
        <p:nvSpPr>
          <p:cNvPr id="2" name="Title 1"/>
          <p:cNvSpPr>
            <a:spLocks noGrp="1"/>
          </p:cNvSpPr>
          <p:nvPr>
            <p:ph type="title"/>
          </p:nvPr>
        </p:nvSpPr>
        <p:spPr>
          <a:xfrm>
            <a:off x="722313" y="2795717"/>
            <a:ext cx="7772400" cy="1021556"/>
          </a:xfrm>
        </p:spPr>
        <p:txBody>
          <a:bodyPr anchor="t"/>
          <a:lstStyle>
            <a:lvl1pPr algn="ctr">
              <a:defRPr sz="4000" b="1" cap="all">
                <a:solidFill>
                  <a:schemeClr val="tx2">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1670576"/>
            <a:ext cx="7772400" cy="1125140"/>
          </a:xfrm>
        </p:spPr>
        <p:txBody>
          <a:bodyPr anchor="b"/>
          <a:lstStyle>
            <a:lvl1pPr marL="0" indent="0" algn="ctr">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300675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TBNext PP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468"/>
            <a:ext cx="9181307" cy="5195184"/>
          </a:xfrm>
          <a:prstGeom prst="rect">
            <a:avLst/>
          </a:prstGeom>
        </p:spPr>
      </p:pic>
      <p:sp>
        <p:nvSpPr>
          <p:cNvPr id="2" name="Title 1"/>
          <p:cNvSpPr>
            <a:spLocks noGrp="1"/>
          </p:cNvSpPr>
          <p:nvPr>
            <p:ph type="title"/>
          </p:nvPr>
        </p:nvSpPr>
        <p:spPr>
          <a:xfrm>
            <a:off x="722313" y="2795717"/>
            <a:ext cx="7772400" cy="1021556"/>
          </a:xfrm>
        </p:spPr>
        <p:txBody>
          <a:bodyPr anchor="t"/>
          <a:lstStyle>
            <a:lvl1pPr algn="ctr">
              <a:defRPr sz="4000" b="1" cap="all">
                <a:solidFill>
                  <a:schemeClr val="tx2">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1670576"/>
            <a:ext cx="7772400" cy="1125140"/>
          </a:xfrm>
        </p:spPr>
        <p:txBody>
          <a:bodyPr anchor="b"/>
          <a:lstStyle>
            <a:lvl1pPr marL="0" indent="0" algn="ctr">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389345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TBNext PP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8" y="-51684"/>
            <a:ext cx="9181307" cy="5195184"/>
          </a:xfrm>
          <a:prstGeom prst="rect">
            <a:avLst/>
          </a:prstGeom>
        </p:spPr>
      </p:pic>
      <p:sp>
        <p:nvSpPr>
          <p:cNvPr id="2" name="Title 1"/>
          <p:cNvSpPr>
            <a:spLocks noGrp="1"/>
          </p:cNvSpPr>
          <p:nvPr>
            <p:ph type="title"/>
          </p:nvPr>
        </p:nvSpPr>
        <p:spPr>
          <a:xfrm>
            <a:off x="457200" y="870490"/>
            <a:ext cx="8229600" cy="857250"/>
          </a:xfrm>
        </p:spPr>
        <p:txBody>
          <a:bodyPr/>
          <a:lstStyle/>
          <a:p>
            <a:r>
              <a:rPr lang="en-US"/>
              <a:t>Click to edit Master title style</a:t>
            </a:r>
          </a:p>
        </p:txBody>
      </p:sp>
      <p:sp>
        <p:nvSpPr>
          <p:cNvPr id="3" name="Content Placeholder 2"/>
          <p:cNvSpPr>
            <a:spLocks noGrp="1"/>
          </p:cNvSpPr>
          <p:nvPr>
            <p:ph idx="1"/>
          </p:nvPr>
        </p:nvSpPr>
        <p:spPr>
          <a:xfrm>
            <a:off x="457200" y="1978765"/>
            <a:ext cx="8229600" cy="2615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342624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TBNext PP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468"/>
            <a:ext cx="9181307" cy="5195184"/>
          </a:xfrm>
          <a:prstGeom prst="rect">
            <a:avLst/>
          </a:prstGeom>
        </p:spPr>
      </p:pic>
      <p:sp>
        <p:nvSpPr>
          <p:cNvPr id="2" name="Title 1"/>
          <p:cNvSpPr>
            <a:spLocks noGrp="1"/>
          </p:cNvSpPr>
          <p:nvPr>
            <p:ph type="title"/>
          </p:nvPr>
        </p:nvSpPr>
        <p:spPr>
          <a:xfrm>
            <a:off x="3993911" y="121094"/>
            <a:ext cx="5118577" cy="360169"/>
          </a:xfrm>
        </p:spPr>
        <p:txBody>
          <a:bodyPr>
            <a:normAutofit/>
          </a:bodyPr>
          <a:lstStyle>
            <a:lvl1pPr>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F1D0CB28-0D16-814E-B451-3547AF43E03B}" type="datetimeFigureOut">
              <a:rPr lang="en-US" smtClean="0"/>
              <a:t>8/2/2017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D0CB28-0D16-814E-B451-3547AF43E03B}" type="datetimeFigureOut">
              <a:rPr lang="en-US" smtClean="0"/>
              <a:t>8/2/2017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217722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0CB28-0D16-814E-B451-3547AF43E03B}" type="datetimeFigureOut">
              <a:rPr lang="en-US" smtClean="0"/>
              <a:t>8/2/2017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359185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D0CB28-0D16-814E-B451-3547AF43E03B}" type="datetimeFigureOut">
              <a:rPr lang="en-US" smtClean="0"/>
              <a:t>8/2/2017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135161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0CB28-0D16-814E-B451-3547AF43E03B}" type="datetimeFigureOut">
              <a:rPr lang="en-US" smtClean="0"/>
              <a:t>8/2/2017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F16C43-0FBF-BC46-B405-6E7A99D8655B}" type="slidenum">
              <a:rPr lang="en-US" smtClean="0"/>
              <a:t>‹#›</a:t>
            </a:fld>
            <a:endParaRPr lang="en-US"/>
          </a:p>
        </p:txBody>
      </p:sp>
    </p:spTree>
    <p:extLst>
      <p:ext uri="{BB962C8B-B14F-4D97-AF65-F5344CB8AC3E}">
        <p14:creationId xmlns:p14="http://schemas.microsoft.com/office/powerpoint/2010/main" val="421878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0CB28-0D16-814E-B451-3547AF43E03B}" type="datetimeFigureOut">
              <a:rPr lang="en-US" smtClean="0"/>
              <a:t>8/2/2017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66282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D0CB28-0D16-814E-B451-3547AF43E03B}" type="datetimeFigureOut">
              <a:rPr lang="en-US" smtClean="0"/>
              <a:t>8/2/2017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6F16C43-0FBF-BC46-B405-6E7A99D8655B}" type="slidenum">
              <a:rPr lang="en-US" smtClean="0"/>
              <a:t>‹#›</a:t>
            </a:fld>
            <a:endParaRPr lang="en-US"/>
          </a:p>
        </p:txBody>
      </p:sp>
    </p:spTree>
    <p:extLst>
      <p:ext uri="{BB962C8B-B14F-4D97-AF65-F5344CB8AC3E}">
        <p14:creationId xmlns:p14="http://schemas.microsoft.com/office/powerpoint/2010/main" val="1464965581"/>
      </p:ext>
    </p:extLst>
  </p:cSld>
  <p:clrMap bg1="lt1" tx1="dk1" bg2="lt2" tx2="dk2" accent1="accent1" accent2="accent2" accent3="accent3" accent4="accent4" accent5="accent5" accent6="accent6" hlink="hlink" folHlink="folHlink"/>
  <p:sldLayoutIdLst>
    <p:sldLayoutId id="2147483758" r:id="rId1"/>
    <p:sldLayoutId id="2147483760" r:id="rId2"/>
    <p:sldLayoutId id="2147483759" r:id="rId3"/>
    <p:sldLayoutId id="2147483769"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81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26829" y="255500"/>
            <a:ext cx="947531" cy="473765"/>
          </a:xfrm>
          <a:prstGeom prst="rect">
            <a:avLst/>
          </a:prstGeom>
        </p:spPr>
      </p:pic>
      <p:sp>
        <p:nvSpPr>
          <p:cNvPr id="16" name="Rectangle 15"/>
          <p:cNvSpPr/>
          <p:nvPr userDrawn="1"/>
        </p:nvSpPr>
        <p:spPr>
          <a:xfrm>
            <a:off x="5170667" y="4214189"/>
            <a:ext cx="583747" cy="155387"/>
          </a:xfrm>
          <a:prstGeom prst="rect">
            <a:avLst/>
          </a:prstGeom>
          <a:solidFill>
            <a:schemeClr val="bg1"/>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1" y="851568"/>
            <a:ext cx="9144000" cy="388748"/>
          </a:xfrm>
          <a:prstGeom prst="rect">
            <a:avLst/>
          </a:prstGeom>
          <a:solidFill>
            <a:schemeClr val="bg1"/>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 name="Title Placeholder 1"/>
          <p:cNvSpPr>
            <a:spLocks noGrp="1"/>
          </p:cNvSpPr>
          <p:nvPr>
            <p:ph type="title"/>
          </p:nvPr>
        </p:nvSpPr>
        <p:spPr>
          <a:xfrm>
            <a:off x="457200" y="-3006"/>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1168"/>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27407676"/>
      </p:ext>
    </p:extLst>
  </p:cSld>
  <p:clrMap bg1="lt1" tx1="dk1" bg2="lt2" tx2="dk2" accent1="accent1" accent2="accent2" accent3="accent3" accent4="accent4" accent5="accent5" accent6="accent6" hlink="hlink" folHlink="folHlink"/>
  <p:sldLayoutIdLst>
    <p:sldLayoutId id="2147483797" r:id="rId1"/>
  </p:sldLayoutIdLst>
  <p:transition>
    <p:fade/>
  </p:transition>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tx2"/>
          </a:solidFill>
          <a:latin typeface="+mj-lt"/>
          <a:ea typeface="+mj-ea"/>
          <a:cs typeface="+mj-cs"/>
        </a:defRPr>
      </a:lvl1pPr>
    </p:titleStyle>
    <p:bodyStyle>
      <a:lvl1pPr marL="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1pPr>
      <a:lvl2pPr marL="3429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2pPr>
      <a:lvl3pPr marL="6858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3pPr>
      <a:lvl4pPr marL="10287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4pPr>
      <a:lvl5pPr marL="13716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26829" y="255500"/>
            <a:ext cx="947531" cy="473765"/>
          </a:xfrm>
          <a:prstGeom prst="rect">
            <a:avLst/>
          </a:prstGeom>
        </p:spPr>
      </p:pic>
      <p:sp>
        <p:nvSpPr>
          <p:cNvPr id="16" name="Rectangle 15"/>
          <p:cNvSpPr/>
          <p:nvPr userDrawn="1"/>
        </p:nvSpPr>
        <p:spPr>
          <a:xfrm>
            <a:off x="5170667" y="4214189"/>
            <a:ext cx="583747" cy="155387"/>
          </a:xfrm>
          <a:prstGeom prst="rect">
            <a:avLst/>
          </a:prstGeom>
          <a:solidFill>
            <a:schemeClr val="bg1"/>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1" y="851568"/>
            <a:ext cx="9144000" cy="388748"/>
          </a:xfrm>
          <a:prstGeom prst="rect">
            <a:avLst/>
          </a:prstGeom>
          <a:solidFill>
            <a:schemeClr val="bg1"/>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 name="Title Placeholder 1"/>
          <p:cNvSpPr>
            <a:spLocks noGrp="1"/>
          </p:cNvSpPr>
          <p:nvPr>
            <p:ph type="title"/>
          </p:nvPr>
        </p:nvSpPr>
        <p:spPr>
          <a:xfrm>
            <a:off x="457200" y="-3006"/>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1168"/>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7628860"/>
      </p:ext>
    </p:extLst>
  </p:cSld>
  <p:clrMap bg1="lt1" tx1="dk1" bg2="lt2" tx2="dk2" accent1="accent1" accent2="accent2" accent3="accent3" accent4="accent4" accent5="accent5" accent6="accent6" hlink="hlink" folHlink="folHlink"/>
  <p:sldLayoutIdLst>
    <p:sldLayoutId id="2147483810" r:id="rId1"/>
  </p:sldLayoutIdLst>
  <p:transition>
    <p:fade/>
  </p:transition>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tx2"/>
          </a:solidFill>
          <a:latin typeface="+mj-lt"/>
          <a:ea typeface="+mj-ea"/>
          <a:cs typeface="+mj-cs"/>
        </a:defRPr>
      </a:lvl1pPr>
    </p:titleStyle>
    <p:bodyStyle>
      <a:lvl1pPr marL="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1pPr>
      <a:lvl2pPr marL="3429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2pPr>
      <a:lvl3pPr marL="6858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3pPr>
      <a:lvl4pPr marL="10287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4pPr>
      <a:lvl5pPr marL="1371600" indent="0" algn="l" defTabSz="342900" rtl="0" eaLnBrk="1" latinLnBrk="0" hangingPunct="1">
        <a:spcBef>
          <a:spcPct val="20000"/>
        </a:spcBef>
        <a:buFont typeface="Arial"/>
        <a:buNone/>
        <a:defRPr sz="2400" kern="1200">
          <a:solidFill>
            <a:schemeClr val="tx1">
              <a:lumMod val="65000"/>
              <a:lumOff val="35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3.xml"/><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tiff"/><Relationship Id="rId4" Type="http://schemas.openxmlformats.org/officeDocument/2006/relationships/notesSlide" Target="../notesSlides/notesSlide6.xml"/><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13.xml"/><Relationship Id="rId7" Type="http://schemas.openxmlformats.org/officeDocument/2006/relationships/image" Target="../media/image42.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1.jpg"/><Relationship Id="rId11" Type="http://schemas.openxmlformats.org/officeDocument/2006/relationships/image" Target="../media/image46.png"/><Relationship Id="rId5" Type="http://schemas.openxmlformats.org/officeDocument/2006/relationships/image" Target="../media/image33.png"/><Relationship Id="rId10" Type="http://schemas.openxmlformats.org/officeDocument/2006/relationships/image" Target="../media/image45.png"/><Relationship Id="rId4" Type="http://schemas.openxmlformats.org/officeDocument/2006/relationships/notesSlide" Target="../notesSlides/notesSlide7.xml"/><Relationship Id="rId9"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mailto:Christopher.speese@dot.state.fl.us" TargetMode="External"/><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96377"/>
            <a:ext cx="7772400" cy="1021556"/>
          </a:xfrm>
        </p:spPr>
        <p:txBody>
          <a:bodyPr/>
          <a:lstStyle/>
          <a:p>
            <a:r>
              <a:rPr lang="en-US" dirty="0" smtClean="0"/>
              <a:t>Handling the unexpected</a:t>
            </a:r>
            <a:endParaRPr lang="en-US" dirty="0"/>
          </a:p>
        </p:txBody>
      </p:sp>
      <p:sp>
        <p:nvSpPr>
          <p:cNvPr id="3" name="Text Placeholder 2"/>
          <p:cNvSpPr>
            <a:spLocks noGrp="1"/>
          </p:cNvSpPr>
          <p:nvPr>
            <p:ph type="body" idx="1"/>
          </p:nvPr>
        </p:nvSpPr>
        <p:spPr>
          <a:xfrm>
            <a:off x="794030" y="3201334"/>
            <a:ext cx="7772400" cy="1125140"/>
          </a:xfrm>
        </p:spPr>
        <p:txBody>
          <a:bodyPr>
            <a:normAutofit lnSpcReduction="10000"/>
          </a:bodyPr>
          <a:lstStyle/>
          <a:p>
            <a:r>
              <a:rPr lang="en-US" dirty="0" smtClean="0"/>
              <a:t>Christopher Speese</a:t>
            </a:r>
          </a:p>
          <a:p>
            <a:r>
              <a:rPr lang="en-US" dirty="0" smtClean="0"/>
              <a:t>Bicycle/Pedestrian &amp; Public Involvement Coordinator</a:t>
            </a:r>
          </a:p>
          <a:p>
            <a:r>
              <a:rPr lang="en-US" dirty="0" smtClean="0"/>
              <a:t>FDOT, District 7</a:t>
            </a:r>
            <a:endParaRPr lang="en-US" dirty="0"/>
          </a:p>
        </p:txBody>
      </p:sp>
      <p:pic>
        <p:nvPicPr>
          <p:cNvPr id="4" name="Picture 3"/>
          <p:cNvPicPr>
            <a:picLocks noChangeAspect="1"/>
          </p:cNvPicPr>
          <p:nvPr/>
        </p:nvPicPr>
        <p:blipFill>
          <a:blip r:embed="rId3"/>
          <a:stretch>
            <a:fillRect/>
          </a:stretch>
        </p:blipFill>
        <p:spPr>
          <a:xfrm>
            <a:off x="2003425" y="883223"/>
            <a:ext cx="5210175" cy="1114425"/>
          </a:xfrm>
          <a:prstGeom prst="rect">
            <a:avLst/>
          </a:prstGeom>
        </p:spPr>
      </p:pic>
    </p:spTree>
    <p:extLst>
      <p:ext uri="{BB962C8B-B14F-4D97-AF65-F5344CB8AC3E}">
        <p14:creationId xmlns:p14="http://schemas.microsoft.com/office/powerpoint/2010/main" val="600571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body" idx="1"/>
          </p:nvPr>
        </p:nvSpPr>
        <p:spPr>
          <a:xfrm>
            <a:off x="722313" y="806824"/>
            <a:ext cx="7772400" cy="1988892"/>
          </a:xfrm>
        </p:spPr>
        <p:txBody>
          <a:bodyPr>
            <a:normAutofit fontScale="55000" lnSpcReduction="20000"/>
          </a:bodyPr>
          <a:lstStyle/>
          <a:p>
            <a:pPr marL="169863" indent="-169863" algn="l">
              <a:buFont typeface="Arial" panose="020B0604020202020204" pitchFamily="34" charset="0"/>
              <a:buChar char="•"/>
            </a:pPr>
            <a:r>
              <a:rPr lang="en-US" sz="2500" dirty="0" smtClean="0"/>
              <a:t>Small Group Meetings</a:t>
            </a:r>
          </a:p>
          <a:p>
            <a:pPr marL="169863" indent="-169863" algn="l">
              <a:buFont typeface="Arial" panose="020B0604020202020204" pitchFamily="34" charset="0"/>
              <a:buChar char="•"/>
            </a:pPr>
            <a:r>
              <a:rPr lang="en-US" sz="2500" dirty="0" smtClean="0"/>
              <a:t>Periodic Briefing of Elected Officials</a:t>
            </a:r>
          </a:p>
          <a:p>
            <a:pPr marL="169863" indent="-169863" algn="l">
              <a:buFont typeface="Arial" panose="020B0604020202020204" pitchFamily="34" charset="0"/>
              <a:buChar char="•"/>
            </a:pPr>
            <a:r>
              <a:rPr lang="en-US" sz="2500" dirty="0" smtClean="0"/>
              <a:t>Charrettes</a:t>
            </a:r>
          </a:p>
          <a:p>
            <a:pPr marL="169863" indent="-169863" algn="l">
              <a:buFont typeface="Arial" panose="020B0604020202020204" pitchFamily="34" charset="0"/>
              <a:buChar char="•"/>
            </a:pPr>
            <a:r>
              <a:rPr lang="en-US" sz="2500" dirty="0" smtClean="0"/>
              <a:t>Library Tours</a:t>
            </a:r>
          </a:p>
          <a:p>
            <a:pPr marL="169863" indent="-169863" algn="l">
              <a:buFont typeface="Arial" panose="020B0604020202020204" pitchFamily="34" charset="0"/>
              <a:buChar char="•"/>
            </a:pPr>
            <a:r>
              <a:rPr lang="en-US" sz="2500" dirty="0" smtClean="0"/>
              <a:t>Community Engagement Office</a:t>
            </a:r>
          </a:p>
          <a:p>
            <a:pPr marL="169863" indent="-169863" algn="l">
              <a:buFont typeface="Arial" panose="020B0604020202020204" pitchFamily="34" charset="0"/>
              <a:buChar char="•"/>
            </a:pPr>
            <a:r>
              <a:rPr lang="en-US" sz="2500" dirty="0" smtClean="0"/>
              <a:t>Website</a:t>
            </a:r>
          </a:p>
          <a:p>
            <a:pPr marL="169863" indent="-169863" algn="l">
              <a:buFont typeface="Arial" panose="020B0604020202020204" pitchFamily="34" charset="0"/>
              <a:buChar char="•"/>
            </a:pPr>
            <a:r>
              <a:rPr lang="en-US" sz="2500" dirty="0" smtClean="0"/>
              <a:t>Social Media</a:t>
            </a:r>
          </a:p>
          <a:p>
            <a:pPr marL="169863" indent="-169863" algn="l">
              <a:buFont typeface="Arial" panose="020B0604020202020204" pitchFamily="34" charset="0"/>
              <a:buChar char="•"/>
            </a:pPr>
            <a:r>
              <a:rPr lang="en-US" sz="2500" dirty="0" smtClean="0"/>
              <a:t>Mail-outs/Newspaper Ads</a:t>
            </a:r>
          </a:p>
          <a:p>
            <a:pPr marL="457200" indent="-457200">
              <a:buFont typeface="Arial" panose="020B0604020202020204" pitchFamily="34" charset="0"/>
              <a:buChar char="•"/>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089" t="13169" b="21576"/>
          <a:stretch/>
        </p:blipFill>
        <p:spPr>
          <a:xfrm>
            <a:off x="3803000" y="885138"/>
            <a:ext cx="3555264" cy="23864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1721" y="731334"/>
            <a:ext cx="2249535" cy="29993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766" y="2733237"/>
            <a:ext cx="3213683" cy="24102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938" y="2851891"/>
            <a:ext cx="3055476" cy="229160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4685" t="6070" r="58144" b="62223"/>
          <a:stretch/>
        </p:blipFill>
        <p:spPr>
          <a:xfrm>
            <a:off x="5602343" y="2780965"/>
            <a:ext cx="3511842" cy="231480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a:stretch>
            <a:fillRect/>
          </a:stretch>
        </p:blipFill>
        <p:spPr>
          <a:xfrm>
            <a:off x="3107823" y="1328561"/>
            <a:ext cx="4602528" cy="3047170"/>
          </a:xfrm>
          <a:prstGeom prst="rect">
            <a:avLst/>
          </a:prstGeom>
        </p:spPr>
      </p:pic>
      <p:pic>
        <p:nvPicPr>
          <p:cNvPr id="12" name="Picture 11"/>
          <p:cNvPicPr>
            <a:picLocks noChangeAspect="1"/>
          </p:cNvPicPr>
          <p:nvPr/>
        </p:nvPicPr>
        <p:blipFill>
          <a:blip r:embed="rId9"/>
          <a:stretch>
            <a:fillRect/>
          </a:stretch>
        </p:blipFill>
        <p:spPr>
          <a:xfrm>
            <a:off x="4405699" y="2143809"/>
            <a:ext cx="4418873" cy="2591942"/>
          </a:xfrm>
          <a:prstGeom prst="rect">
            <a:avLst/>
          </a:prstGeom>
        </p:spPr>
      </p:pic>
    </p:spTree>
    <p:extLst>
      <p:ext uri="{BB962C8B-B14F-4D97-AF65-F5344CB8AC3E}">
        <p14:creationId xmlns:p14="http://schemas.microsoft.com/office/powerpoint/2010/main" val="12996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100" fill="hold"/>
                                        <p:tgtEl>
                                          <p:spTgt spid="6"/>
                                        </p:tgtEl>
                                        <p:attrNameLst>
                                          <p:attrName>ppt_w</p:attrName>
                                        </p:attrNameLst>
                                      </p:cBhvr>
                                      <p:tavLst>
                                        <p:tav tm="0">
                                          <p:val>
                                            <p:fltVal val="0"/>
                                          </p:val>
                                        </p:tav>
                                        <p:tav tm="100000">
                                          <p:val>
                                            <p:strVal val="#ppt_w"/>
                                          </p:val>
                                        </p:tav>
                                      </p:tavLst>
                                    </p:anim>
                                    <p:anim calcmode="lin" valueType="num">
                                      <p:cBhvr>
                                        <p:cTn id="15" dur="2100" fill="hold"/>
                                        <p:tgtEl>
                                          <p:spTgt spid="6"/>
                                        </p:tgtEl>
                                        <p:attrNameLst>
                                          <p:attrName>ppt_h</p:attrName>
                                        </p:attrNameLst>
                                      </p:cBhvr>
                                      <p:tavLst>
                                        <p:tav tm="0">
                                          <p:val>
                                            <p:fltVal val="0"/>
                                          </p:val>
                                        </p:tav>
                                        <p:tav tm="100000">
                                          <p:val>
                                            <p:strVal val="#ppt_h"/>
                                          </p:val>
                                        </p:tav>
                                      </p:tavLst>
                                    </p:anim>
                                    <p:animEffect transition="in" filter="fade">
                                      <p:cBhvr>
                                        <p:cTn id="16" dur="21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000" fill="hold"/>
                                        <p:tgtEl>
                                          <p:spTgt spid="8"/>
                                        </p:tgtEl>
                                        <p:attrNameLst>
                                          <p:attrName>ppt_w</p:attrName>
                                        </p:attrNameLst>
                                      </p:cBhvr>
                                      <p:tavLst>
                                        <p:tav tm="0">
                                          <p:val>
                                            <p:fltVal val="0"/>
                                          </p:val>
                                        </p:tav>
                                        <p:tav tm="100000">
                                          <p:val>
                                            <p:strVal val="#ppt_w"/>
                                          </p:val>
                                        </p:tav>
                                      </p:tavLst>
                                    </p:anim>
                                    <p:anim calcmode="lin" valueType="num">
                                      <p:cBhvr>
                                        <p:cTn id="29" dur="2000" fill="hold"/>
                                        <p:tgtEl>
                                          <p:spTgt spid="8"/>
                                        </p:tgtEl>
                                        <p:attrNameLst>
                                          <p:attrName>ppt_h</p:attrName>
                                        </p:attrNameLst>
                                      </p:cBhvr>
                                      <p:tavLst>
                                        <p:tav tm="0">
                                          <p:val>
                                            <p:fltVal val="0"/>
                                          </p:val>
                                        </p:tav>
                                        <p:tav tm="100000">
                                          <p:val>
                                            <p:strVal val="#ppt_h"/>
                                          </p:val>
                                        </p:tav>
                                      </p:tavLst>
                                    </p:anim>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2000" fill="hold"/>
                                        <p:tgtEl>
                                          <p:spTgt spid="10"/>
                                        </p:tgtEl>
                                        <p:attrNameLst>
                                          <p:attrName>ppt_w</p:attrName>
                                        </p:attrNameLst>
                                      </p:cBhvr>
                                      <p:tavLst>
                                        <p:tav tm="0">
                                          <p:val>
                                            <p:fltVal val="0"/>
                                          </p:val>
                                        </p:tav>
                                        <p:tav tm="100000">
                                          <p:val>
                                            <p:strVal val="#ppt_w"/>
                                          </p:val>
                                        </p:tav>
                                      </p:tavLst>
                                    </p:anim>
                                    <p:anim calcmode="lin" valueType="num">
                                      <p:cBhvr>
                                        <p:cTn id="36" dur="2000" fill="hold"/>
                                        <p:tgtEl>
                                          <p:spTgt spid="10"/>
                                        </p:tgtEl>
                                        <p:attrNameLst>
                                          <p:attrName>ppt_h</p:attrName>
                                        </p:attrNameLst>
                                      </p:cBhvr>
                                      <p:tavLst>
                                        <p:tav tm="0">
                                          <p:val>
                                            <p:fltVal val="0"/>
                                          </p:val>
                                        </p:tav>
                                        <p:tav tm="100000">
                                          <p:val>
                                            <p:strVal val="#ppt_h"/>
                                          </p:val>
                                        </p:tav>
                                      </p:tavLst>
                                    </p:anim>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2000" fill="hold"/>
                                        <p:tgtEl>
                                          <p:spTgt spid="11"/>
                                        </p:tgtEl>
                                        <p:attrNameLst>
                                          <p:attrName>ppt_w</p:attrName>
                                        </p:attrNameLst>
                                      </p:cBhvr>
                                      <p:tavLst>
                                        <p:tav tm="0">
                                          <p:val>
                                            <p:fltVal val="0"/>
                                          </p:val>
                                        </p:tav>
                                        <p:tav tm="100000">
                                          <p:val>
                                            <p:strVal val="#ppt_w"/>
                                          </p:val>
                                        </p:tav>
                                      </p:tavLst>
                                    </p:anim>
                                    <p:anim calcmode="lin" valueType="num">
                                      <p:cBhvr>
                                        <p:cTn id="43" dur="2000" fill="hold"/>
                                        <p:tgtEl>
                                          <p:spTgt spid="11"/>
                                        </p:tgtEl>
                                        <p:attrNameLst>
                                          <p:attrName>ppt_h</p:attrName>
                                        </p:attrNameLst>
                                      </p:cBhvr>
                                      <p:tavLst>
                                        <p:tav tm="0">
                                          <p:val>
                                            <p:fltVal val="0"/>
                                          </p:val>
                                        </p:tav>
                                        <p:tav tm="100000">
                                          <p:val>
                                            <p:strVal val="#ppt_h"/>
                                          </p:val>
                                        </p:tav>
                                      </p:tavLst>
                                    </p:anim>
                                    <p:animEffect transition="in" filter="fade">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000" fill="hold"/>
                                        <p:tgtEl>
                                          <p:spTgt spid="12"/>
                                        </p:tgtEl>
                                        <p:attrNameLst>
                                          <p:attrName>ppt_w</p:attrName>
                                        </p:attrNameLst>
                                      </p:cBhvr>
                                      <p:tavLst>
                                        <p:tav tm="0">
                                          <p:val>
                                            <p:fltVal val="0"/>
                                          </p:val>
                                        </p:tav>
                                        <p:tav tm="100000">
                                          <p:val>
                                            <p:strVal val="#ppt_w"/>
                                          </p:val>
                                        </p:tav>
                                      </p:tavLst>
                                    </p:anim>
                                    <p:anim calcmode="lin" valueType="num">
                                      <p:cBhvr>
                                        <p:cTn id="50" dur="2000" fill="hold"/>
                                        <p:tgtEl>
                                          <p:spTgt spid="12"/>
                                        </p:tgtEl>
                                        <p:attrNameLst>
                                          <p:attrName>ppt_h</p:attrName>
                                        </p:attrNameLst>
                                      </p:cBhvr>
                                      <p:tavLst>
                                        <p:tav tm="0">
                                          <p:val>
                                            <p:fltVal val="0"/>
                                          </p:val>
                                        </p:tav>
                                        <p:tav tm="100000">
                                          <p:val>
                                            <p:strVal val="#ppt_h"/>
                                          </p:val>
                                        </p:tav>
                                      </p:tavLst>
                                    </p:anim>
                                    <p:animEffect transition="in" filter="fade">
                                      <p:cBhvr>
                                        <p:cTn id="5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8644" y="2388394"/>
            <a:ext cx="365522" cy="365522"/>
          </a:xfrm>
          <a:prstGeom prst="rect">
            <a:avLst/>
          </a:prstGeom>
        </p:spPr>
      </p:pic>
      <p:pic>
        <p:nvPicPr>
          <p:cNvPr id="26" name="Picture 25" descr="Site C Concepts-01.png"/>
          <p:cNvPicPr/>
          <p:nvPr/>
        </p:nvPicPr>
        <p:blipFill rotWithShape="1">
          <a:blip r:embed="rId6" cstate="print"/>
          <a:srcRect l="59140" t="70917" r="5693" b="4563"/>
          <a:stretch/>
        </p:blipFill>
        <p:spPr>
          <a:xfrm>
            <a:off x="5844341" y="1768767"/>
            <a:ext cx="3255956" cy="1535369"/>
          </a:xfrm>
          <a:prstGeom prst="rect">
            <a:avLst/>
          </a:prstGeom>
          <a:noFill/>
          <a:ln>
            <a:noFill/>
          </a:ln>
        </p:spPr>
      </p:pic>
      <p:sp>
        <p:nvSpPr>
          <p:cNvPr id="2" name="Title 1"/>
          <p:cNvSpPr>
            <a:spLocks noGrp="1"/>
          </p:cNvSpPr>
          <p:nvPr>
            <p:ph type="title"/>
          </p:nvPr>
        </p:nvSpPr>
        <p:spPr/>
        <p:txBody>
          <a:bodyPr/>
          <a:lstStyle/>
          <a:p>
            <a:r>
              <a:rPr lang="en-US" dirty="0" smtClean="0"/>
              <a:t>Original Community </a:t>
            </a:r>
            <a:br>
              <a:rPr lang="en-US" dirty="0" smtClean="0"/>
            </a:br>
            <a:r>
              <a:rPr lang="en-US" dirty="0" smtClean="0"/>
              <a:t>Commitments</a:t>
            </a:r>
            <a:endParaRPr lang="en-US" dirty="0"/>
          </a:p>
        </p:txBody>
      </p:sp>
      <p:sp>
        <p:nvSpPr>
          <p:cNvPr id="5" name="Text Placeholder 4"/>
          <p:cNvSpPr>
            <a:spLocks noGrp="1"/>
          </p:cNvSpPr>
          <p:nvPr>
            <p:ph type="body" sz="quarter" idx="10"/>
          </p:nvPr>
        </p:nvSpPr>
        <p:spPr/>
        <p:txBody>
          <a:bodyPr>
            <a:normAutofit/>
          </a:bodyPr>
          <a:lstStyle/>
          <a:p>
            <a:r>
              <a:rPr lang="en-US" sz="1500" dirty="0"/>
              <a:t>Sound Walls</a:t>
            </a:r>
          </a:p>
          <a:p>
            <a:endParaRPr lang="en-US" sz="1500" dirty="0"/>
          </a:p>
          <a:p>
            <a:endParaRPr lang="en-US" sz="1500" dirty="0"/>
          </a:p>
          <a:p>
            <a:endParaRPr lang="en-US" sz="1500" dirty="0"/>
          </a:p>
          <a:p>
            <a:endParaRPr lang="en-US" sz="1500" dirty="0"/>
          </a:p>
          <a:p>
            <a:endParaRPr lang="en-US" sz="1500" dirty="0"/>
          </a:p>
        </p:txBody>
      </p:sp>
      <p:pic>
        <p:nvPicPr>
          <p:cNvPr id="4" name="Picture 3"/>
          <p:cNvPicPr>
            <a:picLocks noChangeAspect="1"/>
          </p:cNvPicPr>
          <p:nvPr/>
        </p:nvPicPr>
        <p:blipFill>
          <a:blip r:embed="rId7"/>
          <a:stretch>
            <a:fillRect/>
          </a:stretch>
        </p:blipFill>
        <p:spPr>
          <a:xfrm>
            <a:off x="2880516" y="3606933"/>
            <a:ext cx="2217221" cy="1525906"/>
          </a:xfrm>
          <a:prstGeom prst="rect">
            <a:avLst/>
          </a:prstGeom>
          <a:ln>
            <a:noFill/>
          </a:ln>
          <a:effectLst/>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69103" y="2254242"/>
            <a:ext cx="1415468" cy="2889258"/>
          </a:xfrm>
          <a:prstGeom prst="rect">
            <a:avLst/>
          </a:prstGeom>
          <a:ln w="38100">
            <a:solidFill>
              <a:schemeClr val="bg1"/>
            </a:solidFill>
          </a:ln>
          <a:effectLst/>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80516" y="2240024"/>
            <a:ext cx="2188587" cy="1356247"/>
          </a:xfrm>
          <a:prstGeom prst="rect">
            <a:avLst/>
          </a:prstGeom>
          <a:ln w="38100">
            <a:solidFill>
              <a:schemeClr val="bg1"/>
            </a:solidFill>
          </a:ln>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5271" y="3338232"/>
            <a:ext cx="2608729" cy="180526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0516" y="26382"/>
            <a:ext cx="2934242" cy="2200682"/>
          </a:xfrm>
          <a:prstGeom prst="rect">
            <a:avLst/>
          </a:prstGeom>
        </p:spPr>
      </p:pic>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l="51928" t="37647" r="5263" b="46862"/>
          <a:stretch/>
        </p:blipFill>
        <p:spPr>
          <a:xfrm>
            <a:off x="5879443" y="38757"/>
            <a:ext cx="3220854" cy="1695914"/>
          </a:xfrm>
          <a:prstGeom prst="rect">
            <a:avLst/>
          </a:prstGeom>
        </p:spPr>
      </p:pic>
      <p:sp>
        <p:nvSpPr>
          <p:cNvPr id="15" name="TextBox 14"/>
          <p:cNvSpPr txBox="1"/>
          <p:nvPr/>
        </p:nvSpPr>
        <p:spPr>
          <a:xfrm>
            <a:off x="112956" y="4866501"/>
            <a:ext cx="435684" cy="230832"/>
          </a:xfrm>
          <a:prstGeom prst="rect">
            <a:avLst/>
          </a:prstGeom>
          <a:noFill/>
        </p:spPr>
        <p:txBody>
          <a:bodyPr wrap="square" rtlCol="0">
            <a:spAutoFit/>
          </a:bodyPr>
          <a:lstStyle/>
          <a:p>
            <a:fld id="{A3676BF1-44B1-40B2-AAD2-F59A76D66780}" type="slidenum">
              <a:rPr lang="en-US" sz="900">
                <a:solidFill>
                  <a:schemeClr val="bg1"/>
                </a:solidFill>
              </a:rPr>
              <a:t>11</a:t>
            </a:fld>
            <a:endParaRPr lang="en-US" sz="900" dirty="0">
              <a:solidFill>
                <a:schemeClr val="bg1"/>
              </a:solidFill>
            </a:endParaRPr>
          </a:p>
        </p:txBody>
      </p:sp>
      <p:sp>
        <p:nvSpPr>
          <p:cNvPr id="13" name="Text Placeholder 4"/>
          <p:cNvSpPr txBox="1">
            <a:spLocks/>
          </p:cNvSpPr>
          <p:nvPr/>
        </p:nvSpPr>
        <p:spPr>
          <a:xfrm>
            <a:off x="124435" y="1584364"/>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Urban Design Guidelines</a:t>
            </a:r>
          </a:p>
        </p:txBody>
      </p:sp>
      <p:sp>
        <p:nvSpPr>
          <p:cNvPr id="18" name="Text Placeholder 4"/>
          <p:cNvSpPr txBox="1">
            <a:spLocks/>
          </p:cNvSpPr>
          <p:nvPr/>
        </p:nvSpPr>
        <p:spPr>
          <a:xfrm>
            <a:off x="119279" y="2019110"/>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Historic Preservation</a:t>
            </a:r>
          </a:p>
        </p:txBody>
      </p:sp>
      <p:sp>
        <p:nvSpPr>
          <p:cNvPr id="19" name="Text Placeholder 4"/>
          <p:cNvSpPr txBox="1">
            <a:spLocks/>
          </p:cNvSpPr>
          <p:nvPr/>
        </p:nvSpPr>
        <p:spPr>
          <a:xfrm>
            <a:off x="144629" y="2342777"/>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Tampa Heights Greenway</a:t>
            </a:r>
          </a:p>
        </p:txBody>
      </p:sp>
      <p:sp>
        <p:nvSpPr>
          <p:cNvPr id="20" name="Text Placeholder 4"/>
          <p:cNvSpPr txBox="1">
            <a:spLocks/>
          </p:cNvSpPr>
          <p:nvPr/>
        </p:nvSpPr>
        <p:spPr>
          <a:xfrm>
            <a:off x="127880" y="2698209"/>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Bicycle and Pedestrian</a:t>
            </a:r>
          </a:p>
        </p:txBody>
      </p:sp>
      <p:sp>
        <p:nvSpPr>
          <p:cNvPr id="21" name="Text Placeholder 4"/>
          <p:cNvSpPr txBox="1">
            <a:spLocks/>
          </p:cNvSpPr>
          <p:nvPr/>
        </p:nvSpPr>
        <p:spPr>
          <a:xfrm>
            <a:off x="127880" y="3432138"/>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Construction Techniques</a:t>
            </a:r>
          </a:p>
        </p:txBody>
      </p:sp>
      <p:sp>
        <p:nvSpPr>
          <p:cNvPr id="22" name="Text Placeholder 4"/>
          <p:cNvSpPr txBox="1">
            <a:spLocks/>
          </p:cNvSpPr>
          <p:nvPr/>
        </p:nvSpPr>
        <p:spPr>
          <a:xfrm>
            <a:off x="127880" y="3075618"/>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Multimodal Center</a:t>
            </a:r>
          </a:p>
        </p:txBody>
      </p:sp>
      <p:sp>
        <p:nvSpPr>
          <p:cNvPr id="23" name="Text Placeholder 4"/>
          <p:cNvSpPr txBox="1">
            <a:spLocks/>
          </p:cNvSpPr>
          <p:nvPr/>
        </p:nvSpPr>
        <p:spPr>
          <a:xfrm>
            <a:off x="112956" y="3772534"/>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HART North Terminal*</a:t>
            </a:r>
          </a:p>
        </p:txBody>
      </p:sp>
      <p:sp>
        <p:nvSpPr>
          <p:cNvPr id="24" name="Text Placeholder 4"/>
          <p:cNvSpPr txBox="1">
            <a:spLocks/>
          </p:cNvSpPr>
          <p:nvPr/>
        </p:nvSpPr>
        <p:spPr>
          <a:xfrm>
            <a:off x="104959" y="4133106"/>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Parks and Rec Facilities*</a:t>
            </a:r>
          </a:p>
        </p:txBody>
      </p:sp>
      <p:sp>
        <p:nvSpPr>
          <p:cNvPr id="25" name="Text Placeholder 4"/>
          <p:cNvSpPr txBox="1">
            <a:spLocks/>
          </p:cNvSpPr>
          <p:nvPr/>
        </p:nvSpPr>
        <p:spPr>
          <a:xfrm>
            <a:off x="112956" y="4585233"/>
            <a:ext cx="2589609" cy="46354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i="1" dirty="0"/>
              <a:t>*Fulfilled or no longer applicable.</a:t>
            </a:r>
          </a:p>
        </p:txBody>
      </p:sp>
      <p:sp>
        <p:nvSpPr>
          <p:cNvPr id="27" name="Content Placeholder 2"/>
          <p:cNvSpPr txBox="1">
            <a:spLocks/>
          </p:cNvSpPr>
          <p:nvPr/>
        </p:nvSpPr>
        <p:spPr>
          <a:xfrm>
            <a:off x="5677869" y="-70598"/>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Relocating Historic Structures</a:t>
            </a:r>
          </a:p>
        </p:txBody>
      </p:sp>
      <p:sp>
        <p:nvSpPr>
          <p:cNvPr id="28" name="Content Placeholder 2"/>
          <p:cNvSpPr txBox="1">
            <a:spLocks/>
          </p:cNvSpPr>
          <p:nvPr/>
        </p:nvSpPr>
        <p:spPr>
          <a:xfrm>
            <a:off x="1953266" y="2133575"/>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Tampa Heights Greenway</a:t>
            </a:r>
          </a:p>
        </p:txBody>
      </p:sp>
      <p:sp>
        <p:nvSpPr>
          <p:cNvPr id="29" name="Content Placeholder 2"/>
          <p:cNvSpPr txBox="1">
            <a:spLocks/>
          </p:cNvSpPr>
          <p:nvPr/>
        </p:nvSpPr>
        <p:spPr>
          <a:xfrm>
            <a:off x="4929007" y="1674574"/>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Relocating Historic Structures</a:t>
            </a:r>
          </a:p>
        </p:txBody>
      </p:sp>
      <p:sp>
        <p:nvSpPr>
          <p:cNvPr id="30" name="Content Placeholder 2"/>
          <p:cNvSpPr txBox="1">
            <a:spLocks/>
          </p:cNvSpPr>
          <p:nvPr/>
        </p:nvSpPr>
        <p:spPr>
          <a:xfrm>
            <a:off x="2880516" y="-58914"/>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I-275 at Dale Mabry Highway</a:t>
            </a:r>
          </a:p>
        </p:txBody>
      </p:sp>
      <p:sp>
        <p:nvSpPr>
          <p:cNvPr id="31" name="Content Placeholder 2"/>
          <p:cNvSpPr txBox="1">
            <a:spLocks/>
          </p:cNvSpPr>
          <p:nvPr/>
        </p:nvSpPr>
        <p:spPr>
          <a:xfrm>
            <a:off x="2377016" y="4802706"/>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Sound Walls</a:t>
            </a:r>
          </a:p>
        </p:txBody>
      </p:sp>
      <p:sp>
        <p:nvSpPr>
          <p:cNvPr id="32" name="Content Placeholder 2"/>
          <p:cNvSpPr txBox="1">
            <a:spLocks/>
          </p:cNvSpPr>
          <p:nvPr/>
        </p:nvSpPr>
        <p:spPr>
          <a:xfrm>
            <a:off x="5677869" y="4800536"/>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Pedestrian </a:t>
            </a:r>
            <a:r>
              <a:rPr lang="en-US" sz="1050" dirty="0" err="1">
                <a:effectLst>
                  <a:glow rad="228600">
                    <a:schemeClr val="tx1">
                      <a:alpha val="40000"/>
                    </a:schemeClr>
                  </a:glow>
                  <a:outerShdw blurRad="38100" dist="38100" dir="2700000" algn="tl">
                    <a:srgbClr val="000000">
                      <a:alpha val="43137"/>
                    </a:srgbClr>
                  </a:outerShdw>
                </a:effectLst>
                <a:latin typeface="+mn-lt"/>
                <a:ea typeface="+mn-ea"/>
                <a:cs typeface="+mn-cs"/>
              </a:rPr>
              <a:t>Connectivty</a:t>
            </a:r>
            <a:endParaRPr lang="en-US" sz="1050" dirty="0">
              <a:effectLst>
                <a:glow rad="228600">
                  <a:schemeClr val="tx1">
                    <a:alpha val="40000"/>
                  </a:schemeClr>
                </a:glow>
                <a:outerShdw blurRad="38100" dist="38100" dir="2700000" algn="tl">
                  <a:srgbClr val="000000">
                    <a:alpha val="43137"/>
                  </a:srgbClr>
                </a:outerShdw>
              </a:effectLst>
              <a:latin typeface="+mn-lt"/>
              <a:ea typeface="+mn-ea"/>
              <a:cs typeface="+mn-cs"/>
            </a:endParaRPr>
          </a:p>
        </p:txBody>
      </p:sp>
      <p:sp>
        <p:nvSpPr>
          <p:cNvPr id="33" name="Content Placeholder 2"/>
          <p:cNvSpPr txBox="1">
            <a:spLocks/>
          </p:cNvSpPr>
          <p:nvPr/>
        </p:nvSpPr>
        <p:spPr>
          <a:xfrm>
            <a:off x="4808590" y="2165616"/>
            <a:ext cx="1936494"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050" dirty="0">
                <a:effectLst>
                  <a:glow rad="228600">
                    <a:schemeClr val="tx1">
                      <a:alpha val="40000"/>
                    </a:schemeClr>
                  </a:glow>
                  <a:outerShdw blurRad="38100" dist="38100" dir="2700000" algn="tl">
                    <a:srgbClr val="000000">
                      <a:alpha val="43137"/>
                    </a:srgbClr>
                  </a:outerShdw>
                </a:effectLst>
                <a:latin typeface="+mn-lt"/>
                <a:ea typeface="+mn-ea"/>
                <a:cs typeface="+mn-cs"/>
              </a:rPr>
              <a:t>Howard Avenue</a:t>
            </a:r>
          </a:p>
        </p:txBody>
      </p:sp>
    </p:spTree>
    <p:extLst>
      <p:ext uri="{BB962C8B-B14F-4D97-AF65-F5344CB8AC3E}">
        <p14:creationId xmlns:p14="http://schemas.microsoft.com/office/powerpoint/2010/main" val="3719212101"/>
      </p:ext>
    </p:extLst>
  </p:cSld>
  <p:clrMapOvr>
    <a:masterClrMapping/>
  </p:clrMapOvr>
  <mc:AlternateContent xmlns:mc="http://schemas.openxmlformats.org/markup-compatibility/2006" xmlns:p14="http://schemas.microsoft.com/office/powerpoint/2010/main">
    <mc:Choice Requires="p14">
      <p:transition spd="med" p14:dur="700" advClick="0" advTm="14500">
        <p:fade/>
      </p:transition>
    </mc:Choice>
    <mc:Fallback xmlns="">
      <p:transition spd="med" advClick="0" advTm="1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2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par>
                                <p:cTn id="17" presetID="10" presetClass="entr" presetSubtype="0" fill="hold" nodeType="withEffect">
                                  <p:stCondLst>
                                    <p:cond delay="4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childTnLst>
                                </p:cTn>
                              </p:par>
                              <p:par>
                                <p:cTn id="23" presetID="10" presetClass="entr" presetSubtype="0" fill="hold" grpId="0" nodeType="withEffect">
                                  <p:stCondLst>
                                    <p:cond delay="6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par>
                                <p:cTn id="26" presetID="10" presetClass="entr" presetSubtype="0" fill="hold" nodeType="withEffect">
                                  <p:stCondLst>
                                    <p:cond delay="60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10" presetClass="entr" presetSubtype="0" fill="hold" grpId="0" nodeType="withEffect">
                                  <p:stCondLst>
                                    <p:cond delay="6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par>
                                <p:cTn id="32" presetID="10" presetClass="entr" presetSubtype="0" fill="hold" grpId="0" nodeType="withEffect">
                                  <p:stCondLst>
                                    <p:cond delay="80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0" presetClass="entr" presetSubtype="0" fill="hold" nodeType="withEffect">
                                  <p:stCondLst>
                                    <p:cond delay="80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par>
                                <p:cTn id="38" presetID="10" presetClass="entr" presetSubtype="0" fill="hold" grpId="0" nodeType="withEffect">
                                  <p:stCondLst>
                                    <p:cond delay="80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childTnLst>
                                </p:cTn>
                              </p:par>
                              <p:par>
                                <p:cTn id="41" presetID="10" presetClass="entr" presetSubtype="0" fill="hold" grpId="0" nodeType="withEffect">
                                  <p:stCondLst>
                                    <p:cond delay="100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par>
                                <p:cTn id="44" presetID="10" presetClass="entr" presetSubtype="0" fill="hold" nodeType="withEffect">
                                  <p:stCondLst>
                                    <p:cond delay="100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childTnLst>
                                </p:cTn>
                              </p:par>
                              <p:par>
                                <p:cTn id="47" presetID="10" presetClass="entr" presetSubtype="0" fill="hold" grpId="0" nodeType="withEffect">
                                  <p:stCondLst>
                                    <p:cond delay="100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par>
                                <p:cTn id="50" presetID="10" presetClass="entr" presetSubtype="0" fill="hold" grpId="0" nodeType="withEffect">
                                  <p:stCondLst>
                                    <p:cond delay="120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childTnLst>
                                </p:cTn>
                              </p:par>
                              <p:par>
                                <p:cTn id="53" presetID="10" presetClass="entr" presetSubtype="0" fill="hold" nodeType="withEffect">
                                  <p:stCondLst>
                                    <p:cond delay="120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childTnLst>
                                </p:cTn>
                              </p:par>
                              <p:par>
                                <p:cTn id="56" presetID="10" presetClass="entr" presetSubtype="0" fill="hold" grpId="0" nodeType="withEffect">
                                  <p:stCondLst>
                                    <p:cond delay="1200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00"/>
                                        <p:tgtEl>
                                          <p:spTgt spid="29"/>
                                        </p:tgtEl>
                                      </p:cBhvr>
                                    </p:animEffect>
                                  </p:childTnLst>
                                </p:cTn>
                              </p:par>
                              <p:par>
                                <p:cTn id="59" presetID="10" presetClass="entr" presetSubtype="0" fill="hold" grpId="0" nodeType="withEffect">
                                  <p:stCondLst>
                                    <p:cond delay="140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childTnLst>
                                </p:cTn>
                              </p:par>
                              <p:par>
                                <p:cTn id="62" presetID="10" presetClass="entr" presetSubtype="0" fill="hold" nodeType="withEffect">
                                  <p:stCondLst>
                                    <p:cond delay="1410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childTnLst>
                                </p:cTn>
                              </p:par>
                              <p:par>
                                <p:cTn id="65" presetID="10" presetClass="entr" presetSubtype="0" fill="hold" grpId="0" nodeType="withEffect">
                                  <p:stCondLst>
                                    <p:cond delay="14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childTnLst>
                                </p:cTn>
                              </p:par>
                              <p:par>
                                <p:cTn id="68" presetID="10" presetClass="entr" presetSubtype="0" fill="hold" grpId="0" nodeType="withEffect">
                                  <p:stCondLst>
                                    <p:cond delay="1600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childTnLst>
                                </p:cTn>
                              </p:par>
                              <p:par>
                                <p:cTn id="71" presetID="10" presetClass="entr" presetSubtype="0" fill="hold" grpId="0" nodeType="withEffect">
                                  <p:stCondLst>
                                    <p:cond delay="1600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9" fill="hold" display="0">
                  <p:stCondLst>
                    <p:cond delay="indefinite"/>
                  </p:stCondLst>
                  <p:endCondLst>
                    <p:cond evt="onStopAudio" delay="0">
                      <p:tgtEl>
                        <p:sldTgt/>
                      </p:tgtEl>
                    </p:cond>
                  </p:endCondLst>
                </p:cTn>
                <p:tgtEl>
                  <p:spTgt spid="6"/>
                </p:tgtEl>
              </p:cMediaNode>
            </p:audio>
          </p:childTnLst>
        </p:cTn>
      </p:par>
    </p:tnLst>
    <p:bldLst>
      <p:bldP spid="5" grpId="0" build="p"/>
      <p:bldP spid="13" grpId="0"/>
      <p:bldP spid="18" grpId="0"/>
      <p:bldP spid="19" grpId="0"/>
      <p:bldP spid="20" grpId="0"/>
      <p:bldP spid="21" grpId="0"/>
      <p:bldP spid="22" grpId="0"/>
      <p:bldP spid="23" grpId="0"/>
      <p:bldP spid="24" grpId="0"/>
      <p:bldP spid="25" grpId="0"/>
      <p:bldP spid="27" grpId="0"/>
      <p:bldP spid="28" grpId="0"/>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8644" y="2388394"/>
            <a:ext cx="365522" cy="365522"/>
          </a:xfrm>
          <a:prstGeom prst="rect">
            <a:avLst/>
          </a:prstGeom>
        </p:spPr>
      </p:pic>
      <p:sp>
        <p:nvSpPr>
          <p:cNvPr id="2" name="Title 1"/>
          <p:cNvSpPr>
            <a:spLocks noGrp="1"/>
          </p:cNvSpPr>
          <p:nvPr>
            <p:ph type="title"/>
          </p:nvPr>
        </p:nvSpPr>
        <p:spPr/>
        <p:txBody>
          <a:bodyPr/>
          <a:lstStyle/>
          <a:p>
            <a:r>
              <a:rPr lang="en-US" dirty="0" smtClean="0"/>
              <a:t>Design Charrette Purpose</a:t>
            </a:r>
            <a:endParaRPr lang="en-US" dirty="0"/>
          </a:p>
        </p:txBody>
      </p:sp>
      <p:sp>
        <p:nvSpPr>
          <p:cNvPr id="15" name="TextBox 14"/>
          <p:cNvSpPr txBox="1"/>
          <p:nvPr/>
        </p:nvSpPr>
        <p:spPr>
          <a:xfrm>
            <a:off x="112956" y="4866501"/>
            <a:ext cx="557604" cy="230832"/>
          </a:xfrm>
          <a:prstGeom prst="rect">
            <a:avLst/>
          </a:prstGeom>
          <a:noFill/>
        </p:spPr>
        <p:txBody>
          <a:bodyPr wrap="square" rtlCol="0">
            <a:spAutoFit/>
          </a:bodyPr>
          <a:lstStyle/>
          <a:p>
            <a:r>
              <a:rPr lang="en-US" sz="900" dirty="0" smtClean="0">
                <a:solidFill>
                  <a:schemeClr val="bg1"/>
                </a:solidFill>
              </a:rPr>
              <a:t>12</a:t>
            </a:r>
            <a:endParaRPr lang="en-US" sz="900" dirty="0">
              <a:solidFill>
                <a:schemeClr val="bg1"/>
              </a:solidFill>
            </a:endParaRPr>
          </a:p>
        </p:txBody>
      </p:sp>
      <p:sp>
        <p:nvSpPr>
          <p:cNvPr id="27" name="object 4"/>
          <p:cNvSpPr/>
          <p:nvPr/>
        </p:nvSpPr>
        <p:spPr>
          <a:xfrm>
            <a:off x="6736501" y="1"/>
            <a:ext cx="2398955" cy="3479888"/>
          </a:xfrm>
          <a:prstGeom prst="rect">
            <a:avLst/>
          </a:prstGeom>
          <a:blipFill>
            <a:blip r:embed="rId6" cstate="print"/>
            <a:stretch>
              <a:fillRect/>
            </a:stretch>
          </a:blipFill>
        </p:spPr>
        <p:txBody>
          <a:bodyPr wrap="square" lIns="0" tIns="0" rIns="0" bIns="0" rtlCol="0"/>
          <a:lstStyle/>
          <a:p>
            <a:endParaRPr sz="1350"/>
          </a:p>
        </p:txBody>
      </p:sp>
      <p:sp>
        <p:nvSpPr>
          <p:cNvPr id="28" name="object 5"/>
          <p:cNvSpPr/>
          <p:nvPr/>
        </p:nvSpPr>
        <p:spPr>
          <a:xfrm>
            <a:off x="2822370" y="3556701"/>
            <a:ext cx="3829120" cy="1586800"/>
          </a:xfrm>
          <a:prstGeom prst="rect">
            <a:avLst/>
          </a:prstGeom>
          <a:blipFill>
            <a:blip r:embed="rId7" cstate="print"/>
            <a:srcRect/>
            <a:stretch>
              <a:fillRect t="-24790"/>
            </a:stretch>
          </a:blipFill>
        </p:spPr>
        <p:txBody>
          <a:bodyPr wrap="square" lIns="0" tIns="0" rIns="0" bIns="0" rtlCol="0"/>
          <a:lstStyle/>
          <a:p>
            <a:endParaRPr sz="1350"/>
          </a:p>
        </p:txBody>
      </p:sp>
      <p:sp>
        <p:nvSpPr>
          <p:cNvPr id="29" name="object 6"/>
          <p:cNvSpPr/>
          <p:nvPr/>
        </p:nvSpPr>
        <p:spPr>
          <a:xfrm>
            <a:off x="2822369" y="-7212"/>
            <a:ext cx="3822797" cy="1790755"/>
          </a:xfrm>
          <a:prstGeom prst="rect">
            <a:avLst/>
          </a:prstGeom>
          <a:blipFill>
            <a:blip r:embed="rId8" cstate="print"/>
            <a:srcRect/>
            <a:stretch>
              <a:fillRect t="2" b="-7485"/>
            </a:stretch>
          </a:blipFill>
        </p:spPr>
        <p:txBody>
          <a:bodyPr wrap="square" lIns="0" tIns="0" rIns="0" bIns="0" rtlCol="0"/>
          <a:lstStyle/>
          <a:p>
            <a:endParaRPr sz="1350"/>
          </a:p>
        </p:txBody>
      </p:sp>
      <p:sp>
        <p:nvSpPr>
          <p:cNvPr id="31" name="object 4"/>
          <p:cNvSpPr/>
          <p:nvPr/>
        </p:nvSpPr>
        <p:spPr>
          <a:xfrm>
            <a:off x="2822370" y="1825855"/>
            <a:ext cx="3829120" cy="1654034"/>
          </a:xfrm>
          <a:prstGeom prst="rect">
            <a:avLst/>
          </a:prstGeom>
          <a:blipFill>
            <a:blip r:embed="rId9" cstate="print"/>
            <a:stretch>
              <a:fillRect/>
            </a:stretch>
          </a:blipFill>
        </p:spPr>
        <p:txBody>
          <a:bodyPr wrap="square" lIns="0" tIns="0" rIns="0" bIns="0" rtlCol="0"/>
          <a:lstStyle/>
          <a:p>
            <a:endParaRPr sz="1350"/>
          </a:p>
        </p:txBody>
      </p:sp>
      <p:sp>
        <p:nvSpPr>
          <p:cNvPr id="6" name="Text Placeholder 5"/>
          <p:cNvSpPr>
            <a:spLocks noGrp="1"/>
          </p:cNvSpPr>
          <p:nvPr>
            <p:ph type="body" sz="quarter" idx="10"/>
          </p:nvPr>
        </p:nvSpPr>
        <p:spPr>
          <a:xfrm>
            <a:off x="112956" y="1121794"/>
            <a:ext cx="2709413" cy="3744707"/>
          </a:xfrm>
        </p:spPr>
        <p:txBody>
          <a:bodyPr>
            <a:normAutofit/>
          </a:bodyPr>
          <a:lstStyle/>
          <a:p>
            <a:r>
              <a:rPr lang="en-US" sz="1500" dirty="0"/>
              <a:t>Supplement the Project Development &amp; Environment (PD&amp;E) process</a:t>
            </a:r>
          </a:p>
          <a:p>
            <a:endParaRPr lang="en-US" sz="1500" dirty="0"/>
          </a:p>
          <a:p>
            <a:r>
              <a:rPr lang="en-US" sz="1500" dirty="0"/>
              <a:t>Better define community enhancements that should be included as part of TBX</a:t>
            </a:r>
          </a:p>
          <a:p>
            <a:endParaRPr lang="en-US" sz="1500" dirty="0"/>
          </a:p>
          <a:p>
            <a:r>
              <a:rPr lang="en-US" sz="1500" dirty="0"/>
              <a:t>Update community’s vision and goals since the last project update</a:t>
            </a:r>
          </a:p>
          <a:p>
            <a:endParaRPr lang="en-US" sz="1500" dirty="0"/>
          </a:p>
          <a:p>
            <a:r>
              <a:rPr lang="en-US" sz="1500" dirty="0"/>
              <a:t>Final Report – July 2016</a:t>
            </a:r>
          </a:p>
        </p:txBody>
      </p:sp>
      <p:pic>
        <p:nvPicPr>
          <p:cNvPr id="8" name="Picture 7"/>
          <p:cNvPicPr>
            <a:picLocks noChangeAspect="1"/>
          </p:cNvPicPr>
          <p:nvPr/>
        </p:nvPicPr>
        <p:blipFill>
          <a:blip r:embed="rId10"/>
          <a:stretch>
            <a:fillRect/>
          </a:stretch>
        </p:blipFill>
        <p:spPr>
          <a:xfrm>
            <a:off x="6736501" y="3555125"/>
            <a:ext cx="2398955" cy="1586800"/>
          </a:xfrm>
          <a:prstGeom prst="rect">
            <a:avLst/>
          </a:prstGeom>
        </p:spPr>
      </p:pic>
      <p:sp>
        <p:nvSpPr>
          <p:cNvPr id="33" name="Rectangle 32"/>
          <p:cNvSpPr/>
          <p:nvPr/>
        </p:nvSpPr>
        <p:spPr>
          <a:xfrm>
            <a:off x="4933911" y="2916553"/>
            <a:ext cx="1717579" cy="563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2818" y="2950778"/>
            <a:ext cx="1587181" cy="494885"/>
          </a:xfrm>
          <a:prstGeom prst="rect">
            <a:avLst/>
          </a:prstGeom>
        </p:spPr>
      </p:pic>
    </p:spTree>
    <p:extLst>
      <p:ext uri="{BB962C8B-B14F-4D97-AF65-F5344CB8AC3E}">
        <p14:creationId xmlns:p14="http://schemas.microsoft.com/office/powerpoint/2010/main" val="3178766423"/>
      </p:ext>
    </p:extLst>
  </p:cSld>
  <p:clrMapOvr>
    <a:masterClrMapping/>
  </p:clrMapOvr>
  <mc:AlternateContent xmlns:mc="http://schemas.openxmlformats.org/markup-compatibility/2006" xmlns:p14="http://schemas.microsoft.com/office/powerpoint/2010/main">
    <mc:Choice Requires="p14">
      <p:transition spd="med" p14:dur="700" advClick="0" advTm="19500">
        <p:fade/>
      </p:transition>
    </mc:Choice>
    <mc:Fallback xmlns="">
      <p:transition spd="med" advClick="0" advTm="19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1000"/>
                                        <p:tgtEl>
                                          <p:spTgt spid="6">
                                            <p:txEl>
                                              <p:pRg st="2" end="2"/>
                                            </p:txEl>
                                          </p:spTgt>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1000"/>
                                        <p:tgtEl>
                                          <p:spTgt spid="6">
                                            <p:txEl>
                                              <p:pRg st="4" end="4"/>
                                            </p:txEl>
                                          </p:spTgt>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6"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TBX Community Focus</a:t>
            </a:r>
            <a:endParaRPr lang="en-US" b="1" dirty="0"/>
          </a:p>
        </p:txBody>
      </p:sp>
      <p:sp>
        <p:nvSpPr>
          <p:cNvPr id="5" name="Text Placeholder 4"/>
          <p:cNvSpPr>
            <a:spLocks noGrp="1"/>
          </p:cNvSpPr>
          <p:nvPr>
            <p:ph type="body" sz="quarter" idx="10"/>
          </p:nvPr>
        </p:nvSpPr>
        <p:spPr/>
        <p:txBody>
          <a:bodyPr>
            <a:normAutofit fontScale="92500" lnSpcReduction="20000"/>
          </a:bodyPr>
          <a:lstStyle/>
          <a:p>
            <a:r>
              <a:rPr lang="en-US" sz="1500" dirty="0"/>
              <a:t>Better Connectivity and Street Corridor Design </a:t>
            </a:r>
          </a:p>
          <a:p>
            <a:endParaRPr lang="en-US" sz="1500" dirty="0"/>
          </a:p>
          <a:p>
            <a:r>
              <a:rPr lang="en-US" sz="1500" dirty="0"/>
              <a:t>Pedestrian Friendly Underpasses</a:t>
            </a:r>
          </a:p>
          <a:p>
            <a:endParaRPr lang="en-US" sz="1500" dirty="0"/>
          </a:p>
          <a:p>
            <a:r>
              <a:rPr lang="en-US" sz="1500" dirty="0"/>
              <a:t>Attractive Sound Walls</a:t>
            </a:r>
          </a:p>
          <a:p>
            <a:endParaRPr lang="en-US" sz="1500" dirty="0"/>
          </a:p>
          <a:p>
            <a:r>
              <a:rPr lang="en-US" sz="1500" dirty="0" err="1"/>
              <a:t>Stormwater</a:t>
            </a:r>
            <a:r>
              <a:rPr lang="en-US" sz="1500" dirty="0"/>
              <a:t> Ponds as Community Features</a:t>
            </a:r>
          </a:p>
          <a:p>
            <a:endParaRPr lang="en-US" sz="1500" dirty="0"/>
          </a:p>
          <a:p>
            <a:r>
              <a:rPr lang="en-US" sz="1500" dirty="0"/>
              <a:t>More Canopy Trees</a:t>
            </a:r>
          </a:p>
          <a:p>
            <a:endParaRPr lang="en-US" sz="1500" dirty="0"/>
          </a:p>
          <a:p>
            <a:r>
              <a:rPr lang="en-US" sz="1500" dirty="0"/>
              <a:t>Public Art</a:t>
            </a:r>
          </a:p>
          <a:p>
            <a:endParaRPr lang="en-US" sz="1500" dirty="0"/>
          </a:p>
          <a:p>
            <a:r>
              <a:rPr lang="en-US" sz="1500" dirty="0"/>
              <a:t>Community-Sensitive Construction Techniques</a:t>
            </a:r>
          </a:p>
        </p:txBody>
      </p:sp>
      <p:pic>
        <p:nvPicPr>
          <p:cNvPr id="1027" name="Picture 3" descr="C:\Users\5novotj\AppData\Local\Temp\7zE0A398EF5\14th_Street_Proposed.jpg"/>
          <p:cNvPicPr>
            <a:picLocks noChangeAspect="1" noChangeArrowheads="1"/>
          </p:cNvPicPr>
          <p:nvPr/>
        </p:nvPicPr>
        <p:blipFill rotWithShape="1">
          <a:blip r:embed="rId3">
            <a:extLst>
              <a:ext uri="{28A0092B-C50C-407E-A947-70E740481C1C}">
                <a14:useLocalDpi xmlns:a14="http://schemas.microsoft.com/office/drawing/2010/main" val="0"/>
              </a:ext>
            </a:extLst>
          </a:blip>
          <a:srcRect t="30673" b="7748"/>
          <a:stretch/>
        </p:blipFill>
        <p:spPr bwMode="auto">
          <a:xfrm>
            <a:off x="2825065" y="0"/>
            <a:ext cx="6318935" cy="260478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3177331" y="2157955"/>
            <a:ext cx="5410898"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500" dirty="0">
                <a:effectLst>
                  <a:glow rad="228600">
                    <a:schemeClr val="tx1">
                      <a:alpha val="40000"/>
                    </a:schemeClr>
                  </a:glow>
                  <a:outerShdw blurRad="38100" dist="38100" dir="2700000" algn="tl">
                    <a:srgbClr val="000000">
                      <a:alpha val="43137"/>
                    </a:srgbClr>
                  </a:outerShdw>
                </a:effectLst>
                <a:latin typeface="+mn-lt"/>
                <a:ea typeface="+mn-ea"/>
                <a:cs typeface="+mn-cs"/>
              </a:rPr>
              <a:t>Artist’s Rendering of Future Condition at 14</a:t>
            </a:r>
            <a:r>
              <a:rPr lang="en-US" sz="1500" baseline="30000" dirty="0">
                <a:effectLst>
                  <a:glow rad="228600">
                    <a:schemeClr val="tx1">
                      <a:alpha val="40000"/>
                    </a:schemeClr>
                  </a:glow>
                  <a:outerShdw blurRad="38100" dist="38100" dir="2700000" algn="tl">
                    <a:srgbClr val="000000">
                      <a:alpha val="43137"/>
                    </a:srgbClr>
                  </a:outerShdw>
                </a:effectLst>
                <a:latin typeface="+mn-lt"/>
                <a:ea typeface="+mn-ea"/>
                <a:cs typeface="+mn-cs"/>
              </a:rPr>
              <a:t>th</a:t>
            </a:r>
            <a:r>
              <a:rPr lang="en-US" sz="1500" dirty="0">
                <a:effectLst>
                  <a:glow rad="228600">
                    <a:schemeClr val="tx1">
                      <a:alpha val="40000"/>
                    </a:schemeClr>
                  </a:glow>
                  <a:outerShdw blurRad="38100" dist="38100" dir="2700000" algn="tl">
                    <a:srgbClr val="000000">
                      <a:alpha val="43137"/>
                    </a:srgbClr>
                  </a:outerShdw>
                </a:effectLst>
                <a:latin typeface="+mn-lt"/>
                <a:ea typeface="+mn-ea"/>
                <a:cs typeface="+mn-cs"/>
              </a:rPr>
              <a:t> Street</a:t>
            </a:r>
          </a:p>
        </p:txBody>
      </p:sp>
      <p:sp>
        <p:nvSpPr>
          <p:cNvPr id="10" name="TextBox 9"/>
          <p:cNvSpPr txBox="1"/>
          <p:nvPr/>
        </p:nvSpPr>
        <p:spPr>
          <a:xfrm>
            <a:off x="168441" y="4875098"/>
            <a:ext cx="558181" cy="253916"/>
          </a:xfrm>
          <a:prstGeom prst="rect">
            <a:avLst/>
          </a:prstGeom>
          <a:noFill/>
        </p:spPr>
        <p:txBody>
          <a:bodyPr wrap="square" rtlCol="0">
            <a:spAutoFit/>
          </a:bodyPr>
          <a:lstStyle/>
          <a:p>
            <a:fld id="{298152F7-06C5-4F42-8AB3-490BB73E4813}" type="slidenum">
              <a:rPr lang="en-US" sz="1050">
                <a:solidFill>
                  <a:schemeClr val="bg1"/>
                </a:solidFill>
              </a:rPr>
              <a:t>13</a:t>
            </a:fld>
            <a:endParaRPr lang="en-US" sz="1050" dirty="0">
              <a:solidFill>
                <a:schemeClr val="bg1"/>
              </a:solidFill>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4125" t="5489" r="29383" b="24705"/>
          <a:stretch/>
        </p:blipFill>
        <p:spPr>
          <a:xfrm>
            <a:off x="6128425" y="2658484"/>
            <a:ext cx="3015575" cy="248501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5994" r="23970"/>
          <a:stretch/>
        </p:blipFill>
        <p:spPr>
          <a:xfrm>
            <a:off x="2825065" y="2658484"/>
            <a:ext cx="3237699" cy="2485016"/>
          </a:xfrm>
          <a:prstGeom prst="rect">
            <a:avLst/>
          </a:prstGeom>
        </p:spPr>
      </p:pic>
      <p:sp>
        <p:nvSpPr>
          <p:cNvPr id="14" name="Content Placeholder 2"/>
          <p:cNvSpPr txBox="1">
            <a:spLocks/>
          </p:cNvSpPr>
          <p:nvPr/>
        </p:nvSpPr>
        <p:spPr>
          <a:xfrm>
            <a:off x="2825065" y="4763632"/>
            <a:ext cx="3237699"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500" dirty="0">
                <a:effectLst>
                  <a:glow rad="228600">
                    <a:schemeClr val="tx1">
                      <a:alpha val="40000"/>
                    </a:schemeClr>
                  </a:glow>
                  <a:outerShdw blurRad="38100" dist="38100" dir="2700000" algn="tl">
                    <a:srgbClr val="000000">
                      <a:alpha val="43137"/>
                    </a:srgbClr>
                  </a:outerShdw>
                </a:effectLst>
                <a:latin typeface="+mn-lt"/>
                <a:ea typeface="+mn-ea"/>
                <a:cs typeface="+mn-cs"/>
              </a:rPr>
              <a:t>Sample Noise Walls</a:t>
            </a:r>
          </a:p>
        </p:txBody>
      </p:sp>
      <p:sp>
        <p:nvSpPr>
          <p:cNvPr id="15" name="Content Placeholder 2"/>
          <p:cNvSpPr txBox="1">
            <a:spLocks/>
          </p:cNvSpPr>
          <p:nvPr/>
        </p:nvSpPr>
        <p:spPr>
          <a:xfrm>
            <a:off x="6128425" y="4734570"/>
            <a:ext cx="3015575"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buNone/>
            </a:pPr>
            <a:r>
              <a:rPr lang="en-US" sz="1500" dirty="0">
                <a:effectLst>
                  <a:glow rad="228600">
                    <a:schemeClr val="tx1">
                      <a:alpha val="40000"/>
                    </a:schemeClr>
                  </a:glow>
                  <a:outerShdw blurRad="38100" dist="38100" dir="2700000" algn="tl">
                    <a:srgbClr val="000000">
                      <a:alpha val="43137"/>
                    </a:srgbClr>
                  </a:outerShdw>
                </a:effectLst>
                <a:latin typeface="+mn-lt"/>
                <a:ea typeface="+mn-ea"/>
                <a:cs typeface="+mn-cs"/>
              </a:rPr>
              <a:t>Sample </a:t>
            </a:r>
            <a:r>
              <a:rPr lang="en-US" sz="1500" dirty="0" err="1">
                <a:effectLst>
                  <a:glow rad="228600">
                    <a:schemeClr val="tx1">
                      <a:alpha val="40000"/>
                    </a:schemeClr>
                  </a:glow>
                  <a:outerShdw blurRad="38100" dist="38100" dir="2700000" algn="tl">
                    <a:srgbClr val="000000">
                      <a:alpha val="43137"/>
                    </a:srgbClr>
                  </a:outerShdw>
                </a:effectLst>
                <a:latin typeface="+mn-lt"/>
                <a:ea typeface="+mn-ea"/>
                <a:cs typeface="+mn-cs"/>
              </a:rPr>
              <a:t>Stormwater</a:t>
            </a:r>
            <a:r>
              <a:rPr lang="en-US" sz="1500" dirty="0">
                <a:effectLst>
                  <a:glow rad="228600">
                    <a:schemeClr val="tx1">
                      <a:alpha val="40000"/>
                    </a:schemeClr>
                  </a:glow>
                  <a:outerShdw blurRad="38100" dist="38100" dir="2700000" algn="tl">
                    <a:srgbClr val="000000">
                      <a:alpha val="43137"/>
                    </a:srgbClr>
                  </a:outerShdw>
                </a:effectLst>
                <a:latin typeface="+mn-lt"/>
                <a:ea typeface="+mn-ea"/>
                <a:cs typeface="+mn-cs"/>
              </a:rPr>
              <a:t> Pond</a:t>
            </a:r>
          </a:p>
        </p:txBody>
      </p:sp>
    </p:spTree>
    <p:extLst>
      <p:ext uri="{BB962C8B-B14F-4D97-AF65-F5344CB8AC3E}">
        <p14:creationId xmlns:p14="http://schemas.microsoft.com/office/powerpoint/2010/main" val="3532923105"/>
      </p:ext>
    </p:extLst>
  </p:cSld>
  <p:clrMapOvr>
    <a:masterClrMapping/>
  </p:clrMapOvr>
  <mc:AlternateContent xmlns:mc="http://schemas.openxmlformats.org/markup-compatibility/2006" xmlns:p14="http://schemas.microsoft.com/office/powerpoint/2010/main">
    <mc:Choice Requires="p14">
      <p:transition spd="med" p14:dur="700" advClick="0" advTm="22600">
        <p:fade/>
      </p:transition>
    </mc:Choice>
    <mc:Fallback xmlns="">
      <p:transition spd="med" advClick="0" advTm="22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fade">
                                      <p:cBhvr>
                                        <p:cTn id="22" dur="500"/>
                                        <p:tgtEl>
                                          <p:spTgt spid="5">
                                            <p:txEl>
                                              <p:pRg st="10" end="10"/>
                                            </p:txEl>
                                          </p:spTgt>
                                        </p:tgtEl>
                                      </p:cBhvr>
                                    </p:animEffect>
                                  </p:childTnLst>
                                </p:cTn>
                              </p:par>
                              <p:par>
                                <p:cTn id="23" presetID="10" presetClass="entr" presetSubtype="0" fill="hold" grpId="0" nodeType="withEffect">
                                  <p:stCondLst>
                                    <p:cond delay="6000"/>
                                  </p:stCondLst>
                                  <p:childTnLst>
                                    <p:set>
                                      <p:cBhvr>
                                        <p:cTn id="24" dur="1" fill="hold">
                                          <p:stCondLst>
                                            <p:cond delay="0"/>
                                          </p:stCondLst>
                                        </p:cTn>
                                        <p:tgtEl>
                                          <p:spTgt spid="5">
                                            <p:txEl>
                                              <p:pRg st="12" end="12"/>
                                            </p:txEl>
                                          </p:spTgt>
                                        </p:tgtEl>
                                        <p:attrNameLst>
                                          <p:attrName>style.visibility</p:attrName>
                                        </p:attrNameLst>
                                      </p:cBhvr>
                                      <p:to>
                                        <p:strVal val="visible"/>
                                      </p:to>
                                    </p:set>
                                    <p:animEffect transition="in" filter="fade">
                                      <p:cBhvr>
                                        <p:cTn id="25"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Tours</a:t>
            </a:r>
            <a:endParaRPr lang="en-US" dirty="0"/>
          </a:p>
        </p:txBody>
      </p:sp>
      <p:sp>
        <p:nvSpPr>
          <p:cNvPr id="3" name="Text Placeholder 2"/>
          <p:cNvSpPr>
            <a:spLocks noGrp="1"/>
          </p:cNvSpPr>
          <p:nvPr>
            <p:ph type="body" sz="quarter" idx="10"/>
          </p:nvPr>
        </p:nvSpPr>
        <p:spPr>
          <a:xfrm>
            <a:off x="145376" y="1493799"/>
            <a:ext cx="2589609" cy="2606370"/>
          </a:xfrm>
        </p:spPr>
        <p:txBody>
          <a:bodyPr>
            <a:normAutofit/>
          </a:bodyPr>
          <a:lstStyle/>
          <a:p>
            <a:r>
              <a:rPr lang="en-US" sz="1350" dirty="0">
                <a:latin typeface="Verdana" panose="020B0604030504040204" pitchFamily="34" charset="0"/>
                <a:ea typeface="Calibri" panose="020F0502020204030204" pitchFamily="34" charset="0"/>
              </a:rPr>
              <a:t>The Library Tours are a series of open houses to exchange information on the project. Knowledgeable staff are available throughout the evening to present the latest plans, answer questions, and accept public comments.</a:t>
            </a:r>
            <a:endParaRPr lang="en-US" sz="1350" dirty="0">
              <a:latin typeface="Calibri" panose="020F0502020204030204" pitchFamily="34" charset="0"/>
              <a:ea typeface="Calibri" panose="020F0502020204030204" pitchFamily="34" charset="0"/>
            </a:endParaRPr>
          </a:p>
          <a:p>
            <a:r>
              <a:rPr lang="en-US" dirty="0">
                <a:latin typeface="Verdana" panose="020B060403050404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endParaRPr lang="en-US" dirty="0"/>
          </a:p>
        </p:txBody>
      </p:sp>
      <p:pic>
        <p:nvPicPr>
          <p:cNvPr id="1026" name="Picture 2" descr="Seminole Heights Library Tour (6-8-16)"/>
          <p:cNvPicPr>
            <a:picLocks noChangeAspect="1" noChangeArrowheads="1"/>
          </p:cNvPicPr>
          <p:nvPr/>
        </p:nvPicPr>
        <p:blipFill rotWithShape="1">
          <a:blip r:embed="rId2">
            <a:extLst>
              <a:ext uri="{28A0092B-C50C-407E-A947-70E740481C1C}">
                <a14:useLocalDpi xmlns:a14="http://schemas.microsoft.com/office/drawing/2010/main" val="0"/>
              </a:ext>
            </a:extLst>
          </a:blip>
          <a:srcRect l="16883" t="32685" r="4759" b="15349"/>
          <a:stretch/>
        </p:blipFill>
        <p:spPr bwMode="auto">
          <a:xfrm>
            <a:off x="2896968" y="1243378"/>
            <a:ext cx="6247033" cy="310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6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Engagement Office</a:t>
            </a:r>
            <a:endParaRPr lang="en-US" dirty="0"/>
          </a:p>
        </p:txBody>
      </p:sp>
      <p:sp>
        <p:nvSpPr>
          <p:cNvPr id="3" name="Text Placeholder 2"/>
          <p:cNvSpPr>
            <a:spLocks noGrp="1"/>
          </p:cNvSpPr>
          <p:nvPr>
            <p:ph type="body" sz="quarter" idx="10"/>
          </p:nvPr>
        </p:nvSpPr>
        <p:spPr>
          <a:xfrm>
            <a:off x="113110" y="1441045"/>
            <a:ext cx="2589609" cy="2711878"/>
          </a:xfrm>
        </p:spPr>
        <p:txBody>
          <a:bodyPr>
            <a:normAutofit/>
          </a:bodyPr>
          <a:lstStyle/>
          <a:p>
            <a:r>
              <a:rPr lang="en-US" sz="1350" dirty="0">
                <a:latin typeface="Verdana" panose="020B0604030504040204" pitchFamily="34" charset="0"/>
                <a:ea typeface="Calibri" panose="020F0502020204030204" pitchFamily="34" charset="0"/>
              </a:rPr>
              <a:t>The Community Engagement Office was established to provide the local community convenient access to a knowledgeable FDOT staffer that can answers questions regarding the Tampa Bay Express project.</a:t>
            </a:r>
            <a:endParaRPr lang="en-US" sz="1350" dirty="0">
              <a:latin typeface="Calibri" panose="020F0502020204030204" pitchFamily="34" charset="0"/>
              <a:ea typeface="Calibri" panose="020F0502020204030204" pitchFamily="34" charset="0"/>
            </a:endParaRP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701" r="9872" b="21026"/>
          <a:stretch/>
        </p:blipFill>
        <p:spPr>
          <a:xfrm>
            <a:off x="2919046" y="1144029"/>
            <a:ext cx="6180993" cy="3305908"/>
          </a:xfrm>
          <a:prstGeom prst="rect">
            <a:avLst/>
          </a:prstGeom>
        </p:spPr>
      </p:pic>
    </p:spTree>
    <p:extLst>
      <p:ext uri="{BB962C8B-B14F-4D97-AF65-F5344CB8AC3E}">
        <p14:creationId xmlns:p14="http://schemas.microsoft.com/office/powerpoint/2010/main" val="373598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3" y="367812"/>
            <a:ext cx="7315200" cy="41148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3006"/>
          <a:stretch/>
        </p:blipFill>
        <p:spPr>
          <a:xfrm>
            <a:off x="1567139" y="418093"/>
            <a:ext cx="7156174" cy="2931459"/>
          </a:xfrm>
          <a:prstGeom prst="rect">
            <a:avLst/>
          </a:prstGeom>
        </p:spPr>
      </p:pic>
    </p:spTree>
    <p:extLst>
      <p:ext uri="{BB962C8B-B14F-4D97-AF65-F5344CB8AC3E}">
        <p14:creationId xmlns:p14="http://schemas.microsoft.com/office/powerpoint/2010/main" val="26756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45157"/>
          <a:stretch/>
        </p:blipFill>
        <p:spPr>
          <a:xfrm>
            <a:off x="139712" y="298946"/>
            <a:ext cx="6600825" cy="4142425"/>
          </a:xfrm>
          <a:prstGeom prst="rect">
            <a:avLst/>
          </a:prstGeom>
        </p:spPr>
      </p:pic>
      <p:pic>
        <p:nvPicPr>
          <p:cNvPr id="5" name="Picture 4"/>
          <p:cNvPicPr>
            <a:picLocks noChangeAspect="1"/>
          </p:cNvPicPr>
          <p:nvPr/>
        </p:nvPicPr>
        <p:blipFill rotWithShape="1">
          <a:blip r:embed="rId4"/>
          <a:srcRect b="58699"/>
          <a:stretch/>
        </p:blipFill>
        <p:spPr>
          <a:xfrm>
            <a:off x="2176096" y="173440"/>
            <a:ext cx="6724650" cy="30763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329" y="2591064"/>
            <a:ext cx="2634417" cy="1975813"/>
          </a:xfrm>
          <a:prstGeom prst="rect">
            <a:avLst/>
          </a:prstGeom>
        </p:spPr>
      </p:pic>
    </p:spTree>
    <p:extLst>
      <p:ext uri="{BB962C8B-B14F-4D97-AF65-F5344CB8AC3E}">
        <p14:creationId xmlns:p14="http://schemas.microsoft.com/office/powerpoint/2010/main" val="39844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285750"/>
            <a:ext cx="8128000" cy="4572000"/>
          </a:xfrm>
          <a:prstGeom prst="rect">
            <a:avLst/>
          </a:prstGeom>
        </p:spPr>
      </p:pic>
    </p:spTree>
    <p:extLst>
      <p:ext uri="{BB962C8B-B14F-4D97-AF65-F5344CB8AC3E}">
        <p14:creationId xmlns:p14="http://schemas.microsoft.com/office/powerpoint/2010/main" val="4007004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20" y="270940"/>
            <a:ext cx="6347714" cy="4228973"/>
          </a:xfrm>
          <a:prstGeom prst="rect">
            <a:avLst/>
          </a:prstGeom>
        </p:spPr>
      </p:pic>
      <p:pic>
        <p:nvPicPr>
          <p:cNvPr id="6" name="Picture 5"/>
          <p:cNvPicPr>
            <a:picLocks noChangeAspect="1"/>
          </p:cNvPicPr>
          <p:nvPr/>
        </p:nvPicPr>
        <p:blipFill>
          <a:blip r:embed="rId4"/>
          <a:stretch>
            <a:fillRect/>
          </a:stretch>
        </p:blipFill>
        <p:spPr>
          <a:xfrm>
            <a:off x="1346865" y="549958"/>
            <a:ext cx="7435882" cy="3670935"/>
          </a:xfrm>
          <a:prstGeom prst="rect">
            <a:avLst/>
          </a:prstGeom>
        </p:spPr>
      </p:pic>
    </p:spTree>
    <p:extLst>
      <p:ext uri="{BB962C8B-B14F-4D97-AF65-F5344CB8AC3E}">
        <p14:creationId xmlns:p14="http://schemas.microsoft.com/office/powerpoint/2010/main" val="295659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1" t="35327" r="-371" b="-3073"/>
          <a:stretch/>
        </p:blipFill>
        <p:spPr>
          <a:xfrm>
            <a:off x="0" y="869244"/>
            <a:ext cx="9119681" cy="34845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637" y="112872"/>
            <a:ext cx="6766560" cy="42409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27" y="166342"/>
            <a:ext cx="2901696" cy="3886200"/>
          </a:xfrm>
          <a:prstGeom prst="rect">
            <a:avLst/>
          </a:prstGeom>
        </p:spPr>
      </p:pic>
      <p:sp>
        <p:nvSpPr>
          <p:cNvPr id="10" name="Text Placeholder 2"/>
          <p:cNvSpPr txBox="1">
            <a:spLocks/>
          </p:cNvSpPr>
          <p:nvPr/>
        </p:nvSpPr>
        <p:spPr>
          <a:xfrm>
            <a:off x="673640" y="2351114"/>
            <a:ext cx="7772400" cy="417868"/>
          </a:xfrm>
          <a:prstGeom prst="rect">
            <a:avLst/>
          </a:prstGeom>
        </p:spPr>
        <p:txBody>
          <a:bodyPr vert="horz" lIns="91440" tIns="45720" rIns="91440" bIns="45720" rtlCol="0" anchor="b">
            <a:noAutofit/>
          </a:bodyPr>
          <a:lstStyle>
            <a:lvl1pPr marL="0" indent="0" algn="ctr" defTabSz="457200" rtl="0" eaLnBrk="1" latinLnBrk="0" hangingPunct="1">
              <a:spcBef>
                <a:spcPct val="20000"/>
              </a:spcBef>
              <a:buFont typeface="Arial"/>
              <a:buNone/>
              <a:defRPr sz="2000" kern="1200">
                <a:solidFill>
                  <a:schemeClr val="tx2">
                    <a:lumMod val="50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4000" b="1" dirty="0" smtClean="0">
                <a:solidFill>
                  <a:schemeClr val="bg1"/>
                </a:solidFill>
              </a:rPr>
              <a:t>Tampa Bay has a traffic problem.</a:t>
            </a:r>
            <a:endParaRPr lang="en-US" sz="4000" b="1" dirty="0">
              <a:solidFill>
                <a:schemeClr val="bg1"/>
              </a:solidFill>
            </a:endParaRPr>
          </a:p>
        </p:txBody>
      </p:sp>
    </p:spTree>
    <p:extLst>
      <p:ext uri="{BB962C8B-B14F-4D97-AF65-F5344CB8AC3E}">
        <p14:creationId xmlns:p14="http://schemas.microsoft.com/office/powerpoint/2010/main" val="25790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297" y="1388913"/>
            <a:ext cx="8730996" cy="18718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07" y="2611710"/>
            <a:ext cx="2438405" cy="1950724"/>
          </a:xfrm>
          <a:prstGeom prst="rect">
            <a:avLst/>
          </a:prstGeom>
        </p:spPr>
      </p:pic>
    </p:spTree>
    <p:extLst>
      <p:ext uri="{BB962C8B-B14F-4D97-AF65-F5344CB8AC3E}">
        <p14:creationId xmlns:p14="http://schemas.microsoft.com/office/powerpoint/2010/main" val="609338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23885" y="967932"/>
            <a:ext cx="7772400" cy="359289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algn="l"/>
            <a:r>
              <a:rPr lang="en-US" sz="16600" dirty="0" smtClean="0"/>
              <a:t>3R</a:t>
            </a:r>
            <a:endParaRPr lang="en-US" sz="28700" dirty="0"/>
          </a:p>
        </p:txBody>
      </p:sp>
      <p:sp>
        <p:nvSpPr>
          <p:cNvPr id="2" name="Title 1"/>
          <p:cNvSpPr>
            <a:spLocks noGrp="1"/>
          </p:cNvSpPr>
          <p:nvPr>
            <p:ph type="title"/>
          </p:nvPr>
        </p:nvSpPr>
        <p:spPr>
          <a:xfrm>
            <a:off x="844233" y="844996"/>
            <a:ext cx="7772400" cy="3592891"/>
          </a:xfrm>
          <a:solidFill>
            <a:schemeClr val="bg1"/>
          </a:solidFill>
        </p:spPr>
        <p:txBody>
          <a:bodyPr>
            <a:normAutofit/>
          </a:bodyPr>
          <a:lstStyle/>
          <a:p>
            <a:pPr algn="l"/>
            <a:r>
              <a:rPr lang="en-US" dirty="0" smtClean="0"/>
              <a:t>Research</a:t>
            </a:r>
            <a:br>
              <a:rPr lang="en-US" dirty="0" smtClean="0"/>
            </a:br>
            <a:r>
              <a:rPr lang="en-US" dirty="0" smtClean="0"/>
              <a:t/>
            </a:r>
            <a:br>
              <a:rPr lang="en-US" dirty="0" smtClean="0"/>
            </a:br>
            <a:endParaRPr lang="en-US" sz="5400" dirty="0"/>
          </a:p>
        </p:txBody>
      </p:sp>
      <p:sp>
        <p:nvSpPr>
          <p:cNvPr id="5" name="Title 1"/>
          <p:cNvSpPr txBox="1">
            <a:spLocks/>
          </p:cNvSpPr>
          <p:nvPr/>
        </p:nvSpPr>
        <p:spPr>
          <a:xfrm>
            <a:off x="844233" y="1906209"/>
            <a:ext cx="7772400" cy="976691"/>
          </a:xfrm>
          <a:prstGeom prst="rect">
            <a:avLst/>
          </a:prstGeom>
          <a:solidFill>
            <a:schemeClr val="bg1"/>
          </a:solidFill>
        </p:spPr>
        <p:txBody>
          <a:bodyPr vert="horz" lIns="91440" tIns="45720" rIns="91440" bIns="45720" rtlCol="0" anchor="t">
            <a:norm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algn="l"/>
            <a:r>
              <a:rPr lang="en-US" dirty="0" smtClean="0"/>
              <a:t>Reevaluate</a:t>
            </a:r>
            <a:endParaRPr lang="en-US" sz="5400" dirty="0"/>
          </a:p>
        </p:txBody>
      </p:sp>
      <p:sp>
        <p:nvSpPr>
          <p:cNvPr id="6" name="Title 1"/>
          <p:cNvSpPr txBox="1">
            <a:spLocks/>
          </p:cNvSpPr>
          <p:nvPr/>
        </p:nvSpPr>
        <p:spPr>
          <a:xfrm>
            <a:off x="844233" y="3105596"/>
            <a:ext cx="7772400" cy="1275746"/>
          </a:xfrm>
          <a:prstGeom prst="rect">
            <a:avLst/>
          </a:prstGeom>
          <a:solidFill>
            <a:schemeClr val="bg1"/>
          </a:solidFill>
        </p:spPr>
        <p:txBody>
          <a:bodyPr vert="horz" lIns="91440" tIns="45720" rIns="91440" bIns="45720" rtlCol="0" anchor="t">
            <a:norm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algn="l"/>
            <a:r>
              <a:rPr lang="en-US" dirty="0" smtClean="0"/>
              <a:t>respond</a:t>
            </a:r>
            <a:endParaRPr lang="en-US" sz="5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07" y="2611710"/>
            <a:ext cx="2438405" cy="1950724"/>
          </a:xfrm>
          <a:prstGeom prst="rect">
            <a:avLst/>
          </a:prstGeom>
        </p:spPr>
      </p:pic>
    </p:spTree>
    <p:extLst>
      <p:ext uri="{BB962C8B-B14F-4D97-AF65-F5344CB8AC3E}">
        <p14:creationId xmlns:p14="http://schemas.microsoft.com/office/powerpoint/2010/main" val="261213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6257" y="1224243"/>
            <a:ext cx="4962525" cy="2838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079" y="4848225"/>
            <a:ext cx="3048000" cy="1714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103" y="1395538"/>
            <a:ext cx="5708976" cy="2495860"/>
          </a:xfrm>
          <a:prstGeom prst="rect">
            <a:avLst/>
          </a:prstGeom>
        </p:spPr>
      </p:pic>
    </p:spTree>
    <p:extLst>
      <p:ext uri="{BB962C8B-B14F-4D97-AF65-F5344CB8AC3E}">
        <p14:creationId xmlns:p14="http://schemas.microsoft.com/office/powerpoint/2010/main" val="386974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31" presetClass="entr" presetSubtype="0" fill="hold" nodeType="withEffect">
                                  <p:stCondLst>
                                    <p:cond delay="2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130460" y="2304785"/>
            <a:ext cx="7405868" cy="22267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i="1" dirty="0"/>
              <a:t>Tampa Bay Next is a program to modernize Tampa Bay’s transportation infrastructure and prepare for the future.</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51" y="735145"/>
            <a:ext cx="2669516" cy="1167064"/>
          </a:xfrm>
          <a:prstGeom prst="rect">
            <a:avLst/>
          </a:prstGeom>
        </p:spPr>
      </p:pic>
    </p:spTree>
    <p:extLst>
      <p:ext uri="{BB962C8B-B14F-4D97-AF65-F5344CB8AC3E}">
        <p14:creationId xmlns:p14="http://schemas.microsoft.com/office/powerpoint/2010/main" val="1368702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75" y="268684"/>
            <a:ext cx="4238412" cy="660346"/>
          </a:xfrm>
        </p:spPr>
        <p:txBody>
          <a:bodyPr>
            <a:normAutofit/>
          </a:bodyPr>
          <a:lstStyle/>
          <a:p>
            <a:r>
              <a:rPr lang="en-US" sz="2800" b="1" dirty="0"/>
              <a:t>The Program Includes: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062" y="1372465"/>
            <a:ext cx="1527318" cy="13186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989" y="1372465"/>
            <a:ext cx="1527317" cy="13186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15" y="1372466"/>
            <a:ext cx="1527317" cy="131861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02" y="3043124"/>
            <a:ext cx="1527317" cy="13186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9636" y="3043125"/>
            <a:ext cx="1527317" cy="131861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8470" y="3043125"/>
            <a:ext cx="1527316" cy="1318615"/>
          </a:xfrm>
          <a:prstGeom prst="rect">
            <a:avLst/>
          </a:prstGeom>
        </p:spPr>
      </p:pic>
      <p:sp>
        <p:nvSpPr>
          <p:cNvPr id="11" name="Rectangle 10"/>
          <p:cNvSpPr/>
          <p:nvPr/>
        </p:nvSpPr>
        <p:spPr>
          <a:xfrm>
            <a:off x="298568" y="1020457"/>
            <a:ext cx="2576306" cy="338554"/>
          </a:xfrm>
          <a:prstGeom prst="rect">
            <a:avLst/>
          </a:prstGeom>
        </p:spPr>
        <p:txBody>
          <a:bodyPr wrap="square">
            <a:spAutoFit/>
          </a:bodyPr>
          <a:lstStyle/>
          <a:p>
            <a:pPr algn="ctr"/>
            <a:r>
              <a:rPr lang="en-US" sz="1600"/>
              <a:t>Interstate Modernization</a:t>
            </a:r>
            <a:endParaRPr lang="en-US" sz="1600" dirty="0"/>
          </a:p>
        </p:txBody>
      </p:sp>
      <p:sp>
        <p:nvSpPr>
          <p:cNvPr id="12" name="Rectangle 11"/>
          <p:cNvSpPr/>
          <p:nvPr/>
        </p:nvSpPr>
        <p:spPr>
          <a:xfrm>
            <a:off x="3465951" y="1030623"/>
            <a:ext cx="761042" cy="338554"/>
          </a:xfrm>
          <a:prstGeom prst="rect">
            <a:avLst/>
          </a:prstGeom>
        </p:spPr>
        <p:txBody>
          <a:bodyPr wrap="none">
            <a:spAutoFit/>
          </a:bodyPr>
          <a:lstStyle/>
          <a:p>
            <a:r>
              <a:rPr lang="en-US" sz="1600"/>
              <a:t>Transit</a:t>
            </a:r>
            <a:endParaRPr lang="en-US" sz="1600" dirty="0"/>
          </a:p>
        </p:txBody>
      </p:sp>
      <p:sp>
        <p:nvSpPr>
          <p:cNvPr id="13" name="Rectangle 12"/>
          <p:cNvSpPr/>
          <p:nvPr/>
        </p:nvSpPr>
        <p:spPr>
          <a:xfrm>
            <a:off x="4615360" y="1027167"/>
            <a:ext cx="3270426" cy="338554"/>
          </a:xfrm>
          <a:prstGeom prst="rect">
            <a:avLst/>
          </a:prstGeom>
        </p:spPr>
        <p:txBody>
          <a:bodyPr wrap="square">
            <a:spAutoFit/>
          </a:bodyPr>
          <a:lstStyle/>
          <a:p>
            <a:pPr algn="ctr"/>
            <a:r>
              <a:rPr lang="en-US" sz="1600"/>
              <a:t>Bicycle/Pedestrian Facilities</a:t>
            </a:r>
            <a:endParaRPr lang="en-US" sz="1600" dirty="0"/>
          </a:p>
        </p:txBody>
      </p:sp>
      <p:sp>
        <p:nvSpPr>
          <p:cNvPr id="14" name="Rectangle 13"/>
          <p:cNvSpPr/>
          <p:nvPr/>
        </p:nvSpPr>
        <p:spPr>
          <a:xfrm>
            <a:off x="1879721" y="2717990"/>
            <a:ext cx="1673471" cy="338554"/>
          </a:xfrm>
          <a:prstGeom prst="rect">
            <a:avLst/>
          </a:prstGeom>
        </p:spPr>
        <p:txBody>
          <a:bodyPr wrap="none">
            <a:spAutoFit/>
          </a:bodyPr>
          <a:lstStyle/>
          <a:p>
            <a:r>
              <a:rPr lang="en-US" sz="1600"/>
              <a:t>Complete Streets</a:t>
            </a:r>
            <a:endParaRPr lang="en-US" sz="1600" dirty="0"/>
          </a:p>
        </p:txBody>
      </p:sp>
      <p:sp>
        <p:nvSpPr>
          <p:cNvPr id="15" name="Rectangle 14"/>
          <p:cNvSpPr/>
          <p:nvPr/>
        </p:nvSpPr>
        <p:spPr>
          <a:xfrm>
            <a:off x="3763278" y="2708702"/>
            <a:ext cx="2395977" cy="338554"/>
          </a:xfrm>
          <a:prstGeom prst="rect">
            <a:avLst/>
          </a:prstGeom>
        </p:spPr>
        <p:txBody>
          <a:bodyPr wrap="none">
            <a:spAutoFit/>
          </a:bodyPr>
          <a:lstStyle/>
          <a:p>
            <a:r>
              <a:rPr lang="en-US" sz="1600"/>
              <a:t>Transportation Innovation</a:t>
            </a:r>
            <a:endParaRPr lang="en-US" sz="1600" dirty="0"/>
          </a:p>
        </p:txBody>
      </p:sp>
      <p:sp>
        <p:nvSpPr>
          <p:cNvPr id="16" name="Rectangle 15"/>
          <p:cNvSpPr/>
          <p:nvPr/>
        </p:nvSpPr>
        <p:spPr>
          <a:xfrm>
            <a:off x="6358470" y="2691081"/>
            <a:ext cx="1500154" cy="338554"/>
          </a:xfrm>
          <a:prstGeom prst="rect">
            <a:avLst/>
          </a:prstGeom>
        </p:spPr>
        <p:txBody>
          <a:bodyPr wrap="none">
            <a:spAutoFit/>
          </a:bodyPr>
          <a:lstStyle/>
          <a:p>
            <a:r>
              <a:rPr lang="en-US" sz="1600" dirty="0"/>
              <a:t>Freight Mobility</a:t>
            </a:r>
          </a:p>
        </p:txBody>
      </p:sp>
    </p:spTree>
    <p:extLst>
      <p:ext uri="{BB962C8B-B14F-4D97-AF65-F5344CB8AC3E}">
        <p14:creationId xmlns:p14="http://schemas.microsoft.com/office/powerpoint/2010/main" val="62249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75" y="268684"/>
            <a:ext cx="4238412" cy="660346"/>
          </a:xfrm>
        </p:spPr>
        <p:txBody>
          <a:bodyPr>
            <a:normAutofit/>
          </a:bodyPr>
          <a:lstStyle/>
          <a:p>
            <a:r>
              <a:rPr lang="en-US" sz="2800" b="1" dirty="0"/>
              <a:t>Our Traffic Problem: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4638" y="1331582"/>
            <a:ext cx="1751914" cy="132916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469587" y="1394369"/>
            <a:ext cx="2018440" cy="14039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05229" y="3058909"/>
            <a:ext cx="1712725" cy="1353037"/>
          </a:xfrm>
          <a:prstGeom prst="rect">
            <a:avLst/>
          </a:prstGeom>
        </p:spPr>
      </p:pic>
      <p:sp>
        <p:nvSpPr>
          <p:cNvPr id="11" name="Rectangle 10"/>
          <p:cNvSpPr/>
          <p:nvPr/>
        </p:nvSpPr>
        <p:spPr>
          <a:xfrm>
            <a:off x="1185118" y="926037"/>
            <a:ext cx="1247332" cy="369332"/>
          </a:xfrm>
          <a:prstGeom prst="rect">
            <a:avLst/>
          </a:prstGeom>
        </p:spPr>
        <p:txBody>
          <a:bodyPr wrap="square">
            <a:spAutoFit/>
          </a:bodyPr>
          <a:lstStyle/>
          <a:p>
            <a:pPr algn="ctr"/>
            <a:r>
              <a:rPr lang="en-US" b="1" dirty="0">
                <a:latin typeface="+mj-lt"/>
              </a:rPr>
              <a:t>Design</a:t>
            </a:r>
          </a:p>
        </p:txBody>
      </p:sp>
      <p:sp>
        <p:nvSpPr>
          <p:cNvPr id="12" name="Rectangle 11"/>
          <p:cNvSpPr/>
          <p:nvPr/>
        </p:nvSpPr>
        <p:spPr>
          <a:xfrm>
            <a:off x="4951769" y="957127"/>
            <a:ext cx="1032655" cy="369332"/>
          </a:xfrm>
          <a:prstGeom prst="rect">
            <a:avLst/>
          </a:prstGeom>
        </p:spPr>
        <p:txBody>
          <a:bodyPr wrap="none">
            <a:spAutoFit/>
          </a:bodyPr>
          <a:lstStyle/>
          <a:p>
            <a:pPr algn="ctr"/>
            <a:r>
              <a:rPr lang="en-US" b="1" dirty="0">
                <a:latin typeface="+mj-lt"/>
              </a:rPr>
              <a:t>Demand</a:t>
            </a:r>
          </a:p>
        </p:txBody>
      </p:sp>
      <p:sp>
        <p:nvSpPr>
          <p:cNvPr id="13" name="Rectangle 12"/>
          <p:cNvSpPr/>
          <p:nvPr/>
        </p:nvSpPr>
        <p:spPr>
          <a:xfrm>
            <a:off x="2807794" y="2660744"/>
            <a:ext cx="1107593" cy="369332"/>
          </a:xfrm>
          <a:prstGeom prst="rect">
            <a:avLst/>
          </a:prstGeom>
        </p:spPr>
        <p:txBody>
          <a:bodyPr wrap="square">
            <a:spAutoFit/>
          </a:bodyPr>
          <a:lstStyle/>
          <a:p>
            <a:pPr algn="ctr"/>
            <a:r>
              <a:rPr lang="en-US" b="1" dirty="0">
                <a:latin typeface="+mj-lt"/>
              </a:rPr>
              <a:t>Choice</a:t>
            </a:r>
          </a:p>
        </p:txBody>
      </p:sp>
      <p:sp>
        <p:nvSpPr>
          <p:cNvPr id="14" name="Rectangle 13"/>
          <p:cNvSpPr/>
          <p:nvPr/>
        </p:nvSpPr>
        <p:spPr>
          <a:xfrm>
            <a:off x="6643409" y="2660744"/>
            <a:ext cx="1249060" cy="369332"/>
          </a:xfrm>
          <a:prstGeom prst="rect">
            <a:avLst/>
          </a:prstGeom>
        </p:spPr>
        <p:txBody>
          <a:bodyPr wrap="none">
            <a:spAutoFit/>
          </a:bodyPr>
          <a:lstStyle/>
          <a:p>
            <a:pPr algn="ctr"/>
            <a:r>
              <a:rPr lang="en-US" b="1" dirty="0">
                <a:latin typeface="+mj-lt"/>
              </a:rPr>
              <a:t>Consensus</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037" y="3058909"/>
            <a:ext cx="1817803" cy="1363352"/>
          </a:xfrm>
          <a:prstGeom prst="rect">
            <a:avLst/>
          </a:prstGeom>
        </p:spPr>
      </p:pic>
    </p:spTree>
    <p:extLst>
      <p:ext uri="{BB962C8B-B14F-4D97-AF65-F5344CB8AC3E}">
        <p14:creationId xmlns:p14="http://schemas.microsoft.com/office/powerpoint/2010/main" val="1734963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99440" y="245263"/>
            <a:ext cx="5476573"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Program Update</a:t>
            </a:r>
          </a:p>
          <a:p>
            <a:pPr algn="l"/>
            <a:r>
              <a:rPr lang="en-US" sz="1600" b="1" dirty="0" smtClean="0"/>
              <a:t>INTERSTATE IMPROVEMENTS</a:t>
            </a:r>
            <a:endParaRPr lang="en-US" sz="16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0" t="7016" r="20637"/>
          <a:stretch/>
        </p:blipFill>
        <p:spPr>
          <a:xfrm>
            <a:off x="704536" y="1102513"/>
            <a:ext cx="5508885" cy="3307033"/>
          </a:xfrm>
          <a:prstGeom prst="rect">
            <a:avLst/>
          </a:prstGeom>
          <a:ln w="28575">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858" y="2045987"/>
            <a:ext cx="3344532" cy="2015946"/>
          </a:xfrm>
          <a:prstGeom prst="rect">
            <a:avLst/>
          </a:prstGeom>
        </p:spPr>
      </p:pic>
    </p:spTree>
    <p:extLst>
      <p:ext uri="{BB962C8B-B14F-4D97-AF65-F5344CB8AC3E}">
        <p14:creationId xmlns:p14="http://schemas.microsoft.com/office/powerpoint/2010/main" val="33394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6202" y="800897"/>
            <a:ext cx="5068734" cy="1283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Tampa Bay Next isn’t about FDOT proposing a new plan</a:t>
            </a:r>
            <a:r>
              <a:rPr lang="mr-IN" sz="3200" b="1" dirty="0" smtClean="0"/>
              <a:t>…</a:t>
            </a:r>
            <a:endParaRPr lang="en-US" sz="3200" b="1" dirty="0" smtClean="0"/>
          </a:p>
        </p:txBody>
      </p:sp>
      <p:sp>
        <p:nvSpPr>
          <p:cNvPr id="7" name="Title 1"/>
          <p:cNvSpPr txBox="1">
            <a:spLocks/>
          </p:cNvSpPr>
          <p:nvPr/>
        </p:nvSpPr>
        <p:spPr>
          <a:xfrm>
            <a:off x="3008593" y="2329611"/>
            <a:ext cx="5739481" cy="18464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It’s </a:t>
            </a:r>
            <a:r>
              <a:rPr lang="en-US" sz="3600" b="1" smtClean="0"/>
              <a:t>about working with the community to come up with a new plan together. </a:t>
            </a:r>
            <a:endParaRPr lang="en-US" sz="3600" b="1" dirty="0" smtClean="0"/>
          </a:p>
        </p:txBody>
      </p:sp>
    </p:spTree>
    <p:extLst>
      <p:ext uri="{BB962C8B-B14F-4D97-AF65-F5344CB8AC3E}">
        <p14:creationId xmlns:p14="http://schemas.microsoft.com/office/powerpoint/2010/main" val="2033496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77924" y="470960"/>
            <a:ext cx="5476573" cy="13203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t>Community Engagement</a:t>
            </a:r>
          </a:p>
          <a:p>
            <a:pPr marL="457200" indent="-457200" algn="l">
              <a:buFont typeface="Arial" charset="0"/>
              <a:buChar char="•"/>
            </a:pPr>
            <a:r>
              <a:rPr lang="en-US" sz="2000" b="1" dirty="0"/>
              <a:t>Stakeholder Engagement</a:t>
            </a:r>
          </a:p>
          <a:p>
            <a:pPr marL="457200" indent="-457200" algn="l">
              <a:buFont typeface="Arial" charset="0"/>
              <a:buChar char="•"/>
            </a:pPr>
            <a:r>
              <a:rPr lang="en-US" sz="2000" b="1" dirty="0"/>
              <a:t>Regional and Local Outreach</a:t>
            </a:r>
          </a:p>
          <a:p>
            <a:pPr marL="457200" indent="-457200" algn="l">
              <a:buFont typeface="Arial" charset="0"/>
              <a:buChar char="•"/>
            </a:pPr>
            <a:r>
              <a:rPr lang="en-US" sz="2000" b="1" dirty="0"/>
              <a:t>Community Working Groups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2326"/>
          <a:stretch/>
        </p:blipFill>
        <p:spPr>
          <a:xfrm rot="10800000">
            <a:off x="5672107" y="1131142"/>
            <a:ext cx="3157922" cy="1839656"/>
          </a:xfrm>
          <a:prstGeom prst="rect">
            <a:avLst/>
          </a:prstGeom>
          <a:ln w="38100">
            <a:solidFill>
              <a:schemeClr val="bg1"/>
            </a:solid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170" r="6539" b="12974"/>
          <a:stretch/>
        </p:blipFill>
        <p:spPr>
          <a:xfrm rot="10800000">
            <a:off x="3237875" y="2113613"/>
            <a:ext cx="3121490" cy="2307551"/>
          </a:xfrm>
          <a:prstGeom prst="rect">
            <a:avLst/>
          </a:prstGeom>
          <a:ln w="38100">
            <a:solidFill>
              <a:schemeClr val="bg1"/>
            </a:solidFill>
          </a:ln>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18000"/>
                    </a14:imgEffect>
                    <a14:imgEffect>
                      <a14:brightnessContrast bright="28000"/>
                    </a14:imgEffect>
                  </a14:imgLayer>
                </a14:imgProps>
              </a:ext>
              <a:ext uri="{28A0092B-C50C-407E-A947-70E740481C1C}">
                <a14:useLocalDpi xmlns:a14="http://schemas.microsoft.com/office/drawing/2010/main" val="0"/>
              </a:ext>
            </a:extLst>
          </a:blip>
          <a:srcRect l="-405" r="25483"/>
          <a:stretch/>
        </p:blipFill>
        <p:spPr>
          <a:xfrm rot="5400000">
            <a:off x="723617" y="2112407"/>
            <a:ext cx="2300993" cy="2303405"/>
          </a:xfrm>
          <a:prstGeom prst="rect">
            <a:avLst/>
          </a:prstGeom>
          <a:ln w="38100">
            <a:solidFill>
              <a:schemeClr val="bg1"/>
            </a:solidFill>
          </a:ln>
        </p:spPr>
      </p:pic>
    </p:spTree>
    <p:extLst>
      <p:ext uri="{BB962C8B-B14F-4D97-AF65-F5344CB8AC3E}">
        <p14:creationId xmlns:p14="http://schemas.microsoft.com/office/powerpoint/2010/main" val="210034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9775" y="851366"/>
            <a:ext cx="5799909" cy="1021556"/>
          </a:xfrm>
        </p:spPr>
        <p:txBody>
          <a:bodyPr>
            <a:noAutofit/>
          </a:bodyPr>
          <a:lstStyle/>
          <a:p>
            <a:r>
              <a:rPr lang="en-US" sz="3600" dirty="0"/>
              <a:t>6 C</a:t>
            </a:r>
            <a:r>
              <a:rPr lang="en-US" sz="3600" cap="none" dirty="0"/>
              <a:t>ommunity </a:t>
            </a:r>
            <a:br>
              <a:rPr lang="en-US" sz="3600" cap="none" dirty="0"/>
            </a:br>
            <a:r>
              <a:rPr lang="en-US" sz="3600" cap="none" dirty="0"/>
              <a:t>Working Groups</a:t>
            </a:r>
          </a:p>
        </p:txBody>
      </p:sp>
      <p:sp>
        <p:nvSpPr>
          <p:cNvPr id="7" name="TextBox 6"/>
          <p:cNvSpPr txBox="1"/>
          <p:nvPr/>
        </p:nvSpPr>
        <p:spPr>
          <a:xfrm>
            <a:off x="3729446" y="1993140"/>
            <a:ext cx="5560421"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t>Downtown/East Tampa</a:t>
            </a:r>
          </a:p>
          <a:p>
            <a:pPr marL="342900" indent="-342900">
              <a:buFont typeface="Arial" panose="020B0604020202020204" pitchFamily="34" charset="0"/>
              <a:buChar char="•"/>
            </a:pPr>
            <a:r>
              <a:rPr lang="en-US" sz="2400" b="1" dirty="0"/>
              <a:t>Westshore/West Tampa/South Tampa</a:t>
            </a:r>
          </a:p>
          <a:p>
            <a:pPr marL="342900" indent="-342900">
              <a:buFont typeface="Arial" panose="020B0604020202020204" pitchFamily="34" charset="0"/>
              <a:buChar char="•"/>
            </a:pPr>
            <a:r>
              <a:rPr lang="en-US" sz="2400" b="1" dirty="0"/>
              <a:t>Pinellas</a:t>
            </a:r>
          </a:p>
          <a:p>
            <a:pPr marL="342900" indent="-342900">
              <a:buFont typeface="Arial" panose="020B0604020202020204" pitchFamily="34" charset="0"/>
              <a:buChar char="•"/>
            </a:pPr>
            <a:r>
              <a:rPr lang="en-US" sz="2400" b="1" dirty="0"/>
              <a:t>North and West Hillsborough</a:t>
            </a:r>
          </a:p>
          <a:p>
            <a:pPr marL="342900" indent="-342900">
              <a:buFont typeface="Arial" panose="020B0604020202020204" pitchFamily="34" charset="0"/>
              <a:buChar char="•"/>
            </a:pPr>
            <a:r>
              <a:rPr lang="en-US" sz="2400" b="1" dirty="0"/>
              <a:t>East Hillsborough/Polk</a:t>
            </a:r>
          </a:p>
          <a:p>
            <a:pPr marL="342900" indent="-342900">
              <a:buFont typeface="Arial" panose="020B0604020202020204" pitchFamily="34" charset="0"/>
              <a:buChar char="•"/>
            </a:pPr>
            <a:r>
              <a:rPr lang="en-US" sz="2400" b="1" dirty="0"/>
              <a:t>Pasco/Hernando</a:t>
            </a:r>
          </a:p>
        </p:txBody>
      </p:sp>
      <p:sp>
        <p:nvSpPr>
          <p:cNvPr id="8" name="Title 1"/>
          <p:cNvSpPr txBox="1">
            <a:spLocks/>
          </p:cNvSpPr>
          <p:nvPr/>
        </p:nvSpPr>
        <p:spPr>
          <a:xfrm>
            <a:off x="4255168" y="63813"/>
            <a:ext cx="5118577" cy="36016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r>
              <a:rPr lang="en-US" sz="2800" cap="none" dirty="0">
                <a:solidFill>
                  <a:schemeClr val="bg1"/>
                </a:solidFill>
              </a:rPr>
              <a:t>Public Involvement</a:t>
            </a:r>
          </a:p>
        </p:txBody>
      </p:sp>
      <p:pic>
        <p:nvPicPr>
          <p:cNvPr id="4" name="Picture 3"/>
          <p:cNvPicPr>
            <a:picLocks noChangeAspect="1"/>
          </p:cNvPicPr>
          <p:nvPr/>
        </p:nvPicPr>
        <p:blipFill>
          <a:blip r:embed="rId3"/>
          <a:stretch>
            <a:fillRect/>
          </a:stretch>
        </p:blipFill>
        <p:spPr>
          <a:xfrm>
            <a:off x="463940" y="358672"/>
            <a:ext cx="3195835" cy="4135418"/>
          </a:xfrm>
          <a:prstGeom prst="rect">
            <a:avLst/>
          </a:prstGeom>
        </p:spPr>
      </p:pic>
    </p:spTree>
    <p:extLst>
      <p:ext uri="{BB962C8B-B14F-4D97-AF65-F5344CB8AC3E}">
        <p14:creationId xmlns:p14="http://schemas.microsoft.com/office/powerpoint/2010/main" val="3563604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136652" y="2"/>
            <a:ext cx="6596539" cy="4406741"/>
          </a:xfrm>
          <a:prstGeom prst="rect">
            <a:avLst/>
          </a:prstGeom>
        </p:spPr>
      </p:pic>
      <p:pic>
        <p:nvPicPr>
          <p:cNvPr id="7" name="Picture 6"/>
          <p:cNvPicPr>
            <a:picLocks noChangeAspect="1"/>
          </p:cNvPicPr>
          <p:nvPr/>
        </p:nvPicPr>
        <p:blipFill>
          <a:blip r:embed="rId3"/>
          <a:stretch>
            <a:fillRect/>
          </a:stretch>
        </p:blipFill>
        <p:spPr>
          <a:xfrm>
            <a:off x="5846772" y="790575"/>
            <a:ext cx="2656332" cy="3576447"/>
          </a:xfrm>
          <a:prstGeom prst="rect">
            <a:avLst/>
          </a:prstGeom>
        </p:spPr>
      </p:pic>
      <p:pic>
        <p:nvPicPr>
          <p:cNvPr id="8" name="Picture 7"/>
          <p:cNvPicPr>
            <a:picLocks noChangeAspect="1"/>
          </p:cNvPicPr>
          <p:nvPr/>
        </p:nvPicPr>
        <p:blipFill>
          <a:blip r:embed="rId4"/>
          <a:stretch>
            <a:fillRect/>
          </a:stretch>
        </p:blipFill>
        <p:spPr>
          <a:xfrm>
            <a:off x="109008" y="790575"/>
            <a:ext cx="4591050" cy="3562350"/>
          </a:xfrm>
          <a:prstGeom prst="rect">
            <a:avLst/>
          </a:prstGeom>
        </p:spPr>
      </p:pic>
    </p:spTree>
    <p:extLst>
      <p:ext uri="{BB962C8B-B14F-4D97-AF65-F5344CB8AC3E}">
        <p14:creationId xmlns:p14="http://schemas.microsoft.com/office/powerpoint/2010/main" val="13668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99440" y="327708"/>
            <a:ext cx="5666449" cy="12687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t>Workforce Development</a:t>
            </a:r>
          </a:p>
          <a:p>
            <a:pPr marL="285750" indent="-285750" algn="l">
              <a:buFont typeface="Arial" charset="0"/>
              <a:buChar char="•"/>
            </a:pPr>
            <a:r>
              <a:rPr lang="en-US" sz="2000" b="1" dirty="0"/>
              <a:t>Careers in Construction</a:t>
            </a:r>
          </a:p>
          <a:p>
            <a:pPr marL="285750" indent="-285750" algn="l">
              <a:buFont typeface="Arial" charset="0"/>
              <a:buChar char="•"/>
            </a:pPr>
            <a:r>
              <a:rPr lang="en-US" sz="2000" b="1" dirty="0"/>
              <a:t>DBE/SBE/MBE Opportunities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183" t="15068" r="2958" b="17012"/>
          <a:stretch/>
        </p:blipFill>
        <p:spPr>
          <a:xfrm>
            <a:off x="599440" y="1866275"/>
            <a:ext cx="4372493" cy="25352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437" y="1866275"/>
            <a:ext cx="3380283" cy="2535212"/>
          </a:xfrm>
          <a:prstGeom prst="rect">
            <a:avLst/>
          </a:prstGeom>
        </p:spPr>
      </p:pic>
    </p:spTree>
    <p:extLst>
      <p:ext uri="{BB962C8B-B14F-4D97-AF65-F5344CB8AC3E}">
        <p14:creationId xmlns:p14="http://schemas.microsoft.com/office/powerpoint/2010/main" val="770794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Howard Frankland Bridge</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7718" b="9645"/>
          <a:stretch/>
        </p:blipFill>
        <p:spPr>
          <a:xfrm>
            <a:off x="3725563" y="1232981"/>
            <a:ext cx="5166104" cy="3298860"/>
          </a:xfrm>
        </p:spPr>
      </p:pic>
      <p:sp>
        <p:nvSpPr>
          <p:cNvPr id="5" name="TextBox 4"/>
          <p:cNvSpPr txBox="1"/>
          <p:nvPr/>
        </p:nvSpPr>
        <p:spPr>
          <a:xfrm>
            <a:off x="269206" y="1612833"/>
            <a:ext cx="3754145" cy="2239074"/>
          </a:xfrm>
          <a:prstGeom prst="rect">
            <a:avLst/>
          </a:prstGeom>
          <a:noFill/>
        </p:spPr>
        <p:txBody>
          <a:bodyPr wrap="square" rtlCol="0">
            <a:spAutoFit/>
          </a:bodyPr>
          <a:lstStyle/>
          <a:p>
            <a:pPr marL="214313" indent="-214313" defTabSz="685800">
              <a:buFont typeface="Arial" panose="020B0604020202020204" pitchFamily="34" charset="0"/>
              <a:buChar char="•"/>
            </a:pPr>
            <a:r>
              <a:rPr lang="en-US" sz="2100" dirty="0">
                <a:solidFill>
                  <a:prstClr val="black"/>
                </a:solidFill>
              </a:rPr>
              <a:t>Adjusted design in response to community feedback</a:t>
            </a:r>
          </a:p>
          <a:p>
            <a:pPr marL="214313" indent="-214313" defTabSz="685800">
              <a:buFont typeface="Arial" panose="020B0604020202020204" pitchFamily="34" charset="0"/>
              <a:buChar char="•"/>
            </a:pPr>
            <a:r>
              <a:rPr lang="en-US" sz="2100" dirty="0">
                <a:solidFill>
                  <a:prstClr val="black"/>
                </a:solidFill>
              </a:rPr>
              <a:t>Accommodates future transit </a:t>
            </a:r>
          </a:p>
          <a:p>
            <a:pPr marL="214313" indent="-214313" defTabSz="685800">
              <a:buFont typeface="Arial" panose="020B0604020202020204" pitchFamily="34" charset="0"/>
              <a:buChar char="•"/>
            </a:pPr>
            <a:r>
              <a:rPr lang="en-US" sz="2100" dirty="0">
                <a:solidFill>
                  <a:prstClr val="black"/>
                </a:solidFill>
              </a:rPr>
              <a:t>Public Hearing – Fall 2017</a:t>
            </a:r>
          </a:p>
          <a:p>
            <a:pPr marL="214313" indent="-214313" defTabSz="685800">
              <a:buFont typeface="Arial" panose="020B0604020202020204" pitchFamily="34" charset="0"/>
              <a:buChar char="•"/>
            </a:pPr>
            <a:r>
              <a:rPr lang="en-US" sz="2100" dirty="0">
                <a:solidFill>
                  <a:prstClr val="black"/>
                </a:solidFill>
              </a:rPr>
              <a:t>Construction – 2019/2020</a:t>
            </a:r>
          </a:p>
          <a:p>
            <a:pPr marL="214313" indent="-214313" defTabSz="685800">
              <a:buFont typeface="Arial" panose="020B0604020202020204" pitchFamily="34" charset="0"/>
              <a:buChar char="•"/>
            </a:pPr>
            <a:endParaRPr lang="en-US" sz="1350" dirty="0">
              <a:solidFill>
                <a:prstClr val="black"/>
              </a:solidFill>
            </a:endParaRPr>
          </a:p>
        </p:txBody>
      </p:sp>
      <p:sp>
        <p:nvSpPr>
          <p:cNvPr id="7" name="TextBox 6"/>
          <p:cNvSpPr txBox="1"/>
          <p:nvPr/>
        </p:nvSpPr>
        <p:spPr>
          <a:xfrm>
            <a:off x="70470" y="4849011"/>
            <a:ext cx="558181" cy="253916"/>
          </a:xfrm>
          <a:prstGeom prst="rect">
            <a:avLst/>
          </a:prstGeom>
          <a:noFill/>
        </p:spPr>
        <p:txBody>
          <a:bodyPr wrap="square" rtlCol="0">
            <a:spAutoFit/>
          </a:bodyPr>
          <a:lstStyle/>
          <a:p>
            <a:fld id="{DFED0151-0CDE-44CF-A303-0F94B357A497}" type="slidenum">
              <a:rPr lang="en-US" sz="1050">
                <a:solidFill>
                  <a:prstClr val="black">
                    <a:lumMod val="65000"/>
                    <a:lumOff val="35000"/>
                  </a:prstClr>
                </a:solidFill>
              </a:rPr>
              <a:pPr/>
              <a:t>31</a:t>
            </a:fld>
            <a:endParaRPr lang="en-US" sz="1050" dirty="0">
              <a:solidFill>
                <a:prstClr val="black">
                  <a:lumMod val="65000"/>
                  <a:lumOff val="35000"/>
                </a:prstClr>
              </a:solidFill>
            </a:endParaRPr>
          </a:p>
        </p:txBody>
      </p:sp>
    </p:spTree>
    <p:extLst>
      <p:ext uri="{BB962C8B-B14F-4D97-AF65-F5344CB8AC3E}">
        <p14:creationId xmlns:p14="http://schemas.microsoft.com/office/powerpoint/2010/main" val="32244457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66605" y="1885457"/>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r>
              <a:rPr lang="en-US" sz="4400" cap="none" dirty="0" smtClean="0"/>
              <a:t>What Did we Learn?</a:t>
            </a:r>
            <a:endParaRPr lang="en-US" sz="4400" cap="none" dirty="0"/>
          </a:p>
        </p:txBody>
      </p:sp>
      <p:sp>
        <p:nvSpPr>
          <p:cNvPr id="3" name="Title 1"/>
          <p:cNvSpPr txBox="1">
            <a:spLocks/>
          </p:cNvSpPr>
          <p:nvPr/>
        </p:nvSpPr>
        <p:spPr>
          <a:xfrm>
            <a:off x="666605" y="724644"/>
            <a:ext cx="7772400" cy="3479055"/>
          </a:xfrm>
          <a:prstGeom prst="rect">
            <a:avLst/>
          </a:prstGeom>
          <a:solidFill>
            <a:schemeClr val="bg1"/>
          </a:solidFill>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a:t>Transparency is </a:t>
            </a:r>
            <a:r>
              <a:rPr lang="en-US" sz="3200" dirty="0" smtClean="0"/>
              <a:t>key</a:t>
            </a:r>
            <a:endParaRPr lang="en-US" sz="3200" dirty="0"/>
          </a:p>
        </p:txBody>
      </p:sp>
      <p:sp>
        <p:nvSpPr>
          <p:cNvPr id="5" name="Title 1"/>
          <p:cNvSpPr txBox="1">
            <a:spLocks/>
          </p:cNvSpPr>
          <p:nvPr/>
        </p:nvSpPr>
        <p:spPr>
          <a:xfrm>
            <a:off x="666605" y="1366447"/>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smtClean="0"/>
              <a:t>There </a:t>
            </a:r>
            <a:r>
              <a:rPr lang="en-US" sz="3200" dirty="0"/>
              <a:t>is not one silver bullet to solve transportation </a:t>
            </a:r>
            <a:r>
              <a:rPr lang="en-US" sz="3200" dirty="0" smtClean="0"/>
              <a:t>woes</a:t>
            </a:r>
            <a:endParaRPr lang="en-US" sz="3200" dirty="0"/>
          </a:p>
        </p:txBody>
      </p:sp>
      <p:sp>
        <p:nvSpPr>
          <p:cNvPr id="6" name="Title 1"/>
          <p:cNvSpPr txBox="1">
            <a:spLocks/>
          </p:cNvSpPr>
          <p:nvPr/>
        </p:nvSpPr>
        <p:spPr>
          <a:xfrm>
            <a:off x="666605" y="2464171"/>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smtClean="0"/>
              <a:t>Balancing </a:t>
            </a:r>
            <a:r>
              <a:rPr lang="en-US" sz="3200" dirty="0"/>
              <a:t>local impacts with regional mobility </a:t>
            </a:r>
            <a:r>
              <a:rPr lang="en-US" sz="3200" dirty="0" smtClean="0"/>
              <a:t>needs</a:t>
            </a:r>
            <a:endParaRPr lang="en-US" sz="3200" dirty="0"/>
          </a:p>
        </p:txBody>
      </p:sp>
      <p:sp>
        <p:nvSpPr>
          <p:cNvPr id="7" name="Title 1"/>
          <p:cNvSpPr txBox="1">
            <a:spLocks/>
          </p:cNvSpPr>
          <p:nvPr/>
        </p:nvSpPr>
        <p:spPr>
          <a:xfrm>
            <a:off x="666605" y="3555356"/>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smtClean="0"/>
              <a:t>Rebuilding </a:t>
            </a:r>
            <a:r>
              <a:rPr lang="en-US" sz="3200" dirty="0"/>
              <a:t>trust is a slow </a:t>
            </a:r>
            <a:r>
              <a:rPr lang="en-US" sz="3200" dirty="0" smtClean="0"/>
              <a:t>process</a:t>
            </a:r>
            <a:endParaRPr lang="en-US" sz="3200" dirty="0"/>
          </a:p>
        </p:txBody>
      </p:sp>
    </p:spTree>
    <p:extLst>
      <p:ext uri="{BB962C8B-B14F-4D97-AF65-F5344CB8AC3E}">
        <p14:creationId xmlns:p14="http://schemas.microsoft.com/office/powerpoint/2010/main" val="36138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66605" y="1885457"/>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r>
              <a:rPr lang="en-US" sz="4400" cap="none" dirty="0" smtClean="0"/>
              <a:t>What Did we Learn?</a:t>
            </a:r>
            <a:endParaRPr lang="en-US" sz="4400" cap="none" dirty="0"/>
          </a:p>
        </p:txBody>
      </p:sp>
      <p:sp>
        <p:nvSpPr>
          <p:cNvPr id="3" name="Title 1"/>
          <p:cNvSpPr txBox="1">
            <a:spLocks/>
          </p:cNvSpPr>
          <p:nvPr/>
        </p:nvSpPr>
        <p:spPr>
          <a:xfrm>
            <a:off x="666605" y="724644"/>
            <a:ext cx="7772400" cy="3479055"/>
          </a:xfrm>
          <a:prstGeom prst="rect">
            <a:avLst/>
          </a:prstGeom>
          <a:solidFill>
            <a:schemeClr val="bg1"/>
          </a:solidFill>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a:t>Be open to community solutions/ideas</a:t>
            </a:r>
            <a:endParaRPr lang="en-US" sz="3200" dirty="0"/>
          </a:p>
        </p:txBody>
      </p:sp>
      <p:sp>
        <p:nvSpPr>
          <p:cNvPr id="5" name="Title 1"/>
          <p:cNvSpPr txBox="1">
            <a:spLocks/>
          </p:cNvSpPr>
          <p:nvPr/>
        </p:nvSpPr>
        <p:spPr>
          <a:xfrm>
            <a:off x="666605" y="1721640"/>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a:t>Relationships and attitude go a long way</a:t>
            </a:r>
            <a:endParaRPr lang="en-US" sz="3200" dirty="0"/>
          </a:p>
        </p:txBody>
      </p:sp>
      <p:sp>
        <p:nvSpPr>
          <p:cNvPr id="6" name="Title 1"/>
          <p:cNvSpPr txBox="1">
            <a:spLocks/>
          </p:cNvSpPr>
          <p:nvPr/>
        </p:nvSpPr>
        <p:spPr>
          <a:xfrm>
            <a:off x="666605" y="2753274"/>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pPr marL="571500" lvl="0" indent="-571500" algn="l">
              <a:buFont typeface="Arial" panose="020B0604020202020204" pitchFamily="34" charset="0"/>
              <a:buChar char="•"/>
            </a:pPr>
            <a:r>
              <a:rPr lang="en-US" sz="3200" dirty="0"/>
              <a:t>The process can be your friend.</a:t>
            </a:r>
            <a:endParaRPr lang="en-US" sz="3200" dirty="0"/>
          </a:p>
        </p:txBody>
      </p:sp>
    </p:spTree>
    <p:extLst>
      <p:ext uri="{BB962C8B-B14F-4D97-AF65-F5344CB8AC3E}">
        <p14:creationId xmlns:p14="http://schemas.microsoft.com/office/powerpoint/2010/main" val="32527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59028" y="1123457"/>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r>
              <a:rPr lang="en-US" sz="4400" cap="none" dirty="0" smtClean="0"/>
              <a:t>THANK </a:t>
            </a:r>
            <a:r>
              <a:rPr lang="en-US" sz="4400" cap="none" dirty="0" smtClean="0"/>
              <a:t>YOU</a:t>
            </a:r>
            <a:endParaRPr lang="en-US" sz="4400" cap="none" dirty="0"/>
          </a:p>
        </p:txBody>
      </p:sp>
      <p:pic>
        <p:nvPicPr>
          <p:cNvPr id="9" name="Picture 8"/>
          <p:cNvPicPr>
            <a:picLocks noChangeAspect="1"/>
          </p:cNvPicPr>
          <p:nvPr/>
        </p:nvPicPr>
        <p:blipFill>
          <a:blip r:embed="rId2"/>
          <a:stretch>
            <a:fillRect/>
          </a:stretch>
        </p:blipFill>
        <p:spPr>
          <a:xfrm>
            <a:off x="353753" y="2247750"/>
            <a:ext cx="2464618" cy="1020320"/>
          </a:xfrm>
          <a:prstGeom prst="rect">
            <a:avLst/>
          </a:prstGeom>
        </p:spPr>
      </p:pic>
      <p:sp>
        <p:nvSpPr>
          <p:cNvPr id="4" name="Rectangle 3"/>
          <p:cNvSpPr/>
          <p:nvPr/>
        </p:nvSpPr>
        <p:spPr>
          <a:xfrm>
            <a:off x="3239911" y="1923477"/>
            <a:ext cx="5610578" cy="2400657"/>
          </a:xfrm>
          <a:prstGeom prst="rect">
            <a:avLst/>
          </a:prstGeom>
        </p:spPr>
        <p:txBody>
          <a:bodyPr wrap="square">
            <a:spAutoFit/>
          </a:bodyPr>
          <a:lstStyle/>
          <a:p>
            <a:endParaRPr lang="en-US" sz="3200" dirty="0">
              <a:latin typeface="Source Sans Pro Semibold" panose="020B0603030403020204" pitchFamily="34" charset="0"/>
            </a:endParaRPr>
          </a:p>
          <a:p>
            <a:r>
              <a:rPr lang="en-US" sz="2400" b="1" dirty="0" smtClean="0">
                <a:latin typeface="Source Sans Pro Semibold" panose="020B0603030403020204" pitchFamily="34" charset="0"/>
              </a:rPr>
              <a:t>Christopher Speese</a:t>
            </a:r>
          </a:p>
          <a:p>
            <a:r>
              <a:rPr lang="en-US" sz="2000" b="1" dirty="0" smtClean="0">
                <a:latin typeface="Source Sans Pro Semibold" panose="020B0603030403020204" pitchFamily="34" charset="0"/>
              </a:rPr>
              <a:t>Public Involvement &amp; Bicycle/Pedestrian Coordinator</a:t>
            </a:r>
            <a:endParaRPr lang="en-US" sz="2000" b="1" dirty="0">
              <a:latin typeface="Source Sans Pro Semibold" panose="020B0603030403020204" pitchFamily="34" charset="0"/>
            </a:endParaRPr>
          </a:p>
          <a:p>
            <a:r>
              <a:rPr lang="en-US" b="1" dirty="0">
                <a:latin typeface="Source Sans Pro Semibold" panose="020B0603030403020204" pitchFamily="34" charset="0"/>
              </a:rPr>
              <a:t>(813) </a:t>
            </a:r>
            <a:r>
              <a:rPr lang="en-US" b="1" dirty="0" smtClean="0">
                <a:latin typeface="Source Sans Pro Semibold" panose="020B0603030403020204" pitchFamily="34" charset="0"/>
              </a:rPr>
              <a:t>975-6405</a:t>
            </a:r>
            <a:endParaRPr lang="en-US" b="1" dirty="0">
              <a:latin typeface="Source Sans Pro Semibold" panose="020B0603030403020204" pitchFamily="34" charset="0"/>
            </a:endParaRPr>
          </a:p>
          <a:p>
            <a:r>
              <a:rPr lang="en-US" b="1" i="1" dirty="0" smtClean="0">
                <a:latin typeface="Source Sans Pro Semibold" panose="020B0603030403020204" pitchFamily="34" charset="0"/>
                <a:hlinkClick r:id="rId3"/>
              </a:rPr>
              <a:t>Christopher.speese@dot.state.fl.us</a:t>
            </a:r>
            <a:endParaRPr lang="en-US" b="1" i="1" dirty="0" smtClean="0">
              <a:latin typeface="Source Sans Pro Semibold" panose="020B0603030403020204" pitchFamily="34" charset="0"/>
            </a:endParaRPr>
          </a:p>
          <a:p>
            <a:r>
              <a:rPr lang="en-US" b="1" i="1" dirty="0" smtClean="0">
                <a:latin typeface="Source Sans Pro Semibold" panose="020B0603030403020204" pitchFamily="34" charset="0"/>
              </a:rPr>
              <a:t>  </a:t>
            </a:r>
            <a:endParaRPr lang="en-US" b="1" i="1" dirty="0">
              <a:latin typeface="Source Sans Pro Semibold" panose="020B0603030403020204" pitchFamily="34" charset="0"/>
            </a:endParaRPr>
          </a:p>
        </p:txBody>
      </p:sp>
      <p:pic>
        <p:nvPicPr>
          <p:cNvPr id="11" name="Picture 10"/>
          <p:cNvPicPr>
            <a:picLocks noChangeAspect="1"/>
          </p:cNvPicPr>
          <p:nvPr/>
        </p:nvPicPr>
        <p:blipFill>
          <a:blip r:embed="rId4"/>
          <a:stretch>
            <a:fillRect/>
          </a:stretch>
        </p:blipFill>
        <p:spPr>
          <a:xfrm>
            <a:off x="4826320" y="4067142"/>
            <a:ext cx="144097" cy="277537"/>
          </a:xfrm>
          <a:prstGeom prst="rect">
            <a:avLst/>
          </a:prstGeom>
        </p:spPr>
      </p:pic>
      <p:sp>
        <p:nvSpPr>
          <p:cNvPr id="12" name="TextBox 11"/>
          <p:cNvSpPr txBox="1"/>
          <p:nvPr/>
        </p:nvSpPr>
        <p:spPr>
          <a:xfrm>
            <a:off x="4970417" y="4021245"/>
            <a:ext cx="1691640" cy="369332"/>
          </a:xfrm>
          <a:prstGeom prst="rect">
            <a:avLst/>
          </a:prstGeom>
          <a:noFill/>
        </p:spPr>
        <p:txBody>
          <a:bodyPr wrap="square" rtlCol="0">
            <a:spAutoFit/>
          </a:bodyPr>
          <a:lstStyle/>
          <a:p>
            <a:r>
              <a:rPr lang="en-US" dirty="0"/>
              <a:t>TampaBayNext</a:t>
            </a:r>
          </a:p>
        </p:txBody>
      </p:sp>
      <p:pic>
        <p:nvPicPr>
          <p:cNvPr id="14" name="Picture 13"/>
          <p:cNvPicPr>
            <a:picLocks noChangeAspect="1"/>
          </p:cNvPicPr>
          <p:nvPr/>
        </p:nvPicPr>
        <p:blipFill>
          <a:blip r:embed="rId5"/>
          <a:stretch>
            <a:fillRect/>
          </a:stretch>
        </p:blipFill>
        <p:spPr>
          <a:xfrm>
            <a:off x="6838196" y="4086479"/>
            <a:ext cx="261463" cy="261463"/>
          </a:xfrm>
          <a:prstGeom prst="rect">
            <a:avLst/>
          </a:prstGeom>
        </p:spPr>
      </p:pic>
      <p:sp>
        <p:nvSpPr>
          <p:cNvPr id="15" name="TextBox 14"/>
          <p:cNvSpPr txBox="1"/>
          <p:nvPr/>
        </p:nvSpPr>
        <p:spPr>
          <a:xfrm>
            <a:off x="7070008" y="3999807"/>
            <a:ext cx="1910385" cy="369332"/>
          </a:xfrm>
          <a:prstGeom prst="rect">
            <a:avLst/>
          </a:prstGeom>
          <a:noFill/>
        </p:spPr>
        <p:txBody>
          <a:bodyPr wrap="square" rtlCol="0">
            <a:spAutoFit/>
          </a:bodyPr>
          <a:lstStyle/>
          <a:p>
            <a:r>
              <a:rPr lang="en-US" dirty="0"/>
              <a:t>@TampaBayNext</a:t>
            </a:r>
          </a:p>
        </p:txBody>
      </p:sp>
    </p:spTree>
    <p:extLst>
      <p:ext uri="{BB962C8B-B14F-4D97-AF65-F5344CB8AC3E}">
        <p14:creationId xmlns:p14="http://schemas.microsoft.com/office/powerpoint/2010/main" val="2473601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7014" y="69771"/>
            <a:ext cx="7968996" cy="4336542"/>
          </a:xfrm>
          <a:prstGeom prst="rect">
            <a:avLst/>
          </a:prstGeom>
        </p:spPr>
      </p:pic>
    </p:spTree>
    <p:extLst>
      <p:ext uri="{BB962C8B-B14F-4D97-AF65-F5344CB8AC3E}">
        <p14:creationId xmlns:p14="http://schemas.microsoft.com/office/powerpoint/2010/main" val="87253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0367" y="528918"/>
            <a:ext cx="5068734" cy="5963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Tampa Bay Express</a:t>
            </a:r>
            <a:endParaRPr lang="en-US" sz="3200" b="1" dirty="0" smtClean="0"/>
          </a:p>
        </p:txBody>
      </p:sp>
      <p:pic>
        <p:nvPicPr>
          <p:cNvPr id="2" name="Picture 1"/>
          <p:cNvPicPr>
            <a:picLocks noChangeAspect="1"/>
          </p:cNvPicPr>
          <p:nvPr/>
        </p:nvPicPr>
        <p:blipFill>
          <a:blip r:embed="rId2"/>
          <a:stretch>
            <a:fillRect/>
          </a:stretch>
        </p:blipFill>
        <p:spPr>
          <a:xfrm>
            <a:off x="2173488" y="1329751"/>
            <a:ext cx="4962525" cy="2838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079" y="4848225"/>
            <a:ext cx="3048000" cy="1714500"/>
          </a:xfrm>
          <a:prstGeom prst="rect">
            <a:avLst/>
          </a:prstGeom>
        </p:spPr>
      </p:pic>
    </p:spTree>
    <p:extLst>
      <p:ext uri="{BB962C8B-B14F-4D97-AF65-F5344CB8AC3E}">
        <p14:creationId xmlns:p14="http://schemas.microsoft.com/office/powerpoint/2010/main" val="2777190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77"/>
          <p:cNvSpPr/>
          <p:nvPr/>
        </p:nvSpPr>
        <p:spPr>
          <a:xfrm>
            <a:off x="-43964" y="0"/>
            <a:ext cx="6965567" cy="5147953"/>
          </a:xfrm>
          <a:custGeom>
            <a:avLst/>
            <a:gdLst>
              <a:gd name="connsiteX0" fmla="*/ 0 w 9287423"/>
              <a:gd name="connsiteY0" fmla="*/ 0 h 6863937"/>
              <a:gd name="connsiteX1" fmla="*/ 484113 w 9287423"/>
              <a:gd name="connsiteY1" fmla="*/ 0 h 6863937"/>
              <a:gd name="connsiteX2" fmla="*/ 1487173 w 9287423"/>
              <a:gd name="connsiteY2" fmla="*/ 0 h 6863937"/>
              <a:gd name="connsiteX3" fmla="*/ 1487173 w 9287423"/>
              <a:gd name="connsiteY3" fmla="*/ 1353 h 6863937"/>
              <a:gd name="connsiteX4" fmla="*/ 9287423 w 9287423"/>
              <a:gd name="connsiteY4" fmla="*/ 11875 h 6863937"/>
              <a:gd name="connsiteX5" fmla="*/ 8173961 w 9287423"/>
              <a:gd name="connsiteY5" fmla="*/ 6863937 h 6863937"/>
              <a:gd name="connsiteX6" fmla="*/ 1487173 w 9287423"/>
              <a:gd name="connsiteY6" fmla="*/ 6863937 h 6863937"/>
              <a:gd name="connsiteX7" fmla="*/ 484113 w 9287423"/>
              <a:gd name="connsiteY7" fmla="*/ 6863937 h 6863937"/>
              <a:gd name="connsiteX8" fmla="*/ 0 w 9287423"/>
              <a:gd name="connsiteY8" fmla="*/ 6863937 h 686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7423" h="6863937">
                <a:moveTo>
                  <a:pt x="0" y="0"/>
                </a:moveTo>
                <a:lnTo>
                  <a:pt x="484113" y="0"/>
                </a:lnTo>
                <a:lnTo>
                  <a:pt x="1487173" y="0"/>
                </a:lnTo>
                <a:lnTo>
                  <a:pt x="1487173" y="1353"/>
                </a:lnTo>
                <a:lnTo>
                  <a:pt x="9287423" y="11875"/>
                </a:lnTo>
                <a:lnTo>
                  <a:pt x="8173961" y="6863937"/>
                </a:lnTo>
                <a:lnTo>
                  <a:pt x="1487173" y="6863937"/>
                </a:lnTo>
                <a:lnTo>
                  <a:pt x="484113" y="6863937"/>
                </a:lnTo>
                <a:lnTo>
                  <a:pt x="0" y="6863937"/>
                </a:lnTo>
                <a:close/>
              </a:path>
            </a:pathLst>
          </a:custGeom>
          <a:solidFill>
            <a:schemeClr val="tx2">
              <a:lumMod val="20000"/>
              <a:lumOff val="80000"/>
            </a:scheme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 name="Rectangle 1"/>
          <p:cNvSpPr/>
          <p:nvPr/>
        </p:nvSpPr>
        <p:spPr>
          <a:xfrm>
            <a:off x="8004126" y="125180"/>
            <a:ext cx="1074190" cy="678170"/>
          </a:xfrm>
          <a:prstGeom prst="rect">
            <a:avLst/>
          </a:prstGeom>
          <a:solidFill>
            <a:schemeClr val="bg1"/>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cxnSp>
        <p:nvCxnSpPr>
          <p:cNvPr id="60" name="Straight Connector 59"/>
          <p:cNvCxnSpPr/>
          <p:nvPr/>
        </p:nvCxnSpPr>
        <p:spPr>
          <a:xfrm>
            <a:off x="0" y="4286250"/>
            <a:ext cx="6440058"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543890" y="4286250"/>
            <a:ext cx="0" cy="17145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1574819" y="4286250"/>
            <a:ext cx="0" cy="17145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2605749" y="4220546"/>
            <a:ext cx="0" cy="17145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636679" y="4286250"/>
            <a:ext cx="0" cy="17145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4667609" y="4286250"/>
            <a:ext cx="0" cy="17145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5698538" y="4286250"/>
            <a:ext cx="0" cy="17145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16200000">
            <a:off x="168799" y="4511300"/>
            <a:ext cx="750183" cy="300082"/>
          </a:xfrm>
          <a:prstGeom prst="rect">
            <a:avLst/>
          </a:prstGeom>
          <a:noFill/>
        </p:spPr>
        <p:txBody>
          <a:bodyPr wrap="square" rtlCol="0">
            <a:spAutoFit/>
          </a:bodyPr>
          <a:lstStyle/>
          <a:p>
            <a:r>
              <a:rPr lang="en-US" sz="1350" b="1" dirty="0">
                <a:solidFill>
                  <a:prstClr val="white">
                    <a:lumMod val="75000"/>
                  </a:prstClr>
                </a:solidFill>
              </a:rPr>
              <a:t>1990</a:t>
            </a:r>
          </a:p>
        </p:txBody>
      </p:sp>
      <p:sp>
        <p:nvSpPr>
          <p:cNvPr id="80" name="TextBox 79"/>
          <p:cNvSpPr txBox="1"/>
          <p:nvPr/>
        </p:nvSpPr>
        <p:spPr>
          <a:xfrm rot="16200000">
            <a:off x="1197356" y="4511299"/>
            <a:ext cx="750184" cy="300082"/>
          </a:xfrm>
          <a:prstGeom prst="rect">
            <a:avLst/>
          </a:prstGeom>
          <a:noFill/>
        </p:spPr>
        <p:txBody>
          <a:bodyPr wrap="square" rtlCol="0">
            <a:spAutoFit/>
          </a:bodyPr>
          <a:lstStyle/>
          <a:p>
            <a:r>
              <a:rPr lang="en-US" sz="1350" b="1" dirty="0">
                <a:solidFill>
                  <a:prstClr val="white">
                    <a:lumMod val="75000"/>
                  </a:prstClr>
                </a:solidFill>
              </a:rPr>
              <a:t>1995</a:t>
            </a:r>
          </a:p>
        </p:txBody>
      </p:sp>
      <p:sp>
        <p:nvSpPr>
          <p:cNvPr id="81" name="TextBox 80"/>
          <p:cNvSpPr txBox="1"/>
          <p:nvPr/>
        </p:nvSpPr>
        <p:spPr>
          <a:xfrm rot="16200000">
            <a:off x="2228286" y="4511301"/>
            <a:ext cx="750181" cy="300082"/>
          </a:xfrm>
          <a:prstGeom prst="rect">
            <a:avLst/>
          </a:prstGeom>
          <a:noFill/>
        </p:spPr>
        <p:txBody>
          <a:bodyPr wrap="square" rtlCol="0">
            <a:spAutoFit/>
          </a:bodyPr>
          <a:lstStyle/>
          <a:p>
            <a:r>
              <a:rPr lang="en-US" sz="1350" b="1" dirty="0">
                <a:solidFill>
                  <a:prstClr val="white">
                    <a:lumMod val="75000"/>
                  </a:prstClr>
                </a:solidFill>
              </a:rPr>
              <a:t>2000</a:t>
            </a:r>
          </a:p>
        </p:txBody>
      </p:sp>
      <p:sp>
        <p:nvSpPr>
          <p:cNvPr id="82" name="TextBox 81"/>
          <p:cNvSpPr txBox="1"/>
          <p:nvPr/>
        </p:nvSpPr>
        <p:spPr>
          <a:xfrm rot="16200000">
            <a:off x="3226363" y="4478448"/>
            <a:ext cx="815887" cy="300082"/>
          </a:xfrm>
          <a:prstGeom prst="rect">
            <a:avLst/>
          </a:prstGeom>
          <a:noFill/>
        </p:spPr>
        <p:txBody>
          <a:bodyPr wrap="square" rtlCol="0">
            <a:spAutoFit/>
          </a:bodyPr>
          <a:lstStyle/>
          <a:p>
            <a:r>
              <a:rPr lang="en-US" sz="1350" b="1" dirty="0">
                <a:solidFill>
                  <a:prstClr val="white">
                    <a:lumMod val="75000"/>
                  </a:prstClr>
                </a:solidFill>
              </a:rPr>
              <a:t>2005</a:t>
            </a:r>
          </a:p>
        </p:txBody>
      </p:sp>
      <p:sp>
        <p:nvSpPr>
          <p:cNvPr id="83" name="TextBox 82"/>
          <p:cNvSpPr txBox="1"/>
          <p:nvPr/>
        </p:nvSpPr>
        <p:spPr>
          <a:xfrm rot="16200000">
            <a:off x="4375870" y="4597025"/>
            <a:ext cx="578732" cy="300082"/>
          </a:xfrm>
          <a:prstGeom prst="rect">
            <a:avLst/>
          </a:prstGeom>
          <a:noFill/>
        </p:spPr>
        <p:txBody>
          <a:bodyPr wrap="square" rtlCol="0">
            <a:spAutoFit/>
          </a:bodyPr>
          <a:lstStyle/>
          <a:p>
            <a:pPr algn="r"/>
            <a:r>
              <a:rPr lang="en-US" sz="1350" b="1" dirty="0">
                <a:solidFill>
                  <a:prstClr val="white">
                    <a:lumMod val="75000"/>
                  </a:prstClr>
                </a:solidFill>
              </a:rPr>
              <a:t>2010</a:t>
            </a:r>
          </a:p>
        </p:txBody>
      </p:sp>
      <p:sp>
        <p:nvSpPr>
          <p:cNvPr id="84" name="TextBox 83"/>
          <p:cNvSpPr txBox="1"/>
          <p:nvPr/>
        </p:nvSpPr>
        <p:spPr>
          <a:xfrm rot="16200000">
            <a:off x="5406799" y="4597025"/>
            <a:ext cx="578732" cy="300082"/>
          </a:xfrm>
          <a:prstGeom prst="rect">
            <a:avLst/>
          </a:prstGeom>
          <a:noFill/>
        </p:spPr>
        <p:txBody>
          <a:bodyPr wrap="square" rtlCol="0">
            <a:spAutoFit/>
          </a:bodyPr>
          <a:lstStyle/>
          <a:p>
            <a:pPr algn="r"/>
            <a:r>
              <a:rPr lang="en-US" sz="1350" b="1" dirty="0">
                <a:solidFill>
                  <a:prstClr val="white">
                    <a:lumMod val="75000"/>
                  </a:prstClr>
                </a:solidFill>
              </a:rPr>
              <a:t>2015</a:t>
            </a:r>
          </a:p>
        </p:txBody>
      </p:sp>
      <p:grpSp>
        <p:nvGrpSpPr>
          <p:cNvPr id="65" name="Group 64"/>
          <p:cNvGrpSpPr/>
          <p:nvPr/>
        </p:nvGrpSpPr>
        <p:grpSpPr>
          <a:xfrm>
            <a:off x="383814" y="66693"/>
            <a:ext cx="6057465" cy="4170726"/>
            <a:chOff x="511754" y="88923"/>
            <a:chExt cx="8076618" cy="5560968"/>
          </a:xfrm>
        </p:grpSpPr>
        <p:grpSp>
          <p:nvGrpSpPr>
            <p:cNvPr id="9" name="Group 8"/>
            <p:cNvGrpSpPr/>
            <p:nvPr/>
          </p:nvGrpSpPr>
          <p:grpSpPr>
            <a:xfrm rot="527963">
              <a:off x="511754" y="1121531"/>
              <a:ext cx="400109" cy="4512851"/>
              <a:chOff x="247050" y="1121531"/>
              <a:chExt cx="400109" cy="4512851"/>
            </a:xfrm>
          </p:grpSpPr>
          <p:sp>
            <p:nvSpPr>
              <p:cNvPr id="13" name="TextBox 12"/>
              <p:cNvSpPr txBox="1"/>
              <p:nvPr/>
            </p:nvSpPr>
            <p:spPr>
              <a:xfrm rot="16200000">
                <a:off x="-1474027" y="2857999"/>
                <a:ext cx="3842267" cy="369331"/>
              </a:xfrm>
              <a:prstGeom prst="rect">
                <a:avLst/>
              </a:prstGeom>
              <a:noFill/>
            </p:spPr>
            <p:txBody>
              <a:bodyPr wrap="square" rtlCol="0">
                <a:spAutoFit/>
              </a:bodyPr>
              <a:lstStyle/>
              <a:p>
                <a:r>
                  <a:rPr lang="en-US" sz="1200" dirty="0">
                    <a:solidFill>
                      <a:prstClr val="black">
                        <a:lumMod val="65000"/>
                        <a:lumOff val="35000"/>
                      </a:prstClr>
                    </a:solidFill>
                  </a:rPr>
                  <a:t>Tampa Interstate Study Master Plan</a:t>
                </a:r>
              </a:p>
            </p:txBody>
          </p:sp>
          <p:sp>
            <p:nvSpPr>
              <p:cNvPr id="34" name="TextBox 33"/>
              <p:cNvSpPr txBox="1"/>
              <p:nvPr/>
            </p:nvSpPr>
            <p:spPr>
              <a:xfrm rot="16200000">
                <a:off x="-35699" y="4951523"/>
                <a:ext cx="965608" cy="400109"/>
              </a:xfrm>
              <a:prstGeom prst="rect">
                <a:avLst/>
              </a:prstGeom>
              <a:noFill/>
            </p:spPr>
            <p:txBody>
              <a:bodyPr wrap="square" rtlCol="0">
                <a:spAutoFit/>
              </a:bodyPr>
              <a:lstStyle/>
              <a:p>
                <a:r>
                  <a:rPr lang="en-US" sz="1350" b="1" dirty="0">
                    <a:solidFill>
                      <a:prstClr val="black">
                        <a:lumMod val="65000"/>
                        <a:lumOff val="35000"/>
                      </a:prstClr>
                    </a:solidFill>
                  </a:rPr>
                  <a:t>1989</a:t>
                </a:r>
              </a:p>
            </p:txBody>
          </p:sp>
        </p:grpSp>
        <p:grpSp>
          <p:nvGrpSpPr>
            <p:cNvPr id="10" name="Group 9"/>
            <p:cNvGrpSpPr/>
            <p:nvPr/>
          </p:nvGrpSpPr>
          <p:grpSpPr>
            <a:xfrm rot="527963">
              <a:off x="2283587" y="2310831"/>
              <a:ext cx="400109" cy="3315150"/>
              <a:chOff x="2011808" y="2236805"/>
              <a:chExt cx="400109" cy="3315150"/>
            </a:xfrm>
          </p:grpSpPr>
          <p:sp>
            <p:nvSpPr>
              <p:cNvPr id="14" name="TextBox 13"/>
              <p:cNvSpPr txBox="1"/>
              <p:nvPr/>
            </p:nvSpPr>
            <p:spPr>
              <a:xfrm rot="16200000">
                <a:off x="897431" y="3373859"/>
                <a:ext cx="2643439" cy="369331"/>
              </a:xfrm>
              <a:prstGeom prst="rect">
                <a:avLst/>
              </a:prstGeom>
              <a:noFill/>
            </p:spPr>
            <p:txBody>
              <a:bodyPr wrap="square" rtlCol="0">
                <a:spAutoFit/>
              </a:bodyPr>
              <a:lstStyle/>
              <a:p>
                <a:r>
                  <a:rPr lang="en-US" sz="1200" dirty="0">
                    <a:solidFill>
                      <a:prstClr val="black">
                        <a:lumMod val="65000"/>
                        <a:lumOff val="35000"/>
                      </a:prstClr>
                    </a:solidFill>
                  </a:rPr>
                  <a:t>Historic Preservation MOA</a:t>
                </a:r>
              </a:p>
            </p:txBody>
          </p:sp>
          <p:sp>
            <p:nvSpPr>
              <p:cNvPr id="35" name="TextBox 34"/>
              <p:cNvSpPr txBox="1"/>
              <p:nvPr/>
            </p:nvSpPr>
            <p:spPr>
              <a:xfrm rot="16200000">
                <a:off x="1702685" y="4842723"/>
                <a:ext cx="1018355" cy="400109"/>
              </a:xfrm>
              <a:prstGeom prst="rect">
                <a:avLst/>
              </a:prstGeom>
              <a:noFill/>
            </p:spPr>
            <p:txBody>
              <a:bodyPr wrap="square" rtlCol="0">
                <a:spAutoFit/>
              </a:bodyPr>
              <a:lstStyle/>
              <a:p>
                <a:r>
                  <a:rPr lang="en-US" sz="1350" b="1" dirty="0">
                    <a:solidFill>
                      <a:prstClr val="black">
                        <a:lumMod val="65000"/>
                        <a:lumOff val="35000"/>
                      </a:prstClr>
                    </a:solidFill>
                  </a:rPr>
                  <a:t>1996</a:t>
                </a:r>
              </a:p>
            </p:txBody>
          </p:sp>
        </p:grpSp>
        <p:grpSp>
          <p:nvGrpSpPr>
            <p:cNvPr id="11" name="Group 10"/>
            <p:cNvGrpSpPr/>
            <p:nvPr/>
          </p:nvGrpSpPr>
          <p:grpSpPr>
            <a:xfrm rot="527963">
              <a:off x="2127049" y="1080497"/>
              <a:ext cx="400109" cy="4546641"/>
              <a:chOff x="1863916" y="1115402"/>
              <a:chExt cx="400109" cy="4546641"/>
            </a:xfrm>
          </p:grpSpPr>
          <p:sp>
            <p:nvSpPr>
              <p:cNvPr id="15" name="TextBox 14"/>
              <p:cNvSpPr txBox="1"/>
              <p:nvPr/>
            </p:nvSpPr>
            <p:spPr>
              <a:xfrm rot="16200000">
                <a:off x="125945" y="2868765"/>
                <a:ext cx="3876057" cy="369331"/>
              </a:xfrm>
              <a:prstGeom prst="rect">
                <a:avLst/>
              </a:prstGeom>
              <a:noFill/>
            </p:spPr>
            <p:txBody>
              <a:bodyPr wrap="square" rtlCol="0">
                <a:spAutoFit/>
              </a:bodyPr>
              <a:lstStyle/>
              <a:p>
                <a:r>
                  <a:rPr lang="en-US" sz="1200" dirty="0">
                    <a:solidFill>
                      <a:prstClr val="black">
                        <a:lumMod val="65000"/>
                        <a:lumOff val="35000"/>
                      </a:prstClr>
                    </a:solidFill>
                  </a:rPr>
                  <a:t>Tampa Interstate Study FEIS </a:t>
                </a:r>
              </a:p>
            </p:txBody>
          </p:sp>
          <p:sp>
            <p:nvSpPr>
              <p:cNvPr id="36" name="TextBox 35"/>
              <p:cNvSpPr txBox="1"/>
              <p:nvPr/>
            </p:nvSpPr>
            <p:spPr>
              <a:xfrm rot="16200000">
                <a:off x="1568689" y="4966707"/>
                <a:ext cx="990563" cy="400109"/>
              </a:xfrm>
              <a:prstGeom prst="rect">
                <a:avLst/>
              </a:prstGeom>
              <a:noFill/>
            </p:spPr>
            <p:txBody>
              <a:bodyPr wrap="square" rtlCol="0">
                <a:spAutoFit/>
              </a:bodyPr>
              <a:lstStyle/>
              <a:p>
                <a:r>
                  <a:rPr lang="en-US" sz="1350" b="1" dirty="0">
                    <a:solidFill>
                      <a:prstClr val="black">
                        <a:lumMod val="65000"/>
                        <a:lumOff val="35000"/>
                      </a:prstClr>
                    </a:solidFill>
                  </a:rPr>
                  <a:t>1996</a:t>
                </a:r>
              </a:p>
            </p:txBody>
          </p:sp>
        </p:grpSp>
        <p:grpSp>
          <p:nvGrpSpPr>
            <p:cNvPr id="12" name="Group 11"/>
            <p:cNvGrpSpPr/>
            <p:nvPr/>
          </p:nvGrpSpPr>
          <p:grpSpPr>
            <a:xfrm rot="527963">
              <a:off x="2581920" y="1471397"/>
              <a:ext cx="615553" cy="4168861"/>
              <a:chOff x="2317668" y="1471432"/>
              <a:chExt cx="615553" cy="4168861"/>
            </a:xfrm>
          </p:grpSpPr>
          <p:sp>
            <p:nvSpPr>
              <p:cNvPr id="17" name="TextBox 16"/>
              <p:cNvSpPr txBox="1"/>
              <p:nvPr/>
            </p:nvSpPr>
            <p:spPr>
              <a:xfrm rot="16200000">
                <a:off x="879261" y="2909839"/>
                <a:ext cx="3492367" cy="615553"/>
              </a:xfrm>
              <a:prstGeom prst="rect">
                <a:avLst/>
              </a:prstGeom>
              <a:noFill/>
            </p:spPr>
            <p:txBody>
              <a:bodyPr wrap="square" rtlCol="0">
                <a:spAutoFit/>
              </a:bodyPr>
              <a:lstStyle/>
              <a:p>
                <a:r>
                  <a:rPr lang="en-US" sz="1200" dirty="0">
                    <a:solidFill>
                      <a:prstClr val="black">
                        <a:lumMod val="65000"/>
                        <a:lumOff val="35000"/>
                      </a:prstClr>
                    </a:solidFill>
                  </a:rPr>
                  <a:t>ROD 3A, 3B, 3C, portions of 1A &amp; Operational Improvements of 2B</a:t>
                </a:r>
              </a:p>
            </p:txBody>
          </p:sp>
          <p:sp>
            <p:nvSpPr>
              <p:cNvPr id="37" name="TextBox 36"/>
              <p:cNvSpPr txBox="1"/>
              <p:nvPr/>
            </p:nvSpPr>
            <p:spPr>
              <a:xfrm rot="16200000">
                <a:off x="2201432" y="5054417"/>
                <a:ext cx="771643" cy="400109"/>
              </a:xfrm>
              <a:prstGeom prst="rect">
                <a:avLst/>
              </a:prstGeom>
              <a:noFill/>
            </p:spPr>
            <p:txBody>
              <a:bodyPr wrap="square" rtlCol="0">
                <a:spAutoFit/>
              </a:bodyPr>
              <a:lstStyle/>
              <a:p>
                <a:r>
                  <a:rPr lang="en-US" sz="1350" b="1" dirty="0">
                    <a:solidFill>
                      <a:prstClr val="black">
                        <a:lumMod val="65000"/>
                        <a:lumOff val="35000"/>
                      </a:prstClr>
                    </a:solidFill>
                  </a:rPr>
                  <a:t>1997</a:t>
                </a:r>
              </a:p>
            </p:txBody>
          </p:sp>
        </p:grpSp>
        <p:grpSp>
          <p:nvGrpSpPr>
            <p:cNvPr id="16" name="Group 15"/>
            <p:cNvGrpSpPr/>
            <p:nvPr/>
          </p:nvGrpSpPr>
          <p:grpSpPr>
            <a:xfrm rot="527963">
              <a:off x="3485031" y="2996310"/>
              <a:ext cx="400109" cy="2638074"/>
              <a:chOff x="3220327" y="2996310"/>
              <a:chExt cx="400109" cy="2638074"/>
            </a:xfrm>
          </p:grpSpPr>
          <p:sp>
            <p:nvSpPr>
              <p:cNvPr id="18" name="TextBox 17"/>
              <p:cNvSpPr txBox="1"/>
              <p:nvPr/>
            </p:nvSpPr>
            <p:spPr>
              <a:xfrm rot="16200000">
                <a:off x="2436636" y="3795388"/>
                <a:ext cx="1967488" cy="369331"/>
              </a:xfrm>
              <a:prstGeom prst="rect">
                <a:avLst/>
              </a:prstGeom>
              <a:noFill/>
            </p:spPr>
            <p:txBody>
              <a:bodyPr wrap="square" rtlCol="0">
                <a:spAutoFit/>
              </a:bodyPr>
              <a:lstStyle/>
              <a:p>
                <a:r>
                  <a:rPr lang="en-US" sz="1200" dirty="0">
                    <a:solidFill>
                      <a:prstClr val="black">
                        <a:lumMod val="65000"/>
                        <a:lumOff val="35000"/>
                      </a:prstClr>
                    </a:solidFill>
                  </a:rPr>
                  <a:t>Mobility 2000</a:t>
                </a:r>
              </a:p>
            </p:txBody>
          </p:sp>
          <p:sp>
            <p:nvSpPr>
              <p:cNvPr id="38" name="TextBox 37"/>
              <p:cNvSpPr txBox="1"/>
              <p:nvPr/>
            </p:nvSpPr>
            <p:spPr>
              <a:xfrm rot="16200000">
                <a:off x="2919529" y="4933477"/>
                <a:ext cx="1001705" cy="400109"/>
              </a:xfrm>
              <a:prstGeom prst="rect">
                <a:avLst/>
              </a:prstGeom>
              <a:noFill/>
            </p:spPr>
            <p:txBody>
              <a:bodyPr wrap="square" rtlCol="0">
                <a:spAutoFit/>
              </a:bodyPr>
              <a:lstStyle/>
              <a:p>
                <a:r>
                  <a:rPr lang="en-US" sz="1350" b="1" dirty="0">
                    <a:solidFill>
                      <a:prstClr val="black">
                        <a:lumMod val="65000"/>
                        <a:lumOff val="35000"/>
                      </a:prstClr>
                    </a:solidFill>
                  </a:rPr>
                  <a:t>2000</a:t>
                </a:r>
              </a:p>
            </p:txBody>
          </p:sp>
        </p:grpSp>
        <p:grpSp>
          <p:nvGrpSpPr>
            <p:cNvPr id="48" name="Group 47"/>
            <p:cNvGrpSpPr/>
            <p:nvPr/>
          </p:nvGrpSpPr>
          <p:grpSpPr>
            <a:xfrm rot="527963">
              <a:off x="3877111" y="2848381"/>
              <a:ext cx="400109" cy="2786002"/>
              <a:chOff x="3612407" y="2848382"/>
              <a:chExt cx="400109" cy="2786002"/>
            </a:xfrm>
          </p:grpSpPr>
          <p:sp>
            <p:nvSpPr>
              <p:cNvPr id="19" name="TextBox 18"/>
              <p:cNvSpPr txBox="1"/>
              <p:nvPr/>
            </p:nvSpPr>
            <p:spPr>
              <a:xfrm rot="16200000">
                <a:off x="2754752" y="3721425"/>
                <a:ext cx="2115418" cy="369331"/>
              </a:xfrm>
              <a:prstGeom prst="rect">
                <a:avLst/>
              </a:prstGeom>
              <a:noFill/>
            </p:spPr>
            <p:txBody>
              <a:bodyPr wrap="square" rtlCol="0">
                <a:spAutoFit/>
              </a:bodyPr>
              <a:lstStyle/>
              <a:p>
                <a:r>
                  <a:rPr lang="en-US" sz="1200" dirty="0">
                    <a:solidFill>
                      <a:prstClr val="black">
                        <a:lumMod val="65000"/>
                        <a:lumOff val="35000"/>
                      </a:prstClr>
                    </a:solidFill>
                  </a:rPr>
                  <a:t>Olympic studies</a:t>
                </a:r>
              </a:p>
            </p:txBody>
          </p:sp>
          <p:sp>
            <p:nvSpPr>
              <p:cNvPr id="39" name="TextBox 38"/>
              <p:cNvSpPr txBox="1"/>
              <p:nvPr/>
            </p:nvSpPr>
            <p:spPr>
              <a:xfrm rot="16200000">
                <a:off x="3395314" y="5017181"/>
                <a:ext cx="834296" cy="400109"/>
              </a:xfrm>
              <a:prstGeom prst="rect">
                <a:avLst/>
              </a:prstGeom>
              <a:noFill/>
            </p:spPr>
            <p:txBody>
              <a:bodyPr wrap="square" rtlCol="0">
                <a:spAutoFit/>
              </a:bodyPr>
              <a:lstStyle/>
              <a:p>
                <a:r>
                  <a:rPr lang="en-US" sz="1350" b="1" dirty="0">
                    <a:solidFill>
                      <a:prstClr val="black">
                        <a:lumMod val="65000"/>
                        <a:lumOff val="35000"/>
                      </a:prstClr>
                    </a:solidFill>
                  </a:rPr>
                  <a:t>2002</a:t>
                </a:r>
              </a:p>
            </p:txBody>
          </p:sp>
        </p:grpSp>
        <p:grpSp>
          <p:nvGrpSpPr>
            <p:cNvPr id="49" name="Group 48"/>
            <p:cNvGrpSpPr/>
            <p:nvPr/>
          </p:nvGrpSpPr>
          <p:grpSpPr>
            <a:xfrm rot="527963">
              <a:off x="4951661" y="1094514"/>
              <a:ext cx="400109" cy="4544056"/>
              <a:chOff x="4632553" y="1090328"/>
              <a:chExt cx="400109" cy="4544056"/>
            </a:xfrm>
          </p:grpSpPr>
          <p:sp>
            <p:nvSpPr>
              <p:cNvPr id="20" name="TextBox 19"/>
              <p:cNvSpPr txBox="1"/>
              <p:nvPr/>
            </p:nvSpPr>
            <p:spPr>
              <a:xfrm rot="16200000">
                <a:off x="2895871" y="2842397"/>
                <a:ext cx="3873470" cy="369331"/>
              </a:xfrm>
              <a:prstGeom prst="rect">
                <a:avLst/>
              </a:prstGeom>
              <a:noFill/>
            </p:spPr>
            <p:txBody>
              <a:bodyPr wrap="square" rtlCol="0">
                <a:spAutoFit/>
              </a:bodyPr>
              <a:lstStyle/>
              <a:p>
                <a:r>
                  <a:rPr lang="en-US" sz="1200" dirty="0">
                    <a:solidFill>
                      <a:prstClr val="black">
                        <a:lumMod val="65000"/>
                        <a:lumOff val="35000"/>
                      </a:prstClr>
                    </a:solidFill>
                  </a:rPr>
                  <a:t>Florida High Speed Rail Study FEIS ROD</a:t>
                </a:r>
              </a:p>
            </p:txBody>
          </p:sp>
          <p:sp>
            <p:nvSpPr>
              <p:cNvPr id="40" name="TextBox 39"/>
              <p:cNvSpPr txBox="1"/>
              <p:nvPr/>
            </p:nvSpPr>
            <p:spPr>
              <a:xfrm rot="16200000">
                <a:off x="4329630" y="4931351"/>
                <a:ext cx="1005956" cy="400109"/>
              </a:xfrm>
              <a:prstGeom prst="rect">
                <a:avLst/>
              </a:prstGeom>
              <a:noFill/>
            </p:spPr>
            <p:txBody>
              <a:bodyPr wrap="square" rtlCol="0">
                <a:spAutoFit/>
              </a:bodyPr>
              <a:lstStyle/>
              <a:p>
                <a:r>
                  <a:rPr lang="en-US" sz="1350" b="1" dirty="0">
                    <a:solidFill>
                      <a:prstClr val="black">
                        <a:lumMod val="65000"/>
                        <a:lumOff val="35000"/>
                      </a:prstClr>
                    </a:solidFill>
                  </a:rPr>
                  <a:t>2005</a:t>
                </a:r>
              </a:p>
            </p:txBody>
          </p:sp>
        </p:grpSp>
        <p:grpSp>
          <p:nvGrpSpPr>
            <p:cNvPr id="50" name="Group 49"/>
            <p:cNvGrpSpPr/>
            <p:nvPr/>
          </p:nvGrpSpPr>
          <p:grpSpPr>
            <a:xfrm rot="527963">
              <a:off x="5976779" y="1241673"/>
              <a:ext cx="403229" cy="4401634"/>
              <a:chOff x="5591988" y="1138441"/>
              <a:chExt cx="403229" cy="4401634"/>
            </a:xfrm>
          </p:grpSpPr>
          <p:sp>
            <p:nvSpPr>
              <p:cNvPr id="22" name="TextBox 21"/>
              <p:cNvSpPr txBox="1"/>
              <p:nvPr/>
            </p:nvSpPr>
            <p:spPr>
              <a:xfrm rot="16200000">
                <a:off x="3945028" y="2819298"/>
                <a:ext cx="3731046" cy="369332"/>
              </a:xfrm>
              <a:prstGeom prst="rect">
                <a:avLst/>
              </a:prstGeom>
              <a:noFill/>
            </p:spPr>
            <p:txBody>
              <a:bodyPr wrap="square" rtlCol="0">
                <a:spAutoFit/>
              </a:bodyPr>
              <a:lstStyle/>
              <a:p>
                <a:r>
                  <a:rPr lang="en-US" sz="1200" dirty="0">
                    <a:solidFill>
                      <a:prstClr val="black">
                        <a:lumMod val="65000"/>
                        <a:lumOff val="35000"/>
                      </a:prstClr>
                    </a:solidFill>
                  </a:rPr>
                  <a:t>I-4 from 14</a:t>
                </a:r>
                <a:r>
                  <a:rPr lang="en-US" sz="1200" baseline="30000" dirty="0">
                    <a:solidFill>
                      <a:prstClr val="black">
                        <a:lumMod val="65000"/>
                        <a:lumOff val="35000"/>
                      </a:prstClr>
                    </a:solidFill>
                  </a:rPr>
                  <a:t>th</a:t>
                </a:r>
                <a:r>
                  <a:rPr lang="en-US" sz="1200" dirty="0">
                    <a:solidFill>
                      <a:prstClr val="black">
                        <a:lumMod val="65000"/>
                        <a:lumOff val="35000"/>
                      </a:prstClr>
                    </a:solidFill>
                  </a:rPr>
                  <a:t>/15</a:t>
                </a:r>
                <a:r>
                  <a:rPr lang="en-US" sz="1200" baseline="30000" dirty="0">
                    <a:solidFill>
                      <a:prstClr val="black">
                        <a:lumMod val="65000"/>
                        <a:lumOff val="35000"/>
                      </a:prstClr>
                    </a:solidFill>
                  </a:rPr>
                  <a:t>th</a:t>
                </a:r>
                <a:r>
                  <a:rPr lang="en-US" sz="1200" dirty="0">
                    <a:solidFill>
                      <a:prstClr val="black">
                        <a:lumMod val="65000"/>
                        <a:lumOff val="35000"/>
                      </a:prstClr>
                    </a:solidFill>
                  </a:rPr>
                  <a:t> St. to 50</a:t>
                </a:r>
                <a:r>
                  <a:rPr lang="en-US" sz="1200" baseline="30000" dirty="0">
                    <a:solidFill>
                      <a:prstClr val="black">
                        <a:lumMod val="65000"/>
                        <a:lumOff val="35000"/>
                      </a:prstClr>
                    </a:solidFill>
                  </a:rPr>
                  <a:t>th</a:t>
                </a:r>
                <a:r>
                  <a:rPr lang="en-US" sz="1200" dirty="0">
                    <a:solidFill>
                      <a:prstClr val="black">
                        <a:lumMod val="65000"/>
                        <a:lumOff val="35000"/>
                      </a:prstClr>
                    </a:solidFill>
                  </a:rPr>
                  <a:t> St.</a:t>
                </a:r>
              </a:p>
            </p:txBody>
          </p:sp>
          <p:sp>
            <p:nvSpPr>
              <p:cNvPr id="41" name="TextBox 40"/>
              <p:cNvSpPr txBox="1"/>
              <p:nvPr/>
            </p:nvSpPr>
            <p:spPr>
              <a:xfrm rot="16200000">
                <a:off x="5360473" y="4908450"/>
                <a:ext cx="863140" cy="400109"/>
              </a:xfrm>
              <a:prstGeom prst="rect">
                <a:avLst/>
              </a:prstGeom>
              <a:noFill/>
            </p:spPr>
            <p:txBody>
              <a:bodyPr wrap="square" rtlCol="0">
                <a:spAutoFit/>
              </a:bodyPr>
              <a:lstStyle/>
              <a:p>
                <a:r>
                  <a:rPr lang="en-US" sz="1350" b="1" dirty="0">
                    <a:solidFill>
                      <a:prstClr val="black">
                        <a:lumMod val="65000"/>
                        <a:lumOff val="35000"/>
                      </a:prstClr>
                    </a:solidFill>
                  </a:rPr>
                  <a:t>2008</a:t>
                </a:r>
              </a:p>
            </p:txBody>
          </p:sp>
        </p:grpSp>
        <p:grpSp>
          <p:nvGrpSpPr>
            <p:cNvPr id="51" name="Group 50"/>
            <p:cNvGrpSpPr/>
            <p:nvPr/>
          </p:nvGrpSpPr>
          <p:grpSpPr>
            <a:xfrm rot="527963">
              <a:off x="6374828" y="905869"/>
              <a:ext cx="400110" cy="4739185"/>
              <a:chOff x="5965328" y="815548"/>
              <a:chExt cx="400110" cy="4739185"/>
            </a:xfrm>
          </p:grpSpPr>
          <p:sp>
            <p:nvSpPr>
              <p:cNvPr id="23" name="TextBox 22"/>
              <p:cNvSpPr txBox="1"/>
              <p:nvPr/>
            </p:nvSpPr>
            <p:spPr>
              <a:xfrm rot="16200000">
                <a:off x="4131085" y="2665181"/>
                <a:ext cx="4068597" cy="369331"/>
              </a:xfrm>
              <a:prstGeom prst="rect">
                <a:avLst/>
              </a:prstGeom>
              <a:noFill/>
            </p:spPr>
            <p:txBody>
              <a:bodyPr wrap="square" rtlCol="0">
                <a:spAutoFit/>
              </a:bodyPr>
              <a:lstStyle/>
              <a:p>
                <a:r>
                  <a:rPr lang="en-US" sz="1200" dirty="0">
                    <a:solidFill>
                      <a:prstClr val="black">
                        <a:lumMod val="65000"/>
                        <a:lumOff val="35000"/>
                      </a:prstClr>
                    </a:solidFill>
                  </a:rPr>
                  <a:t>I-275 NB from Himes Ave to North Blvd</a:t>
                </a:r>
              </a:p>
            </p:txBody>
          </p:sp>
          <p:sp>
            <p:nvSpPr>
              <p:cNvPr id="42" name="TextBox 41"/>
              <p:cNvSpPr txBox="1"/>
              <p:nvPr/>
            </p:nvSpPr>
            <p:spPr>
              <a:xfrm rot="16200000">
                <a:off x="5779561" y="4968857"/>
                <a:ext cx="771643" cy="400110"/>
              </a:xfrm>
              <a:prstGeom prst="rect">
                <a:avLst/>
              </a:prstGeom>
              <a:noFill/>
            </p:spPr>
            <p:txBody>
              <a:bodyPr wrap="square" rtlCol="0">
                <a:spAutoFit/>
              </a:bodyPr>
              <a:lstStyle/>
              <a:p>
                <a:r>
                  <a:rPr lang="en-US" sz="1350" b="1" dirty="0">
                    <a:solidFill>
                      <a:prstClr val="black">
                        <a:lumMod val="65000"/>
                        <a:lumOff val="35000"/>
                      </a:prstClr>
                    </a:solidFill>
                  </a:rPr>
                  <a:t>2010</a:t>
                </a:r>
              </a:p>
            </p:txBody>
          </p:sp>
        </p:grpSp>
        <p:grpSp>
          <p:nvGrpSpPr>
            <p:cNvPr id="52" name="Group 51"/>
            <p:cNvGrpSpPr/>
            <p:nvPr/>
          </p:nvGrpSpPr>
          <p:grpSpPr>
            <a:xfrm rot="527963">
              <a:off x="5260615" y="1089112"/>
              <a:ext cx="615552" cy="4545273"/>
              <a:chOff x="5005985" y="1220068"/>
              <a:chExt cx="615552" cy="4545273"/>
            </a:xfrm>
          </p:grpSpPr>
          <p:sp>
            <p:nvSpPr>
              <p:cNvPr id="21" name="TextBox 20"/>
              <p:cNvSpPr txBox="1"/>
              <p:nvPr/>
            </p:nvSpPr>
            <p:spPr>
              <a:xfrm rot="16200000">
                <a:off x="3376419" y="2849634"/>
                <a:ext cx="3874684" cy="615552"/>
              </a:xfrm>
              <a:prstGeom prst="rect">
                <a:avLst/>
              </a:prstGeom>
              <a:noFill/>
            </p:spPr>
            <p:txBody>
              <a:bodyPr wrap="square" rtlCol="0">
                <a:spAutoFit/>
              </a:bodyPr>
              <a:lstStyle/>
              <a:p>
                <a:r>
                  <a:rPr lang="en-US" sz="1200" dirty="0">
                    <a:solidFill>
                      <a:prstClr val="black">
                        <a:lumMod val="65000"/>
                        <a:lumOff val="35000"/>
                      </a:prstClr>
                    </a:solidFill>
                  </a:rPr>
                  <a:t>Downtown Tampa Interchange Operational Improvements</a:t>
                </a:r>
              </a:p>
            </p:txBody>
          </p:sp>
          <p:sp>
            <p:nvSpPr>
              <p:cNvPr id="43" name="TextBox 42"/>
              <p:cNvSpPr txBox="1"/>
              <p:nvPr/>
            </p:nvSpPr>
            <p:spPr>
              <a:xfrm rot="16200000">
                <a:off x="4885380" y="5136905"/>
                <a:ext cx="856763" cy="400109"/>
              </a:xfrm>
              <a:prstGeom prst="rect">
                <a:avLst/>
              </a:prstGeom>
              <a:noFill/>
            </p:spPr>
            <p:txBody>
              <a:bodyPr wrap="square" rtlCol="0">
                <a:spAutoFit/>
              </a:bodyPr>
              <a:lstStyle/>
              <a:p>
                <a:r>
                  <a:rPr lang="en-US" sz="1350" b="1" dirty="0">
                    <a:solidFill>
                      <a:prstClr val="black">
                        <a:lumMod val="65000"/>
                        <a:lumOff val="35000"/>
                      </a:prstClr>
                    </a:solidFill>
                  </a:rPr>
                  <a:t>2006</a:t>
                </a:r>
              </a:p>
            </p:txBody>
          </p:sp>
        </p:grpSp>
        <p:grpSp>
          <p:nvGrpSpPr>
            <p:cNvPr id="53" name="Group 52"/>
            <p:cNvGrpSpPr/>
            <p:nvPr/>
          </p:nvGrpSpPr>
          <p:grpSpPr>
            <a:xfrm rot="527963">
              <a:off x="6636974" y="2179904"/>
              <a:ext cx="615553" cy="3454484"/>
              <a:chOff x="6373403" y="2194630"/>
              <a:chExt cx="615553" cy="3454484"/>
            </a:xfrm>
          </p:grpSpPr>
          <p:sp>
            <p:nvSpPr>
              <p:cNvPr id="24" name="TextBox 23"/>
              <p:cNvSpPr txBox="1"/>
              <p:nvPr/>
            </p:nvSpPr>
            <p:spPr>
              <a:xfrm rot="16200000">
                <a:off x="5289232" y="3278801"/>
                <a:ext cx="2783895" cy="615553"/>
              </a:xfrm>
              <a:prstGeom prst="rect">
                <a:avLst/>
              </a:prstGeom>
              <a:noFill/>
            </p:spPr>
            <p:txBody>
              <a:bodyPr wrap="square" rtlCol="0">
                <a:spAutoFit/>
              </a:bodyPr>
              <a:lstStyle/>
              <a:p>
                <a:r>
                  <a:rPr lang="en-US" sz="1200" dirty="0">
                    <a:solidFill>
                      <a:prstClr val="black">
                        <a:lumMod val="65000"/>
                        <a:lumOff val="35000"/>
                      </a:prstClr>
                    </a:solidFill>
                  </a:rPr>
                  <a:t>Florida’s Transportation Vision for the 21</a:t>
                </a:r>
                <a:r>
                  <a:rPr lang="en-US" sz="1200" baseline="30000" dirty="0">
                    <a:solidFill>
                      <a:prstClr val="black">
                        <a:lumMod val="65000"/>
                        <a:lumOff val="35000"/>
                      </a:prstClr>
                    </a:solidFill>
                  </a:rPr>
                  <a:t>st</a:t>
                </a:r>
                <a:r>
                  <a:rPr lang="en-US" sz="1200" dirty="0">
                    <a:solidFill>
                      <a:prstClr val="black">
                        <a:lumMod val="65000"/>
                        <a:lumOff val="35000"/>
                      </a:prstClr>
                    </a:solidFill>
                  </a:rPr>
                  <a:t> Century</a:t>
                </a:r>
              </a:p>
            </p:txBody>
          </p:sp>
          <p:sp>
            <p:nvSpPr>
              <p:cNvPr id="44" name="TextBox 43"/>
              <p:cNvSpPr txBox="1"/>
              <p:nvPr/>
            </p:nvSpPr>
            <p:spPr>
              <a:xfrm rot="16200000">
                <a:off x="6295358" y="5063238"/>
                <a:ext cx="771643" cy="400109"/>
              </a:xfrm>
              <a:prstGeom prst="rect">
                <a:avLst/>
              </a:prstGeom>
              <a:noFill/>
            </p:spPr>
            <p:txBody>
              <a:bodyPr wrap="square" rtlCol="0">
                <a:spAutoFit/>
              </a:bodyPr>
              <a:lstStyle/>
              <a:p>
                <a:r>
                  <a:rPr lang="en-US" sz="1350" b="1" dirty="0">
                    <a:solidFill>
                      <a:prstClr val="black">
                        <a:lumMod val="65000"/>
                        <a:lumOff val="35000"/>
                      </a:prstClr>
                    </a:solidFill>
                  </a:rPr>
                  <a:t>2011</a:t>
                </a:r>
              </a:p>
            </p:txBody>
          </p:sp>
        </p:grpSp>
        <p:grpSp>
          <p:nvGrpSpPr>
            <p:cNvPr id="54" name="Group 53"/>
            <p:cNvGrpSpPr/>
            <p:nvPr/>
          </p:nvGrpSpPr>
          <p:grpSpPr>
            <a:xfrm rot="527963">
              <a:off x="7795317" y="1070397"/>
              <a:ext cx="400110" cy="4563991"/>
              <a:chOff x="7525733" y="1006974"/>
              <a:chExt cx="400110" cy="4563991"/>
            </a:xfrm>
          </p:grpSpPr>
          <p:sp>
            <p:nvSpPr>
              <p:cNvPr id="26" name="TextBox 25"/>
              <p:cNvSpPr txBox="1"/>
              <p:nvPr/>
            </p:nvSpPr>
            <p:spPr>
              <a:xfrm rot="16200000">
                <a:off x="5779086" y="2769010"/>
                <a:ext cx="3893403" cy="369331"/>
              </a:xfrm>
              <a:prstGeom prst="rect">
                <a:avLst/>
              </a:prstGeom>
              <a:noFill/>
            </p:spPr>
            <p:txBody>
              <a:bodyPr wrap="square" rtlCol="0">
                <a:spAutoFit/>
              </a:bodyPr>
              <a:lstStyle/>
              <a:p>
                <a:r>
                  <a:rPr lang="en-US" sz="1200" dirty="0">
                    <a:solidFill>
                      <a:prstClr val="black">
                        <a:lumMod val="65000"/>
                        <a:lumOff val="35000"/>
                      </a:prstClr>
                    </a:solidFill>
                  </a:rPr>
                  <a:t>Express Lanes Master Plan </a:t>
                </a:r>
              </a:p>
            </p:txBody>
          </p:sp>
          <p:sp>
            <p:nvSpPr>
              <p:cNvPr id="45" name="TextBox 44"/>
              <p:cNvSpPr txBox="1"/>
              <p:nvPr/>
            </p:nvSpPr>
            <p:spPr>
              <a:xfrm rot="16200000">
                <a:off x="7339966" y="4985089"/>
                <a:ext cx="771643" cy="400110"/>
              </a:xfrm>
              <a:prstGeom prst="rect">
                <a:avLst/>
              </a:prstGeom>
              <a:noFill/>
            </p:spPr>
            <p:txBody>
              <a:bodyPr wrap="square" rtlCol="0">
                <a:spAutoFit/>
              </a:bodyPr>
              <a:lstStyle/>
              <a:p>
                <a:r>
                  <a:rPr lang="en-US" sz="1350" b="1" dirty="0">
                    <a:solidFill>
                      <a:prstClr val="black">
                        <a:lumMod val="65000"/>
                        <a:lumOff val="35000"/>
                      </a:prstClr>
                    </a:solidFill>
                  </a:rPr>
                  <a:t>2015</a:t>
                </a:r>
              </a:p>
            </p:txBody>
          </p:sp>
        </p:grpSp>
        <p:grpSp>
          <p:nvGrpSpPr>
            <p:cNvPr id="55" name="Group 54"/>
            <p:cNvGrpSpPr/>
            <p:nvPr/>
          </p:nvGrpSpPr>
          <p:grpSpPr>
            <a:xfrm rot="527963">
              <a:off x="7439493" y="1811524"/>
              <a:ext cx="400110" cy="3822865"/>
              <a:chOff x="7177742" y="1849892"/>
              <a:chExt cx="400110" cy="3822865"/>
            </a:xfrm>
          </p:grpSpPr>
          <p:sp>
            <p:nvSpPr>
              <p:cNvPr id="25" name="TextBox 24"/>
              <p:cNvSpPr txBox="1"/>
              <p:nvPr/>
            </p:nvSpPr>
            <p:spPr>
              <a:xfrm rot="16200000">
                <a:off x="5801660" y="3241363"/>
                <a:ext cx="3152274" cy="369331"/>
              </a:xfrm>
              <a:prstGeom prst="rect">
                <a:avLst/>
              </a:prstGeom>
              <a:noFill/>
            </p:spPr>
            <p:txBody>
              <a:bodyPr wrap="square" rtlCol="0">
                <a:spAutoFit/>
              </a:bodyPr>
              <a:lstStyle/>
              <a:p>
                <a:r>
                  <a:rPr lang="en-US" sz="1200" dirty="0">
                    <a:solidFill>
                      <a:prstClr val="black">
                        <a:lumMod val="65000"/>
                        <a:lumOff val="35000"/>
                      </a:prstClr>
                    </a:solidFill>
                  </a:rPr>
                  <a:t>I-4 </a:t>
                </a:r>
                <a:r>
                  <a:rPr lang="en-US" sz="1200" dirty="0" err="1">
                    <a:solidFill>
                      <a:prstClr val="black">
                        <a:lumMod val="65000"/>
                        <a:lumOff val="35000"/>
                      </a:prstClr>
                    </a:solidFill>
                  </a:rPr>
                  <a:t>Selmon</a:t>
                </a:r>
                <a:r>
                  <a:rPr lang="en-US" sz="1200" dirty="0">
                    <a:solidFill>
                      <a:prstClr val="black">
                        <a:lumMod val="65000"/>
                        <a:lumOff val="35000"/>
                      </a:prstClr>
                    </a:solidFill>
                  </a:rPr>
                  <a:t> Exp. Connector</a:t>
                </a:r>
              </a:p>
            </p:txBody>
          </p:sp>
          <p:sp>
            <p:nvSpPr>
              <p:cNvPr id="46" name="TextBox 45"/>
              <p:cNvSpPr txBox="1"/>
              <p:nvPr/>
            </p:nvSpPr>
            <p:spPr>
              <a:xfrm rot="16200000">
                <a:off x="6991975" y="5086881"/>
                <a:ext cx="771643" cy="400110"/>
              </a:xfrm>
              <a:prstGeom prst="rect">
                <a:avLst/>
              </a:prstGeom>
              <a:noFill/>
            </p:spPr>
            <p:txBody>
              <a:bodyPr wrap="square" rtlCol="0">
                <a:spAutoFit/>
              </a:bodyPr>
              <a:lstStyle/>
              <a:p>
                <a:r>
                  <a:rPr lang="en-US" sz="1350" b="1" dirty="0">
                    <a:solidFill>
                      <a:prstClr val="black">
                        <a:lumMod val="65000"/>
                        <a:lumOff val="35000"/>
                      </a:prstClr>
                    </a:solidFill>
                  </a:rPr>
                  <a:t>2014</a:t>
                </a:r>
              </a:p>
            </p:txBody>
          </p:sp>
        </p:grpSp>
        <p:grpSp>
          <p:nvGrpSpPr>
            <p:cNvPr id="56" name="Group 55"/>
            <p:cNvGrpSpPr/>
            <p:nvPr/>
          </p:nvGrpSpPr>
          <p:grpSpPr>
            <a:xfrm rot="527963">
              <a:off x="8188264" y="88923"/>
              <a:ext cx="400108" cy="5560968"/>
              <a:chOff x="7722037" y="73418"/>
              <a:chExt cx="400108" cy="5560968"/>
            </a:xfrm>
          </p:grpSpPr>
          <p:sp>
            <p:nvSpPr>
              <p:cNvPr id="47" name="TextBox 46"/>
              <p:cNvSpPr txBox="1"/>
              <p:nvPr/>
            </p:nvSpPr>
            <p:spPr>
              <a:xfrm rot="16200000">
                <a:off x="7536269" y="5048511"/>
                <a:ext cx="771643" cy="400108"/>
              </a:xfrm>
              <a:prstGeom prst="rect">
                <a:avLst/>
              </a:prstGeom>
              <a:noFill/>
            </p:spPr>
            <p:txBody>
              <a:bodyPr wrap="square" rtlCol="0">
                <a:spAutoFit/>
              </a:bodyPr>
              <a:lstStyle/>
              <a:p>
                <a:r>
                  <a:rPr lang="en-US" sz="1350" b="1" dirty="0">
                    <a:solidFill>
                      <a:prstClr val="black">
                        <a:lumMod val="65000"/>
                        <a:lumOff val="35000"/>
                      </a:prstClr>
                    </a:solidFill>
                  </a:rPr>
                  <a:t>2016</a:t>
                </a:r>
              </a:p>
            </p:txBody>
          </p:sp>
          <p:sp>
            <p:nvSpPr>
              <p:cNvPr id="123" name="TextBox 122"/>
              <p:cNvSpPr txBox="1"/>
              <p:nvPr/>
            </p:nvSpPr>
            <p:spPr>
              <a:xfrm rot="16200000">
                <a:off x="5476902" y="2333941"/>
                <a:ext cx="4890377" cy="369332"/>
              </a:xfrm>
              <a:prstGeom prst="rect">
                <a:avLst/>
              </a:prstGeom>
              <a:noFill/>
            </p:spPr>
            <p:txBody>
              <a:bodyPr wrap="square" rtlCol="0">
                <a:spAutoFit/>
              </a:bodyPr>
              <a:lstStyle/>
              <a:p>
                <a:r>
                  <a:rPr lang="en-US" sz="1200" dirty="0">
                    <a:solidFill>
                      <a:prstClr val="black">
                        <a:lumMod val="65000"/>
                        <a:lumOff val="35000"/>
                      </a:prstClr>
                    </a:solidFill>
                  </a:rPr>
                  <a:t> I-275 SB from </a:t>
                </a:r>
                <a:r>
                  <a:rPr lang="en-US" sz="1200" dirty="0" err="1">
                    <a:solidFill>
                      <a:prstClr val="black">
                        <a:lumMod val="65000"/>
                        <a:lumOff val="35000"/>
                      </a:prstClr>
                    </a:solidFill>
                  </a:rPr>
                  <a:t>Westshore</a:t>
                </a:r>
                <a:r>
                  <a:rPr lang="en-US" sz="1200" dirty="0">
                    <a:solidFill>
                      <a:prstClr val="black">
                        <a:lumMod val="65000"/>
                        <a:lumOff val="35000"/>
                      </a:prstClr>
                    </a:solidFill>
                  </a:rPr>
                  <a:t> Blvd to Hillsborough River</a:t>
                </a:r>
              </a:p>
            </p:txBody>
          </p:sp>
        </p:grpSp>
      </p:grpSp>
      <p:cxnSp>
        <p:nvCxnSpPr>
          <p:cNvPr id="95" name="Straight Connector 94"/>
          <p:cNvCxnSpPr/>
          <p:nvPr/>
        </p:nvCxnSpPr>
        <p:spPr>
          <a:xfrm>
            <a:off x="6440059" y="4286250"/>
            <a:ext cx="2703941" cy="0"/>
          </a:xfrm>
          <a:prstGeom prst="line">
            <a:avLst/>
          </a:prstGeom>
          <a:ln>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6480151" y="-208521"/>
            <a:ext cx="1877123" cy="4368914"/>
            <a:chOff x="8640202" y="-278028"/>
            <a:chExt cx="2502831" cy="5825219"/>
          </a:xfrm>
        </p:grpSpPr>
        <p:grpSp>
          <p:nvGrpSpPr>
            <p:cNvPr id="68" name="Group 67"/>
            <p:cNvGrpSpPr/>
            <p:nvPr/>
          </p:nvGrpSpPr>
          <p:grpSpPr>
            <a:xfrm>
              <a:off x="9218370" y="-278028"/>
              <a:ext cx="1924663" cy="5270626"/>
              <a:chOff x="9187429" y="110908"/>
              <a:chExt cx="1924663" cy="5270626"/>
            </a:xfrm>
          </p:grpSpPr>
          <p:sp>
            <p:nvSpPr>
              <p:cNvPr id="28" name="TextBox 27"/>
              <p:cNvSpPr txBox="1"/>
              <p:nvPr/>
            </p:nvSpPr>
            <p:spPr>
              <a:xfrm rot="16740000">
                <a:off x="7433344" y="2990961"/>
                <a:ext cx="4411815" cy="369332"/>
              </a:xfrm>
              <a:prstGeom prst="rect">
                <a:avLst/>
              </a:prstGeom>
              <a:noFill/>
            </p:spPr>
            <p:txBody>
              <a:bodyPr wrap="square" rtlCol="0">
                <a:spAutoFit/>
              </a:bodyPr>
              <a:lstStyle/>
              <a:p>
                <a:r>
                  <a:rPr lang="en-US" sz="1200" b="1" dirty="0">
                    <a:solidFill>
                      <a:srgbClr val="0354A4"/>
                    </a:solidFill>
                  </a:rPr>
                  <a:t>Howard </a:t>
                </a:r>
                <a:r>
                  <a:rPr lang="en-US" sz="1200" b="1" dirty="0" err="1">
                    <a:solidFill>
                      <a:srgbClr val="0354A4"/>
                    </a:solidFill>
                  </a:rPr>
                  <a:t>Frankland</a:t>
                </a:r>
                <a:r>
                  <a:rPr lang="en-US" sz="1200" b="1" dirty="0">
                    <a:solidFill>
                      <a:srgbClr val="0354A4"/>
                    </a:solidFill>
                  </a:rPr>
                  <a:t> Bridge Reconstruction</a:t>
                </a:r>
              </a:p>
            </p:txBody>
          </p:sp>
          <p:sp>
            <p:nvSpPr>
              <p:cNvPr id="29" name="TextBox 28"/>
              <p:cNvSpPr txBox="1"/>
              <p:nvPr/>
            </p:nvSpPr>
            <p:spPr>
              <a:xfrm rot="16740000">
                <a:off x="6741813" y="2556524"/>
                <a:ext cx="5260563" cy="369332"/>
              </a:xfrm>
              <a:prstGeom prst="rect">
                <a:avLst/>
              </a:prstGeom>
              <a:noFill/>
            </p:spPr>
            <p:txBody>
              <a:bodyPr wrap="square" rtlCol="0">
                <a:spAutoFit/>
              </a:bodyPr>
              <a:lstStyle/>
              <a:p>
                <a:r>
                  <a:rPr lang="en-US" sz="1200" b="1" dirty="0">
                    <a:solidFill>
                      <a:srgbClr val="0354A4"/>
                    </a:solidFill>
                  </a:rPr>
                  <a:t>I-275 from Pinellas Gateway to Howard </a:t>
                </a:r>
                <a:r>
                  <a:rPr lang="en-US" sz="1200" b="1" dirty="0" err="1">
                    <a:solidFill>
                      <a:srgbClr val="0354A4"/>
                    </a:solidFill>
                  </a:rPr>
                  <a:t>Frankland</a:t>
                </a:r>
                <a:endParaRPr lang="en-US" sz="1200" b="1" dirty="0">
                  <a:solidFill>
                    <a:srgbClr val="0354A4"/>
                  </a:solidFill>
                </a:endParaRPr>
              </a:p>
            </p:txBody>
          </p:sp>
          <p:sp>
            <p:nvSpPr>
              <p:cNvPr id="30" name="TextBox 29"/>
              <p:cNvSpPr txBox="1"/>
              <p:nvPr/>
            </p:nvSpPr>
            <p:spPr>
              <a:xfrm rot="16740000">
                <a:off x="7844063" y="3107545"/>
                <a:ext cx="4152335" cy="369332"/>
              </a:xfrm>
              <a:prstGeom prst="rect">
                <a:avLst/>
              </a:prstGeom>
              <a:noFill/>
            </p:spPr>
            <p:txBody>
              <a:bodyPr wrap="square" rtlCol="0">
                <a:spAutoFit/>
              </a:bodyPr>
              <a:lstStyle/>
              <a:p>
                <a:r>
                  <a:rPr lang="en-US" sz="1200" b="1" dirty="0">
                    <a:solidFill>
                      <a:srgbClr val="0354A4"/>
                    </a:solidFill>
                  </a:rPr>
                  <a:t>I-275/SR 60 Interchange Reconstruction</a:t>
                </a:r>
              </a:p>
            </p:txBody>
          </p:sp>
          <p:sp>
            <p:nvSpPr>
              <p:cNvPr id="32" name="TextBox 31"/>
              <p:cNvSpPr txBox="1"/>
              <p:nvPr/>
            </p:nvSpPr>
            <p:spPr>
              <a:xfrm rot="16740000">
                <a:off x="9323124" y="3556821"/>
                <a:ext cx="3208604" cy="369332"/>
              </a:xfrm>
              <a:prstGeom prst="rect">
                <a:avLst/>
              </a:prstGeom>
              <a:noFill/>
            </p:spPr>
            <p:txBody>
              <a:bodyPr wrap="square" rtlCol="0">
                <a:spAutoFit/>
              </a:bodyPr>
              <a:lstStyle/>
              <a:p>
                <a:r>
                  <a:rPr lang="en-US" sz="1200" b="1" dirty="0">
                    <a:solidFill>
                      <a:srgbClr val="0354A4"/>
                    </a:solidFill>
                  </a:rPr>
                  <a:t>I-275 N of MLK to </a:t>
                </a:r>
                <a:r>
                  <a:rPr lang="en-US" sz="1200" b="1" dirty="0" err="1">
                    <a:solidFill>
                      <a:srgbClr val="0354A4"/>
                    </a:solidFill>
                  </a:rPr>
                  <a:t>Bearss</a:t>
                </a:r>
                <a:r>
                  <a:rPr lang="en-US" sz="1200" b="1" dirty="0">
                    <a:solidFill>
                      <a:srgbClr val="0354A4"/>
                    </a:solidFill>
                  </a:rPr>
                  <a:t> Ave.</a:t>
                </a:r>
              </a:p>
            </p:txBody>
          </p:sp>
          <p:sp>
            <p:nvSpPr>
              <p:cNvPr id="33" name="TextBox 32"/>
              <p:cNvSpPr txBox="1"/>
              <p:nvPr/>
            </p:nvSpPr>
            <p:spPr>
              <a:xfrm rot="16740000">
                <a:off x="8510735" y="3066609"/>
                <a:ext cx="4230609" cy="369332"/>
              </a:xfrm>
              <a:prstGeom prst="rect">
                <a:avLst/>
              </a:prstGeom>
              <a:noFill/>
            </p:spPr>
            <p:txBody>
              <a:bodyPr wrap="square" rtlCol="0">
                <a:spAutoFit/>
              </a:bodyPr>
              <a:lstStyle/>
              <a:p>
                <a:r>
                  <a:rPr lang="en-US" sz="1200" b="1" dirty="0">
                    <a:solidFill>
                      <a:srgbClr val="0354A4"/>
                    </a:solidFill>
                  </a:rPr>
                  <a:t>I-275/I-4 Interchange Reconstruction</a:t>
                </a:r>
              </a:p>
            </p:txBody>
          </p:sp>
        </p:grpSp>
        <p:sp>
          <p:nvSpPr>
            <p:cNvPr id="75" name="TextBox 74"/>
            <p:cNvSpPr txBox="1"/>
            <p:nvPr/>
          </p:nvSpPr>
          <p:spPr>
            <a:xfrm>
              <a:off x="8640202" y="5054748"/>
              <a:ext cx="2333204" cy="492443"/>
            </a:xfrm>
            <a:prstGeom prst="rect">
              <a:avLst/>
            </a:prstGeom>
            <a:noFill/>
          </p:spPr>
          <p:txBody>
            <a:bodyPr wrap="none" rtlCol="0">
              <a:spAutoFit/>
            </a:bodyPr>
            <a:lstStyle/>
            <a:p>
              <a:r>
                <a:rPr lang="en-US" b="1" i="1" dirty="0">
                  <a:solidFill>
                    <a:srgbClr val="0354A4"/>
                  </a:solidFill>
                </a:rPr>
                <a:t>Tampa Bay Next</a:t>
              </a:r>
            </a:p>
          </p:txBody>
        </p:sp>
      </p:grpSp>
      <p:sp>
        <p:nvSpPr>
          <p:cNvPr id="77" name="Title 5"/>
          <p:cNvSpPr txBox="1">
            <a:spLocks/>
          </p:cNvSpPr>
          <p:nvPr/>
        </p:nvSpPr>
        <p:spPr>
          <a:xfrm>
            <a:off x="168441" y="-3006"/>
            <a:ext cx="82296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000" kern="1200">
                <a:solidFill>
                  <a:schemeClr val="tx2"/>
                </a:solidFill>
                <a:latin typeface="+mj-lt"/>
                <a:ea typeface="+mj-ea"/>
                <a:cs typeface="+mj-cs"/>
              </a:defRPr>
            </a:lvl1pPr>
          </a:lstStyle>
          <a:p>
            <a:r>
              <a:rPr lang="en-US" sz="3000" dirty="0">
                <a:solidFill>
                  <a:srgbClr val="17406D"/>
                </a:solidFill>
              </a:rPr>
              <a:t>Tampa Interstate Milestones</a:t>
            </a:r>
          </a:p>
        </p:txBody>
      </p:sp>
      <p:cxnSp>
        <p:nvCxnSpPr>
          <p:cNvPr id="85" name="Straight Arrow Connector 84"/>
          <p:cNvCxnSpPr/>
          <p:nvPr/>
        </p:nvCxnSpPr>
        <p:spPr>
          <a:xfrm>
            <a:off x="256735" y="5077949"/>
            <a:ext cx="8618372" cy="0"/>
          </a:xfrm>
          <a:prstGeom prst="straightConnector1">
            <a:avLst/>
          </a:prstGeom>
          <a:ln w="38100">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837881" y="4873435"/>
            <a:ext cx="4426140" cy="253916"/>
          </a:xfrm>
          <a:prstGeom prst="rect">
            <a:avLst/>
          </a:prstGeom>
          <a:noFill/>
        </p:spPr>
        <p:txBody>
          <a:bodyPr wrap="square" rtlCol="0">
            <a:spAutoFit/>
          </a:bodyPr>
          <a:lstStyle/>
          <a:p>
            <a:r>
              <a:rPr lang="en-US" sz="1050" dirty="0">
                <a:solidFill>
                  <a:srgbClr val="17406D">
                    <a:lumMod val="75000"/>
                  </a:srgbClr>
                </a:solidFill>
              </a:rPr>
              <a:t>Community Engagement and Agency Coordination</a:t>
            </a:r>
          </a:p>
        </p:txBody>
      </p:sp>
      <p:sp>
        <p:nvSpPr>
          <p:cNvPr id="87" name="TextBox 86"/>
          <p:cNvSpPr txBox="1"/>
          <p:nvPr/>
        </p:nvSpPr>
        <p:spPr>
          <a:xfrm rot="16727963">
            <a:off x="1952964" y="3784569"/>
            <a:ext cx="578732" cy="300082"/>
          </a:xfrm>
          <a:prstGeom prst="rect">
            <a:avLst/>
          </a:prstGeom>
          <a:noFill/>
        </p:spPr>
        <p:txBody>
          <a:bodyPr wrap="square" rtlCol="0">
            <a:spAutoFit/>
          </a:bodyPr>
          <a:lstStyle/>
          <a:p>
            <a:r>
              <a:rPr lang="en-US" sz="1350" b="1" dirty="0">
                <a:solidFill>
                  <a:prstClr val="black">
                    <a:lumMod val="65000"/>
                    <a:lumOff val="35000"/>
                  </a:prstClr>
                </a:solidFill>
              </a:rPr>
              <a:t>1997</a:t>
            </a:r>
          </a:p>
        </p:txBody>
      </p:sp>
      <p:sp>
        <p:nvSpPr>
          <p:cNvPr id="89" name="TextBox 88"/>
          <p:cNvSpPr txBox="1"/>
          <p:nvPr/>
        </p:nvSpPr>
        <p:spPr>
          <a:xfrm rot="16727963">
            <a:off x="1195065" y="2285934"/>
            <a:ext cx="2619275" cy="276999"/>
          </a:xfrm>
          <a:prstGeom prst="rect">
            <a:avLst/>
          </a:prstGeom>
          <a:noFill/>
        </p:spPr>
        <p:txBody>
          <a:bodyPr wrap="square" rtlCol="0">
            <a:spAutoFit/>
          </a:bodyPr>
          <a:lstStyle/>
          <a:p>
            <a:r>
              <a:rPr lang="en-US" sz="1200" dirty="0">
                <a:solidFill>
                  <a:prstClr val="black">
                    <a:lumMod val="65000"/>
                    <a:lumOff val="35000"/>
                  </a:prstClr>
                </a:solidFill>
              </a:rPr>
              <a:t>Right of way acquisition begins</a:t>
            </a:r>
          </a:p>
        </p:txBody>
      </p:sp>
      <p:sp>
        <p:nvSpPr>
          <p:cNvPr id="90" name="TextBox 89"/>
          <p:cNvSpPr txBox="1"/>
          <p:nvPr/>
        </p:nvSpPr>
        <p:spPr>
          <a:xfrm rot="16727963">
            <a:off x="2053407" y="3673015"/>
            <a:ext cx="805198" cy="300082"/>
          </a:xfrm>
          <a:prstGeom prst="rect">
            <a:avLst/>
          </a:prstGeom>
          <a:noFill/>
        </p:spPr>
        <p:txBody>
          <a:bodyPr wrap="square" rtlCol="0">
            <a:spAutoFit/>
          </a:bodyPr>
          <a:lstStyle/>
          <a:p>
            <a:r>
              <a:rPr lang="en-US" sz="1350" b="1" dirty="0">
                <a:solidFill>
                  <a:prstClr val="black">
                    <a:lumMod val="65000"/>
                    <a:lumOff val="35000"/>
                  </a:prstClr>
                </a:solidFill>
              </a:rPr>
              <a:t>1999</a:t>
            </a:r>
          </a:p>
        </p:txBody>
      </p:sp>
      <p:sp>
        <p:nvSpPr>
          <p:cNvPr id="91" name="TextBox 90"/>
          <p:cNvSpPr txBox="1"/>
          <p:nvPr/>
        </p:nvSpPr>
        <p:spPr>
          <a:xfrm rot="16727963">
            <a:off x="1378538" y="2308082"/>
            <a:ext cx="2619275" cy="276999"/>
          </a:xfrm>
          <a:prstGeom prst="rect">
            <a:avLst/>
          </a:prstGeom>
          <a:noFill/>
        </p:spPr>
        <p:txBody>
          <a:bodyPr wrap="square" rtlCol="0">
            <a:spAutoFit/>
          </a:bodyPr>
          <a:lstStyle/>
          <a:p>
            <a:r>
              <a:rPr lang="en-US" sz="1200" dirty="0">
                <a:solidFill>
                  <a:prstClr val="black">
                    <a:lumMod val="65000"/>
                    <a:lumOff val="35000"/>
                  </a:prstClr>
                </a:solidFill>
              </a:rPr>
              <a:t>ROD for 2A and remainder of 1A</a:t>
            </a:r>
          </a:p>
        </p:txBody>
      </p:sp>
      <p:sp>
        <p:nvSpPr>
          <p:cNvPr id="92" name="TextBox 91"/>
          <p:cNvSpPr txBox="1"/>
          <p:nvPr/>
        </p:nvSpPr>
        <p:spPr>
          <a:xfrm rot="16740000">
            <a:off x="6152133" y="2041082"/>
            <a:ext cx="3114251" cy="276999"/>
          </a:xfrm>
          <a:prstGeom prst="rect">
            <a:avLst/>
          </a:prstGeom>
          <a:noFill/>
        </p:spPr>
        <p:txBody>
          <a:bodyPr wrap="square" rtlCol="0">
            <a:spAutoFit/>
          </a:bodyPr>
          <a:lstStyle/>
          <a:p>
            <a:r>
              <a:rPr lang="en-US" sz="1200" b="1" dirty="0">
                <a:solidFill>
                  <a:srgbClr val="0354A4"/>
                </a:solidFill>
              </a:rPr>
              <a:t>I-275 Lois Ave to E of Rome Ave</a:t>
            </a:r>
          </a:p>
        </p:txBody>
      </p:sp>
      <p:sp>
        <p:nvSpPr>
          <p:cNvPr id="93" name="TextBox 92"/>
          <p:cNvSpPr txBox="1"/>
          <p:nvPr/>
        </p:nvSpPr>
        <p:spPr>
          <a:xfrm>
            <a:off x="58988" y="4900160"/>
            <a:ext cx="305079" cy="230832"/>
          </a:xfrm>
          <a:prstGeom prst="rect">
            <a:avLst/>
          </a:prstGeom>
          <a:noFill/>
        </p:spPr>
        <p:txBody>
          <a:bodyPr wrap="square" rtlCol="0">
            <a:spAutoFit/>
          </a:bodyPr>
          <a:lstStyle/>
          <a:p>
            <a:fld id="{602F1BE7-27B2-402B-A06B-ECA2EDE2EF1C}" type="slidenum">
              <a:rPr lang="en-US" sz="900"/>
              <a:t>6</a:t>
            </a:fld>
            <a:endParaRPr lang="en-US" sz="900" dirty="0"/>
          </a:p>
        </p:txBody>
      </p:sp>
      <p:sp>
        <p:nvSpPr>
          <p:cNvPr id="94" name="Rectangle 93"/>
          <p:cNvSpPr/>
          <p:nvPr/>
        </p:nvSpPr>
        <p:spPr>
          <a:xfrm rot="16721215">
            <a:off x="-1142491" y="2436714"/>
            <a:ext cx="3363368" cy="195431"/>
          </a:xfrm>
          <a:prstGeom prst="rect">
            <a:avLst/>
          </a:prstGeom>
          <a:solidFill>
            <a:srgbClr val="FFFF00">
              <a:alpha val="35000"/>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8" name="Rectangle 87"/>
          <p:cNvSpPr/>
          <p:nvPr/>
        </p:nvSpPr>
        <p:spPr>
          <a:xfrm rot="16721215">
            <a:off x="595218" y="2089480"/>
            <a:ext cx="3176665" cy="1177391"/>
          </a:xfrm>
          <a:custGeom>
            <a:avLst/>
            <a:gdLst>
              <a:gd name="connsiteX0" fmla="*/ 0 w 4235553"/>
              <a:gd name="connsiteY0" fmla="*/ 0 h 1569854"/>
              <a:gd name="connsiteX1" fmla="*/ 4235553 w 4235553"/>
              <a:gd name="connsiteY1" fmla="*/ 0 h 1569854"/>
              <a:gd name="connsiteX2" fmla="*/ 4235553 w 4235553"/>
              <a:gd name="connsiteY2" fmla="*/ 1569854 h 1569854"/>
              <a:gd name="connsiteX3" fmla="*/ 0 w 4235553"/>
              <a:gd name="connsiteY3" fmla="*/ 1569854 h 1569854"/>
              <a:gd name="connsiteX4" fmla="*/ 0 w 4235553"/>
              <a:gd name="connsiteY4" fmla="*/ 0 h 1569854"/>
              <a:gd name="connsiteX0" fmla="*/ 0 w 4235553"/>
              <a:gd name="connsiteY0" fmla="*/ 0 h 1569854"/>
              <a:gd name="connsiteX1" fmla="*/ 4235553 w 4235553"/>
              <a:gd name="connsiteY1" fmla="*/ 0 h 1569854"/>
              <a:gd name="connsiteX2" fmla="*/ 4235553 w 4235553"/>
              <a:gd name="connsiteY2" fmla="*/ 1569854 h 1569854"/>
              <a:gd name="connsiteX3" fmla="*/ 209452 w 4235553"/>
              <a:gd name="connsiteY3" fmla="*/ 1561271 h 1569854"/>
              <a:gd name="connsiteX4" fmla="*/ 0 w 4235553"/>
              <a:gd name="connsiteY4" fmla="*/ 0 h 1569854"/>
              <a:gd name="connsiteX0" fmla="*/ 0 w 4235553"/>
              <a:gd name="connsiteY0" fmla="*/ 0 h 1569854"/>
              <a:gd name="connsiteX1" fmla="*/ 3967144 w 4235553"/>
              <a:gd name="connsiteY1" fmla="*/ 5883 h 1569854"/>
              <a:gd name="connsiteX2" fmla="*/ 4235553 w 4235553"/>
              <a:gd name="connsiteY2" fmla="*/ 1569854 h 1569854"/>
              <a:gd name="connsiteX3" fmla="*/ 209452 w 4235553"/>
              <a:gd name="connsiteY3" fmla="*/ 1561271 h 1569854"/>
              <a:gd name="connsiteX4" fmla="*/ 0 w 4235553"/>
              <a:gd name="connsiteY4" fmla="*/ 0 h 1569854"/>
              <a:gd name="connsiteX0" fmla="*/ 0 w 4235553"/>
              <a:gd name="connsiteY0" fmla="*/ 0 h 1569854"/>
              <a:gd name="connsiteX1" fmla="*/ 4001469 w 4235553"/>
              <a:gd name="connsiteY1" fmla="*/ 638 h 1569854"/>
              <a:gd name="connsiteX2" fmla="*/ 4235553 w 4235553"/>
              <a:gd name="connsiteY2" fmla="*/ 1569854 h 1569854"/>
              <a:gd name="connsiteX3" fmla="*/ 209452 w 4235553"/>
              <a:gd name="connsiteY3" fmla="*/ 1561271 h 1569854"/>
              <a:gd name="connsiteX4" fmla="*/ 0 w 4235553"/>
              <a:gd name="connsiteY4" fmla="*/ 0 h 156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53" h="1569854">
                <a:moveTo>
                  <a:pt x="0" y="0"/>
                </a:moveTo>
                <a:lnTo>
                  <a:pt x="4001469" y="638"/>
                </a:lnTo>
                <a:lnTo>
                  <a:pt x="4235553" y="1569854"/>
                </a:lnTo>
                <a:lnTo>
                  <a:pt x="209452" y="1561271"/>
                </a:lnTo>
                <a:lnTo>
                  <a:pt x="0" y="0"/>
                </a:lnTo>
                <a:close/>
              </a:path>
            </a:pathLst>
          </a:custGeom>
          <a:solidFill>
            <a:srgbClr val="FFFF00">
              <a:alpha val="35000"/>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6" name="Rectangle 5"/>
          <p:cNvSpPr/>
          <p:nvPr/>
        </p:nvSpPr>
        <p:spPr>
          <a:xfrm rot="16721215">
            <a:off x="3203058" y="1224260"/>
            <a:ext cx="3991629" cy="2368067"/>
          </a:xfrm>
          <a:custGeom>
            <a:avLst/>
            <a:gdLst>
              <a:gd name="connsiteX0" fmla="*/ 0 w 4653142"/>
              <a:gd name="connsiteY0" fmla="*/ 0 h 3046585"/>
              <a:gd name="connsiteX1" fmla="*/ 4653142 w 4653142"/>
              <a:gd name="connsiteY1" fmla="*/ 0 h 3046585"/>
              <a:gd name="connsiteX2" fmla="*/ 4653142 w 4653142"/>
              <a:gd name="connsiteY2" fmla="*/ 3046585 h 3046585"/>
              <a:gd name="connsiteX3" fmla="*/ 0 w 4653142"/>
              <a:gd name="connsiteY3" fmla="*/ 3046585 h 3046585"/>
              <a:gd name="connsiteX4" fmla="*/ 0 w 4653142"/>
              <a:gd name="connsiteY4" fmla="*/ 0 h 3046585"/>
              <a:gd name="connsiteX0" fmla="*/ 0 w 4653142"/>
              <a:gd name="connsiteY0" fmla="*/ 0 h 3114522"/>
              <a:gd name="connsiteX1" fmla="*/ 4653142 w 4653142"/>
              <a:gd name="connsiteY1" fmla="*/ 0 h 3114522"/>
              <a:gd name="connsiteX2" fmla="*/ 4653142 w 4653142"/>
              <a:gd name="connsiteY2" fmla="*/ 3046585 h 3114522"/>
              <a:gd name="connsiteX3" fmla="*/ 445680 w 4653142"/>
              <a:gd name="connsiteY3" fmla="*/ 3114522 h 3114522"/>
              <a:gd name="connsiteX4" fmla="*/ 0 w 4653142"/>
              <a:gd name="connsiteY4" fmla="*/ 0 h 3114522"/>
              <a:gd name="connsiteX0" fmla="*/ 0 w 4710376"/>
              <a:gd name="connsiteY0" fmla="*/ 0 h 3114522"/>
              <a:gd name="connsiteX1" fmla="*/ 4653142 w 4710376"/>
              <a:gd name="connsiteY1" fmla="*/ 0 h 3114522"/>
              <a:gd name="connsiteX2" fmla="*/ 4710376 w 4710376"/>
              <a:gd name="connsiteY2" fmla="*/ 3065048 h 3114522"/>
              <a:gd name="connsiteX3" fmla="*/ 445680 w 4710376"/>
              <a:gd name="connsiteY3" fmla="*/ 3114522 h 3114522"/>
              <a:gd name="connsiteX4" fmla="*/ 0 w 4710376"/>
              <a:gd name="connsiteY4" fmla="*/ 0 h 3114522"/>
              <a:gd name="connsiteX0" fmla="*/ 0 w 4710376"/>
              <a:gd name="connsiteY0" fmla="*/ 0 h 3114522"/>
              <a:gd name="connsiteX1" fmla="*/ 4278913 w 4710376"/>
              <a:gd name="connsiteY1" fmla="*/ 43574 h 3114522"/>
              <a:gd name="connsiteX2" fmla="*/ 4710376 w 4710376"/>
              <a:gd name="connsiteY2" fmla="*/ 3065048 h 3114522"/>
              <a:gd name="connsiteX3" fmla="*/ 445680 w 4710376"/>
              <a:gd name="connsiteY3" fmla="*/ 3114522 h 3114522"/>
              <a:gd name="connsiteX4" fmla="*/ 0 w 4710376"/>
              <a:gd name="connsiteY4" fmla="*/ 0 h 3114522"/>
              <a:gd name="connsiteX0" fmla="*/ 0 w 4710376"/>
              <a:gd name="connsiteY0" fmla="*/ 0 h 3114522"/>
              <a:gd name="connsiteX1" fmla="*/ 4278913 w 4710376"/>
              <a:gd name="connsiteY1" fmla="*/ 43574 h 3114522"/>
              <a:gd name="connsiteX2" fmla="*/ 4710376 w 4710376"/>
              <a:gd name="connsiteY2" fmla="*/ 3065048 h 3114522"/>
              <a:gd name="connsiteX3" fmla="*/ 445680 w 4710376"/>
              <a:gd name="connsiteY3" fmla="*/ 3114522 h 3114522"/>
              <a:gd name="connsiteX4" fmla="*/ 0 w 4710376"/>
              <a:gd name="connsiteY4" fmla="*/ 0 h 311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376" h="3114522">
                <a:moveTo>
                  <a:pt x="0" y="0"/>
                </a:moveTo>
                <a:lnTo>
                  <a:pt x="4278913" y="43574"/>
                </a:lnTo>
                <a:lnTo>
                  <a:pt x="4710376" y="3065048"/>
                </a:lnTo>
                <a:lnTo>
                  <a:pt x="445680" y="3114522"/>
                </a:lnTo>
                <a:lnTo>
                  <a:pt x="0" y="0"/>
                </a:lnTo>
                <a:close/>
              </a:path>
            </a:pathLst>
          </a:custGeom>
          <a:solidFill>
            <a:srgbClr val="FFFF00">
              <a:alpha val="35000"/>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31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20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1000"/>
                                        <p:tgtEl>
                                          <p:spTgt spid="8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left)">
                                      <p:cBhvr>
                                        <p:cTn id="13" dur="1000"/>
                                        <p:tgtEl>
                                          <p:spTgt spid="8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ipe(left)">
                                      <p:cBhvr>
                                        <p:cTn id="16" dur="1000"/>
                                        <p:tgtEl>
                                          <p:spTgt spid="9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1000"/>
                                        <p:tgtEl>
                                          <p:spTgt spid="9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000"/>
                                        <p:tgtEl>
                                          <p:spTgt spid="7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wipe(left)">
                                      <p:cBhvr>
                                        <p:cTn id="26" dur="1000"/>
                                        <p:tgtEl>
                                          <p:spTgt spid="92"/>
                                        </p:tgtEl>
                                      </p:cBhvr>
                                    </p:animEffect>
                                  </p:childTnLst>
                                </p:cTn>
                              </p:par>
                            </p:childTnLst>
                          </p:cTn>
                        </p:par>
                        <p:par>
                          <p:cTn id="27" fill="hold">
                            <p:stCondLst>
                              <p:cond delay="3000"/>
                            </p:stCondLst>
                            <p:childTnLst>
                              <p:par>
                                <p:cTn id="28" presetID="16" presetClass="entr" presetSubtype="37"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barn(outVertical)">
                                      <p:cBhvr>
                                        <p:cTn id="30" dur="2000"/>
                                        <p:tgtEl>
                                          <p:spTgt spid="8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94"/>
                                        </p:tgtEl>
                                      </p:cBhvr>
                                    </p:animEffect>
                                    <p:set>
                                      <p:cBhvr>
                                        <p:cTn id="41" dur="1" fill="hold">
                                          <p:stCondLst>
                                            <p:cond delay="499"/>
                                          </p:stCondLst>
                                        </p:cTn>
                                        <p:tgtEl>
                                          <p:spTgt spid="9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1000"/>
                                        <p:tgtEl>
                                          <p:spTgt spid="8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88"/>
                                        </p:tgtEl>
                                      </p:cBhvr>
                                    </p:animEffect>
                                    <p:set>
                                      <p:cBhvr>
                                        <p:cTn id="51" dur="1" fill="hold">
                                          <p:stCondLst>
                                            <p:cond delay="499"/>
                                          </p:stCondLst>
                                        </p:cTn>
                                        <p:tgtEl>
                                          <p:spTgt spid="8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96"/>
                                        </p:tgtEl>
                                      </p:cBhvr>
                                    </p:animEffect>
                                    <p:set>
                                      <p:cBhvr>
                                        <p:cTn id="60"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9" grpId="0"/>
      <p:bldP spid="90" grpId="0"/>
      <p:bldP spid="91" grpId="0"/>
      <p:bldP spid="92" grpId="0"/>
      <p:bldP spid="94" grpId="0" animBg="1"/>
      <p:bldP spid="94" grpId="1" animBg="1"/>
      <p:bldP spid="88" grpId="0" animBg="1"/>
      <p:bldP spid="88" grpId="1" animBg="1"/>
      <p:bldP spid="96" grpId="0" animBg="1"/>
      <p:bldP spid="9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87" t="13809" r="2411" b="13504"/>
          <a:stretch/>
        </p:blipFill>
        <p:spPr>
          <a:xfrm>
            <a:off x="236764" y="19498"/>
            <a:ext cx="8696222" cy="5066853"/>
          </a:xfrm>
          <a:prstGeom prst="rect">
            <a:avLst/>
          </a:prstGeom>
        </p:spPr>
      </p:pic>
      <p:sp>
        <p:nvSpPr>
          <p:cNvPr id="4" name="Title 1"/>
          <p:cNvSpPr>
            <a:spLocks noGrp="1"/>
          </p:cNvSpPr>
          <p:nvPr>
            <p:ph type="title"/>
          </p:nvPr>
        </p:nvSpPr>
        <p:spPr>
          <a:xfrm>
            <a:off x="181888" y="21402"/>
            <a:ext cx="6178571" cy="581230"/>
          </a:xfrm>
          <a:solidFill>
            <a:schemeClr val="bg1"/>
          </a:solidFill>
        </p:spPr>
        <p:txBody>
          <a:bodyPr>
            <a:normAutofit fontScale="90000"/>
          </a:bodyPr>
          <a:lstStyle/>
          <a:p>
            <a:r>
              <a:rPr lang="en-US" dirty="0"/>
              <a:t>Public Outreach Summary</a:t>
            </a:r>
          </a:p>
        </p:txBody>
      </p:sp>
      <p:sp>
        <p:nvSpPr>
          <p:cNvPr id="5" name="TextBox 4"/>
          <p:cNvSpPr txBox="1"/>
          <p:nvPr/>
        </p:nvSpPr>
        <p:spPr>
          <a:xfrm>
            <a:off x="181888" y="4935751"/>
            <a:ext cx="317343" cy="230832"/>
          </a:xfrm>
          <a:prstGeom prst="rect">
            <a:avLst/>
          </a:prstGeom>
          <a:noFill/>
        </p:spPr>
        <p:txBody>
          <a:bodyPr wrap="square" rtlCol="0">
            <a:spAutoFit/>
          </a:bodyPr>
          <a:lstStyle/>
          <a:p>
            <a:fld id="{89BCE10C-76B8-4BF7-B477-AB6F5A925E01}" type="slidenum">
              <a:rPr lang="en-US" sz="900"/>
              <a:t>7</a:t>
            </a:fld>
            <a:endParaRPr lang="en-US" sz="900" dirty="0"/>
          </a:p>
        </p:txBody>
      </p:sp>
      <p:sp>
        <p:nvSpPr>
          <p:cNvPr id="2" name="Freeform 1"/>
          <p:cNvSpPr/>
          <p:nvPr/>
        </p:nvSpPr>
        <p:spPr>
          <a:xfrm>
            <a:off x="3486150" y="1069597"/>
            <a:ext cx="5336234" cy="3175832"/>
          </a:xfrm>
          <a:custGeom>
            <a:avLst/>
            <a:gdLst>
              <a:gd name="connsiteX0" fmla="*/ 0 w 7187610"/>
              <a:gd name="connsiteY0" fmla="*/ 404037 h 4316819"/>
              <a:gd name="connsiteX1" fmla="*/ 10633 w 7187610"/>
              <a:gd name="connsiteY1" fmla="*/ 4316819 h 4316819"/>
              <a:gd name="connsiteX2" fmla="*/ 2083982 w 7187610"/>
              <a:gd name="connsiteY2" fmla="*/ 4306186 h 4316819"/>
              <a:gd name="connsiteX3" fmla="*/ 2126512 w 7187610"/>
              <a:gd name="connsiteY3" fmla="*/ 967563 h 4316819"/>
              <a:gd name="connsiteX4" fmla="*/ 6368903 w 7187610"/>
              <a:gd name="connsiteY4" fmla="*/ 956930 h 4316819"/>
              <a:gd name="connsiteX5" fmla="*/ 6358270 w 7187610"/>
              <a:gd name="connsiteY5" fmla="*/ 574158 h 4316819"/>
              <a:gd name="connsiteX6" fmla="*/ 6932428 w 7187610"/>
              <a:gd name="connsiteY6" fmla="*/ 1073889 h 4316819"/>
              <a:gd name="connsiteX7" fmla="*/ 7187610 w 7187610"/>
              <a:gd name="connsiteY7" fmla="*/ 839972 h 4316819"/>
              <a:gd name="connsiteX8" fmla="*/ 6368903 w 7187610"/>
              <a:gd name="connsiteY8" fmla="*/ 0 h 4316819"/>
              <a:gd name="connsiteX9" fmla="*/ 6368903 w 7187610"/>
              <a:gd name="connsiteY9" fmla="*/ 414670 h 4316819"/>
              <a:gd name="connsiteX0" fmla="*/ 0 w 7187610"/>
              <a:gd name="connsiteY0" fmla="*/ 404037 h 4316819"/>
              <a:gd name="connsiteX1" fmla="*/ 10633 w 7187610"/>
              <a:gd name="connsiteY1" fmla="*/ 4316819 h 4316819"/>
              <a:gd name="connsiteX2" fmla="*/ 2083982 w 7187610"/>
              <a:gd name="connsiteY2" fmla="*/ 4306186 h 4316819"/>
              <a:gd name="connsiteX3" fmla="*/ 2126512 w 7187610"/>
              <a:gd name="connsiteY3" fmla="*/ 967563 h 4316819"/>
              <a:gd name="connsiteX4" fmla="*/ 6368903 w 7187610"/>
              <a:gd name="connsiteY4" fmla="*/ 956930 h 4316819"/>
              <a:gd name="connsiteX5" fmla="*/ 6358270 w 7187610"/>
              <a:gd name="connsiteY5" fmla="*/ 574158 h 4316819"/>
              <a:gd name="connsiteX6" fmla="*/ 6932428 w 7187610"/>
              <a:gd name="connsiteY6" fmla="*/ 1073889 h 4316819"/>
              <a:gd name="connsiteX7" fmla="*/ 7187610 w 7187610"/>
              <a:gd name="connsiteY7" fmla="*/ 839972 h 4316819"/>
              <a:gd name="connsiteX8" fmla="*/ 6368903 w 7187610"/>
              <a:gd name="connsiteY8" fmla="*/ 0 h 4316819"/>
              <a:gd name="connsiteX9" fmla="*/ 6368903 w 7187610"/>
              <a:gd name="connsiteY9" fmla="*/ 414670 h 4316819"/>
              <a:gd name="connsiteX10" fmla="*/ 6379535 w 7187610"/>
              <a:gd name="connsiteY10" fmla="*/ 382772 h 4316819"/>
              <a:gd name="connsiteX0" fmla="*/ 10633 w 7198243"/>
              <a:gd name="connsiteY0" fmla="*/ 404037 h 4316819"/>
              <a:gd name="connsiteX1" fmla="*/ 21266 w 7198243"/>
              <a:gd name="connsiteY1" fmla="*/ 4316819 h 4316819"/>
              <a:gd name="connsiteX2" fmla="*/ 2094615 w 7198243"/>
              <a:gd name="connsiteY2" fmla="*/ 4306186 h 4316819"/>
              <a:gd name="connsiteX3" fmla="*/ 2137145 w 7198243"/>
              <a:gd name="connsiteY3" fmla="*/ 967563 h 4316819"/>
              <a:gd name="connsiteX4" fmla="*/ 6379536 w 7198243"/>
              <a:gd name="connsiteY4" fmla="*/ 956930 h 4316819"/>
              <a:gd name="connsiteX5" fmla="*/ 6368903 w 7198243"/>
              <a:gd name="connsiteY5" fmla="*/ 574158 h 4316819"/>
              <a:gd name="connsiteX6" fmla="*/ 6943061 w 7198243"/>
              <a:gd name="connsiteY6" fmla="*/ 1073889 h 4316819"/>
              <a:gd name="connsiteX7" fmla="*/ 7198243 w 7198243"/>
              <a:gd name="connsiteY7" fmla="*/ 839972 h 4316819"/>
              <a:gd name="connsiteX8" fmla="*/ 6379536 w 7198243"/>
              <a:gd name="connsiteY8" fmla="*/ 0 h 4316819"/>
              <a:gd name="connsiteX9" fmla="*/ 6379536 w 7198243"/>
              <a:gd name="connsiteY9" fmla="*/ 414670 h 4316819"/>
              <a:gd name="connsiteX10" fmla="*/ 0 w 7198243"/>
              <a:gd name="connsiteY10" fmla="*/ 393404 h 4316819"/>
              <a:gd name="connsiteX0" fmla="*/ 0 w 7187610"/>
              <a:gd name="connsiteY0" fmla="*/ 404037 h 4316819"/>
              <a:gd name="connsiteX1" fmla="*/ 10633 w 7187610"/>
              <a:gd name="connsiteY1" fmla="*/ 4316819 h 4316819"/>
              <a:gd name="connsiteX2" fmla="*/ 2083982 w 7187610"/>
              <a:gd name="connsiteY2" fmla="*/ 4306186 h 4316819"/>
              <a:gd name="connsiteX3" fmla="*/ 2126512 w 7187610"/>
              <a:gd name="connsiteY3" fmla="*/ 967563 h 4316819"/>
              <a:gd name="connsiteX4" fmla="*/ 6368903 w 7187610"/>
              <a:gd name="connsiteY4" fmla="*/ 956930 h 4316819"/>
              <a:gd name="connsiteX5" fmla="*/ 6358270 w 7187610"/>
              <a:gd name="connsiteY5" fmla="*/ 574158 h 4316819"/>
              <a:gd name="connsiteX6" fmla="*/ 6932428 w 7187610"/>
              <a:gd name="connsiteY6" fmla="*/ 1073889 h 4316819"/>
              <a:gd name="connsiteX7" fmla="*/ 7187610 w 7187610"/>
              <a:gd name="connsiteY7" fmla="*/ 839972 h 4316819"/>
              <a:gd name="connsiteX8" fmla="*/ 6368903 w 7187610"/>
              <a:gd name="connsiteY8" fmla="*/ 0 h 4316819"/>
              <a:gd name="connsiteX9" fmla="*/ 6368903 w 7187610"/>
              <a:gd name="connsiteY9" fmla="*/ 414670 h 4316819"/>
              <a:gd name="connsiteX10" fmla="*/ 10632 w 7187610"/>
              <a:gd name="connsiteY10" fmla="*/ 435934 h 4316819"/>
              <a:gd name="connsiteX0" fmla="*/ 0 w 7187610"/>
              <a:gd name="connsiteY0" fmla="*/ 404037 h 4316819"/>
              <a:gd name="connsiteX1" fmla="*/ 10633 w 7187610"/>
              <a:gd name="connsiteY1" fmla="*/ 4316819 h 4316819"/>
              <a:gd name="connsiteX2" fmla="*/ 2083982 w 7187610"/>
              <a:gd name="connsiteY2" fmla="*/ 4306186 h 4316819"/>
              <a:gd name="connsiteX3" fmla="*/ 2126512 w 7187610"/>
              <a:gd name="connsiteY3" fmla="*/ 967563 h 4316819"/>
              <a:gd name="connsiteX4" fmla="*/ 6368903 w 7187610"/>
              <a:gd name="connsiteY4" fmla="*/ 956930 h 4316819"/>
              <a:gd name="connsiteX5" fmla="*/ 6358270 w 7187610"/>
              <a:gd name="connsiteY5" fmla="*/ 574158 h 4316819"/>
              <a:gd name="connsiteX6" fmla="*/ 6932428 w 7187610"/>
              <a:gd name="connsiteY6" fmla="*/ 1073889 h 4316819"/>
              <a:gd name="connsiteX7" fmla="*/ 7187610 w 7187610"/>
              <a:gd name="connsiteY7" fmla="*/ 839972 h 4316819"/>
              <a:gd name="connsiteX8" fmla="*/ 6368903 w 7187610"/>
              <a:gd name="connsiteY8" fmla="*/ 0 h 4316819"/>
              <a:gd name="connsiteX9" fmla="*/ 6368903 w 7187610"/>
              <a:gd name="connsiteY9" fmla="*/ 414670 h 4316819"/>
              <a:gd name="connsiteX10" fmla="*/ 10632 w 7187610"/>
              <a:gd name="connsiteY10" fmla="*/ 404037 h 4316819"/>
              <a:gd name="connsiteX0" fmla="*/ 0 w 7187610"/>
              <a:gd name="connsiteY0" fmla="*/ 404037 h 4316819"/>
              <a:gd name="connsiteX1" fmla="*/ 10633 w 7187610"/>
              <a:gd name="connsiteY1" fmla="*/ 4316819 h 4316819"/>
              <a:gd name="connsiteX2" fmla="*/ 2083982 w 7187610"/>
              <a:gd name="connsiteY2" fmla="*/ 4306186 h 4316819"/>
              <a:gd name="connsiteX3" fmla="*/ 2126512 w 7187610"/>
              <a:gd name="connsiteY3" fmla="*/ 967563 h 4316819"/>
              <a:gd name="connsiteX4" fmla="*/ 6368903 w 7187610"/>
              <a:gd name="connsiteY4" fmla="*/ 956930 h 4316819"/>
              <a:gd name="connsiteX5" fmla="*/ 6358270 w 7187610"/>
              <a:gd name="connsiteY5" fmla="*/ 574158 h 4316819"/>
              <a:gd name="connsiteX6" fmla="*/ 6932428 w 7187610"/>
              <a:gd name="connsiteY6" fmla="*/ 1073889 h 4316819"/>
              <a:gd name="connsiteX7" fmla="*/ 7187610 w 7187610"/>
              <a:gd name="connsiteY7" fmla="*/ 839972 h 4316819"/>
              <a:gd name="connsiteX8" fmla="*/ 6368903 w 7187610"/>
              <a:gd name="connsiteY8" fmla="*/ 0 h 4316819"/>
              <a:gd name="connsiteX9" fmla="*/ 6368903 w 7187610"/>
              <a:gd name="connsiteY9" fmla="*/ 414670 h 4316819"/>
              <a:gd name="connsiteX10" fmla="*/ 10632 w 7187610"/>
              <a:gd name="connsiteY10" fmla="*/ 435934 h 4316819"/>
              <a:gd name="connsiteX0" fmla="*/ 0 w 7187610"/>
              <a:gd name="connsiteY0" fmla="*/ 404037 h 4316819"/>
              <a:gd name="connsiteX1" fmla="*/ 10633 w 7187610"/>
              <a:gd name="connsiteY1" fmla="*/ 4316819 h 4316819"/>
              <a:gd name="connsiteX2" fmla="*/ 2083982 w 7187610"/>
              <a:gd name="connsiteY2" fmla="*/ 4306186 h 4316819"/>
              <a:gd name="connsiteX3" fmla="*/ 2126512 w 7187610"/>
              <a:gd name="connsiteY3" fmla="*/ 967563 h 4316819"/>
              <a:gd name="connsiteX4" fmla="*/ 6368903 w 7187610"/>
              <a:gd name="connsiteY4" fmla="*/ 956930 h 4316819"/>
              <a:gd name="connsiteX5" fmla="*/ 6358270 w 7187610"/>
              <a:gd name="connsiteY5" fmla="*/ 574158 h 4316819"/>
              <a:gd name="connsiteX6" fmla="*/ 6932428 w 7187610"/>
              <a:gd name="connsiteY6" fmla="*/ 1073889 h 4316819"/>
              <a:gd name="connsiteX7" fmla="*/ 7187610 w 7187610"/>
              <a:gd name="connsiteY7" fmla="*/ 839972 h 4316819"/>
              <a:gd name="connsiteX8" fmla="*/ 6368903 w 7187610"/>
              <a:gd name="connsiteY8" fmla="*/ 0 h 4316819"/>
              <a:gd name="connsiteX9" fmla="*/ 6368903 w 7187610"/>
              <a:gd name="connsiteY9" fmla="*/ 414670 h 4316819"/>
              <a:gd name="connsiteX10" fmla="*/ 3012 w 7187610"/>
              <a:gd name="connsiteY10" fmla="*/ 401644 h 4316819"/>
              <a:gd name="connsiteX0" fmla="*/ 12228 w 7199838"/>
              <a:gd name="connsiteY0" fmla="*/ 404037 h 4316819"/>
              <a:gd name="connsiteX1" fmla="*/ 22861 w 7199838"/>
              <a:gd name="connsiteY1" fmla="*/ 4316819 h 4316819"/>
              <a:gd name="connsiteX2" fmla="*/ 2096210 w 7199838"/>
              <a:gd name="connsiteY2" fmla="*/ 4306186 h 4316819"/>
              <a:gd name="connsiteX3" fmla="*/ 2138740 w 7199838"/>
              <a:gd name="connsiteY3" fmla="*/ 967563 h 4316819"/>
              <a:gd name="connsiteX4" fmla="*/ 6381131 w 7199838"/>
              <a:gd name="connsiteY4" fmla="*/ 956930 h 4316819"/>
              <a:gd name="connsiteX5" fmla="*/ 6370498 w 7199838"/>
              <a:gd name="connsiteY5" fmla="*/ 574158 h 4316819"/>
              <a:gd name="connsiteX6" fmla="*/ 6944656 w 7199838"/>
              <a:gd name="connsiteY6" fmla="*/ 1073889 h 4316819"/>
              <a:gd name="connsiteX7" fmla="*/ 7199838 w 7199838"/>
              <a:gd name="connsiteY7" fmla="*/ 839972 h 4316819"/>
              <a:gd name="connsiteX8" fmla="*/ 6381131 w 7199838"/>
              <a:gd name="connsiteY8" fmla="*/ 0 h 4316819"/>
              <a:gd name="connsiteX9" fmla="*/ 6381131 w 7199838"/>
              <a:gd name="connsiteY9" fmla="*/ 414670 h 4316819"/>
              <a:gd name="connsiteX10" fmla="*/ 0 w 7199838"/>
              <a:gd name="connsiteY10" fmla="*/ 416884 h 4316819"/>
              <a:gd name="connsiteX0" fmla="*/ 23658 w 7211268"/>
              <a:gd name="connsiteY0" fmla="*/ 404037 h 4316819"/>
              <a:gd name="connsiteX1" fmla="*/ 34291 w 7211268"/>
              <a:gd name="connsiteY1" fmla="*/ 4316819 h 4316819"/>
              <a:gd name="connsiteX2" fmla="*/ 2107640 w 7211268"/>
              <a:gd name="connsiteY2" fmla="*/ 4306186 h 4316819"/>
              <a:gd name="connsiteX3" fmla="*/ 2150170 w 7211268"/>
              <a:gd name="connsiteY3" fmla="*/ 967563 h 4316819"/>
              <a:gd name="connsiteX4" fmla="*/ 6392561 w 7211268"/>
              <a:gd name="connsiteY4" fmla="*/ 956930 h 4316819"/>
              <a:gd name="connsiteX5" fmla="*/ 6381928 w 7211268"/>
              <a:gd name="connsiteY5" fmla="*/ 574158 h 4316819"/>
              <a:gd name="connsiteX6" fmla="*/ 6956086 w 7211268"/>
              <a:gd name="connsiteY6" fmla="*/ 1073889 h 4316819"/>
              <a:gd name="connsiteX7" fmla="*/ 7211268 w 7211268"/>
              <a:gd name="connsiteY7" fmla="*/ 839972 h 4316819"/>
              <a:gd name="connsiteX8" fmla="*/ 6392561 w 7211268"/>
              <a:gd name="connsiteY8" fmla="*/ 0 h 4316819"/>
              <a:gd name="connsiteX9" fmla="*/ 6392561 w 7211268"/>
              <a:gd name="connsiteY9" fmla="*/ 414670 h 4316819"/>
              <a:gd name="connsiteX10" fmla="*/ 0 w 7211268"/>
              <a:gd name="connsiteY10" fmla="*/ 420694 h 4316819"/>
              <a:gd name="connsiteX0" fmla="*/ 4608 w 7211268"/>
              <a:gd name="connsiteY0" fmla="*/ 415467 h 4316819"/>
              <a:gd name="connsiteX1" fmla="*/ 34291 w 7211268"/>
              <a:gd name="connsiteY1" fmla="*/ 4316819 h 4316819"/>
              <a:gd name="connsiteX2" fmla="*/ 2107640 w 7211268"/>
              <a:gd name="connsiteY2" fmla="*/ 4306186 h 4316819"/>
              <a:gd name="connsiteX3" fmla="*/ 2150170 w 7211268"/>
              <a:gd name="connsiteY3" fmla="*/ 967563 h 4316819"/>
              <a:gd name="connsiteX4" fmla="*/ 6392561 w 7211268"/>
              <a:gd name="connsiteY4" fmla="*/ 956930 h 4316819"/>
              <a:gd name="connsiteX5" fmla="*/ 6381928 w 7211268"/>
              <a:gd name="connsiteY5" fmla="*/ 574158 h 4316819"/>
              <a:gd name="connsiteX6" fmla="*/ 6956086 w 7211268"/>
              <a:gd name="connsiteY6" fmla="*/ 1073889 h 4316819"/>
              <a:gd name="connsiteX7" fmla="*/ 7211268 w 7211268"/>
              <a:gd name="connsiteY7" fmla="*/ 839972 h 4316819"/>
              <a:gd name="connsiteX8" fmla="*/ 6392561 w 7211268"/>
              <a:gd name="connsiteY8" fmla="*/ 0 h 4316819"/>
              <a:gd name="connsiteX9" fmla="*/ 6392561 w 7211268"/>
              <a:gd name="connsiteY9" fmla="*/ 414670 h 4316819"/>
              <a:gd name="connsiteX10" fmla="*/ 0 w 7211268"/>
              <a:gd name="connsiteY10" fmla="*/ 420694 h 4316819"/>
              <a:gd name="connsiteX0" fmla="*/ 4608 w 7211268"/>
              <a:gd name="connsiteY0" fmla="*/ 415467 h 4316819"/>
              <a:gd name="connsiteX1" fmla="*/ 34291 w 7211268"/>
              <a:gd name="connsiteY1" fmla="*/ 4316819 h 4316819"/>
              <a:gd name="connsiteX2" fmla="*/ 2107640 w 7211268"/>
              <a:gd name="connsiteY2" fmla="*/ 4306186 h 4316819"/>
              <a:gd name="connsiteX3" fmla="*/ 2150170 w 7211268"/>
              <a:gd name="connsiteY3" fmla="*/ 967563 h 4316819"/>
              <a:gd name="connsiteX4" fmla="*/ 6392561 w 7211268"/>
              <a:gd name="connsiteY4" fmla="*/ 956930 h 4316819"/>
              <a:gd name="connsiteX5" fmla="*/ 6381928 w 7211268"/>
              <a:gd name="connsiteY5" fmla="*/ 574158 h 4316819"/>
              <a:gd name="connsiteX6" fmla="*/ 6956086 w 7211268"/>
              <a:gd name="connsiteY6" fmla="*/ 1073889 h 4316819"/>
              <a:gd name="connsiteX7" fmla="*/ 7211268 w 7211268"/>
              <a:gd name="connsiteY7" fmla="*/ 839972 h 4316819"/>
              <a:gd name="connsiteX8" fmla="*/ 6392561 w 7211268"/>
              <a:gd name="connsiteY8" fmla="*/ 0 h 4316819"/>
              <a:gd name="connsiteX9" fmla="*/ 6392561 w 7211268"/>
              <a:gd name="connsiteY9" fmla="*/ 414670 h 4316819"/>
              <a:gd name="connsiteX10" fmla="*/ 0 w 7211268"/>
              <a:gd name="connsiteY10" fmla="*/ 420694 h 4316819"/>
              <a:gd name="connsiteX11" fmla="*/ 4608 w 7211268"/>
              <a:gd name="connsiteY11" fmla="*/ 415467 h 43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1268" h="4316819">
                <a:moveTo>
                  <a:pt x="4608" y="415467"/>
                </a:moveTo>
                <a:cubicBezTo>
                  <a:pt x="8152" y="1719728"/>
                  <a:pt x="30747" y="3012558"/>
                  <a:pt x="34291" y="4316819"/>
                </a:cubicBezTo>
                <a:lnTo>
                  <a:pt x="2107640" y="4306186"/>
                </a:lnTo>
                <a:lnTo>
                  <a:pt x="2150170" y="967563"/>
                </a:lnTo>
                <a:lnTo>
                  <a:pt x="6392561" y="956930"/>
                </a:lnTo>
                <a:lnTo>
                  <a:pt x="6381928" y="574158"/>
                </a:lnTo>
                <a:lnTo>
                  <a:pt x="6956086" y="1073889"/>
                </a:lnTo>
                <a:lnTo>
                  <a:pt x="7211268" y="839972"/>
                </a:lnTo>
                <a:lnTo>
                  <a:pt x="6392561" y="0"/>
                </a:lnTo>
                <a:lnTo>
                  <a:pt x="6392561" y="414670"/>
                </a:lnTo>
                <a:cubicBezTo>
                  <a:pt x="6394333" y="478465"/>
                  <a:pt x="-2215" y="427339"/>
                  <a:pt x="0" y="420694"/>
                </a:cubicBezTo>
                <a:lnTo>
                  <a:pt x="4608" y="415467"/>
                </a:lnTo>
                <a:close/>
              </a:path>
            </a:pathLst>
          </a:custGeom>
          <a:noFill/>
          <a:ln w="85725">
            <a:solidFill>
              <a:srgbClr val="FFFF00"/>
            </a:solidFill>
          </a:ln>
          <a:effectLst>
            <a:glow rad="228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32745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b="30712"/>
          <a:stretch/>
        </p:blipFill>
        <p:spPr>
          <a:xfrm>
            <a:off x="-14288" y="862202"/>
            <a:ext cx="9158288" cy="4306146"/>
          </a:xfrm>
          <a:prstGeom prst="rect">
            <a:avLst/>
          </a:prstGeom>
        </p:spPr>
      </p:pic>
      <p:sp>
        <p:nvSpPr>
          <p:cNvPr id="27" name="Title 8"/>
          <p:cNvSpPr>
            <a:spLocks noGrp="1"/>
          </p:cNvSpPr>
          <p:nvPr>
            <p:ph type="title"/>
          </p:nvPr>
        </p:nvSpPr>
        <p:spPr>
          <a:xfrm>
            <a:off x="168441" y="-3006"/>
            <a:ext cx="8229600" cy="857250"/>
          </a:xfrm>
        </p:spPr>
        <p:txBody>
          <a:bodyPr>
            <a:normAutofit fontScale="90000"/>
          </a:bodyPr>
          <a:lstStyle/>
          <a:p>
            <a:r>
              <a:rPr lang="en-US" dirty="0"/>
              <a:t>Tampa Interstate Study (TIS) Master Plan</a:t>
            </a:r>
          </a:p>
        </p:txBody>
      </p:sp>
      <p:sp>
        <p:nvSpPr>
          <p:cNvPr id="31" name="Freeform 30"/>
          <p:cNvSpPr/>
          <p:nvPr/>
        </p:nvSpPr>
        <p:spPr>
          <a:xfrm>
            <a:off x="3150754" y="3508149"/>
            <a:ext cx="1172474" cy="505560"/>
          </a:xfrm>
          <a:custGeom>
            <a:avLst/>
            <a:gdLst>
              <a:gd name="connsiteX0" fmla="*/ 0 w 723900"/>
              <a:gd name="connsiteY0" fmla="*/ 347662 h 347662"/>
              <a:gd name="connsiteX1" fmla="*/ 85725 w 723900"/>
              <a:gd name="connsiteY1" fmla="*/ 266700 h 347662"/>
              <a:gd name="connsiteX2" fmla="*/ 147638 w 723900"/>
              <a:gd name="connsiteY2" fmla="*/ 223837 h 347662"/>
              <a:gd name="connsiteX3" fmla="*/ 252413 w 723900"/>
              <a:gd name="connsiteY3" fmla="*/ 171450 h 347662"/>
              <a:gd name="connsiteX4" fmla="*/ 723900 w 723900"/>
              <a:gd name="connsiteY4" fmla="*/ 0 h 347662"/>
              <a:gd name="connsiteX0" fmla="*/ 0 w 723900"/>
              <a:gd name="connsiteY0" fmla="*/ 350043 h 350043"/>
              <a:gd name="connsiteX1" fmla="*/ 85725 w 723900"/>
              <a:gd name="connsiteY1" fmla="*/ 266700 h 350043"/>
              <a:gd name="connsiteX2" fmla="*/ 147638 w 723900"/>
              <a:gd name="connsiteY2" fmla="*/ 223837 h 350043"/>
              <a:gd name="connsiteX3" fmla="*/ 252413 w 723900"/>
              <a:gd name="connsiteY3" fmla="*/ 171450 h 350043"/>
              <a:gd name="connsiteX4" fmla="*/ 723900 w 723900"/>
              <a:gd name="connsiteY4" fmla="*/ 0 h 350043"/>
              <a:gd name="connsiteX0" fmla="*/ 0 w 723900"/>
              <a:gd name="connsiteY0" fmla="*/ 350043 h 350043"/>
              <a:gd name="connsiteX1" fmla="*/ 85725 w 723900"/>
              <a:gd name="connsiteY1" fmla="*/ 266700 h 350043"/>
              <a:gd name="connsiteX2" fmla="*/ 186564 w 723900"/>
              <a:gd name="connsiteY2" fmla="*/ 232098 h 350043"/>
              <a:gd name="connsiteX3" fmla="*/ 252413 w 723900"/>
              <a:gd name="connsiteY3" fmla="*/ 171450 h 350043"/>
              <a:gd name="connsiteX4" fmla="*/ 723900 w 723900"/>
              <a:gd name="connsiteY4" fmla="*/ 0 h 350043"/>
              <a:gd name="connsiteX0" fmla="*/ 0 w 723900"/>
              <a:gd name="connsiteY0" fmla="*/ 350043 h 350043"/>
              <a:gd name="connsiteX1" fmla="*/ 98700 w 723900"/>
              <a:gd name="connsiteY1" fmla="*/ 266700 h 350043"/>
              <a:gd name="connsiteX2" fmla="*/ 186564 w 723900"/>
              <a:gd name="connsiteY2" fmla="*/ 232098 h 350043"/>
              <a:gd name="connsiteX3" fmla="*/ 252413 w 723900"/>
              <a:gd name="connsiteY3" fmla="*/ 171450 h 350043"/>
              <a:gd name="connsiteX4" fmla="*/ 723900 w 723900"/>
              <a:gd name="connsiteY4" fmla="*/ 0 h 350043"/>
              <a:gd name="connsiteX0" fmla="*/ 0 w 723900"/>
              <a:gd name="connsiteY0" fmla="*/ 350043 h 350043"/>
              <a:gd name="connsiteX1" fmla="*/ 98700 w 723900"/>
              <a:gd name="connsiteY1" fmla="*/ 266700 h 350043"/>
              <a:gd name="connsiteX2" fmla="*/ 186564 w 723900"/>
              <a:gd name="connsiteY2" fmla="*/ 232098 h 350043"/>
              <a:gd name="connsiteX3" fmla="*/ 425417 w 723900"/>
              <a:gd name="connsiteY3" fmla="*/ 142538 h 350043"/>
              <a:gd name="connsiteX4" fmla="*/ 723900 w 723900"/>
              <a:gd name="connsiteY4" fmla="*/ 0 h 350043"/>
              <a:gd name="connsiteX0" fmla="*/ 0 w 723900"/>
              <a:gd name="connsiteY0" fmla="*/ 350043 h 350043"/>
              <a:gd name="connsiteX1" fmla="*/ 94374 w 723900"/>
              <a:gd name="connsiteY1" fmla="*/ 279090 h 350043"/>
              <a:gd name="connsiteX2" fmla="*/ 186564 w 723900"/>
              <a:gd name="connsiteY2" fmla="*/ 232098 h 350043"/>
              <a:gd name="connsiteX3" fmla="*/ 425417 w 723900"/>
              <a:gd name="connsiteY3" fmla="*/ 142538 h 350043"/>
              <a:gd name="connsiteX4" fmla="*/ 723900 w 723900"/>
              <a:gd name="connsiteY4" fmla="*/ 0 h 350043"/>
              <a:gd name="connsiteX0" fmla="*/ 0 w 723900"/>
              <a:gd name="connsiteY0" fmla="*/ 350043 h 350043"/>
              <a:gd name="connsiteX1" fmla="*/ 94374 w 723900"/>
              <a:gd name="connsiteY1" fmla="*/ 279090 h 350043"/>
              <a:gd name="connsiteX2" fmla="*/ 225490 w 723900"/>
              <a:gd name="connsiteY2" fmla="*/ 207317 h 350043"/>
              <a:gd name="connsiteX3" fmla="*/ 425417 w 723900"/>
              <a:gd name="connsiteY3" fmla="*/ 142538 h 350043"/>
              <a:gd name="connsiteX4" fmla="*/ 723900 w 723900"/>
              <a:gd name="connsiteY4" fmla="*/ 0 h 350043"/>
              <a:gd name="connsiteX0" fmla="*/ 0 w 723900"/>
              <a:gd name="connsiteY0" fmla="*/ 350043 h 350043"/>
              <a:gd name="connsiteX1" fmla="*/ 94374 w 723900"/>
              <a:gd name="connsiteY1" fmla="*/ 279090 h 350043"/>
              <a:gd name="connsiteX2" fmla="*/ 225490 w 723900"/>
              <a:gd name="connsiteY2" fmla="*/ 207317 h 350043"/>
              <a:gd name="connsiteX3" fmla="*/ 455693 w 723900"/>
              <a:gd name="connsiteY3" fmla="*/ 121886 h 350043"/>
              <a:gd name="connsiteX4" fmla="*/ 723900 w 723900"/>
              <a:gd name="connsiteY4" fmla="*/ 0 h 350043"/>
              <a:gd name="connsiteX0" fmla="*/ 0 w 715250"/>
              <a:gd name="connsiteY0" fmla="*/ 312871 h 312871"/>
              <a:gd name="connsiteX1" fmla="*/ 94374 w 715250"/>
              <a:gd name="connsiteY1" fmla="*/ 241918 h 312871"/>
              <a:gd name="connsiteX2" fmla="*/ 225490 w 715250"/>
              <a:gd name="connsiteY2" fmla="*/ 170145 h 312871"/>
              <a:gd name="connsiteX3" fmla="*/ 455693 w 715250"/>
              <a:gd name="connsiteY3" fmla="*/ 84714 h 312871"/>
              <a:gd name="connsiteX4" fmla="*/ 715250 w 715250"/>
              <a:gd name="connsiteY4" fmla="*/ 0 h 312871"/>
              <a:gd name="connsiteX0" fmla="*/ 0 w 715250"/>
              <a:gd name="connsiteY0" fmla="*/ 312871 h 312871"/>
              <a:gd name="connsiteX1" fmla="*/ 94374 w 715250"/>
              <a:gd name="connsiteY1" fmla="*/ 241918 h 312871"/>
              <a:gd name="connsiteX2" fmla="*/ 225490 w 715250"/>
              <a:gd name="connsiteY2" fmla="*/ 170145 h 312871"/>
              <a:gd name="connsiteX3" fmla="*/ 498944 w 715250"/>
              <a:gd name="connsiteY3" fmla="*/ 68193 h 312871"/>
              <a:gd name="connsiteX4" fmla="*/ 715250 w 715250"/>
              <a:gd name="connsiteY4" fmla="*/ 0 h 312871"/>
              <a:gd name="connsiteX0" fmla="*/ 0 w 699273"/>
              <a:gd name="connsiteY0" fmla="*/ 317355 h 317355"/>
              <a:gd name="connsiteX1" fmla="*/ 78397 w 699273"/>
              <a:gd name="connsiteY1" fmla="*/ 241918 h 317355"/>
              <a:gd name="connsiteX2" fmla="*/ 209513 w 699273"/>
              <a:gd name="connsiteY2" fmla="*/ 170145 h 317355"/>
              <a:gd name="connsiteX3" fmla="*/ 482967 w 699273"/>
              <a:gd name="connsiteY3" fmla="*/ 68193 h 317355"/>
              <a:gd name="connsiteX4" fmla="*/ 699273 w 699273"/>
              <a:gd name="connsiteY4" fmla="*/ 0 h 317355"/>
              <a:gd name="connsiteX0" fmla="*/ 0 w 699273"/>
              <a:gd name="connsiteY0" fmla="*/ 317355 h 317355"/>
              <a:gd name="connsiteX1" fmla="*/ 78397 w 699273"/>
              <a:gd name="connsiteY1" fmla="*/ 241918 h 317355"/>
              <a:gd name="connsiteX2" fmla="*/ 213774 w 699273"/>
              <a:gd name="connsiteY2" fmla="*/ 179114 h 317355"/>
              <a:gd name="connsiteX3" fmla="*/ 482967 w 699273"/>
              <a:gd name="connsiteY3" fmla="*/ 68193 h 317355"/>
              <a:gd name="connsiteX4" fmla="*/ 699273 w 699273"/>
              <a:gd name="connsiteY4" fmla="*/ 0 h 317355"/>
              <a:gd name="connsiteX0" fmla="*/ 0 w 699273"/>
              <a:gd name="connsiteY0" fmla="*/ 317355 h 317355"/>
              <a:gd name="connsiteX1" fmla="*/ 78397 w 699273"/>
              <a:gd name="connsiteY1" fmla="*/ 241918 h 317355"/>
              <a:gd name="connsiteX2" fmla="*/ 213774 w 699273"/>
              <a:gd name="connsiteY2" fmla="*/ 179114 h 317355"/>
              <a:gd name="connsiteX3" fmla="*/ 490423 w 699273"/>
              <a:gd name="connsiteY3" fmla="*/ 79404 h 317355"/>
              <a:gd name="connsiteX4" fmla="*/ 699273 w 699273"/>
              <a:gd name="connsiteY4" fmla="*/ 0 h 31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73" h="317355">
                <a:moveTo>
                  <a:pt x="0" y="317355"/>
                </a:moveTo>
                <a:lnTo>
                  <a:pt x="78397" y="241918"/>
                </a:lnTo>
                <a:lnTo>
                  <a:pt x="213774" y="179114"/>
                </a:lnTo>
                <a:lnTo>
                  <a:pt x="490423" y="79404"/>
                </a:lnTo>
                <a:lnTo>
                  <a:pt x="699273" y="0"/>
                </a:lnTo>
              </a:path>
            </a:pathLst>
          </a:custGeom>
          <a:noFill/>
          <a:ln w="57150">
            <a:solidFill>
              <a:srgbClr val="0FB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32" name="Group 31"/>
          <p:cNvGrpSpPr/>
          <p:nvPr/>
        </p:nvGrpSpPr>
        <p:grpSpPr>
          <a:xfrm>
            <a:off x="4180845" y="3115747"/>
            <a:ext cx="307433" cy="424864"/>
            <a:chOff x="5591126" y="4142424"/>
            <a:chExt cx="409911" cy="566485"/>
          </a:xfrm>
        </p:grpSpPr>
        <p:sp>
          <p:nvSpPr>
            <p:cNvPr id="33" name="Freeform 32"/>
            <p:cNvSpPr/>
            <p:nvPr/>
          </p:nvSpPr>
          <p:spPr>
            <a:xfrm>
              <a:off x="5665654" y="4622925"/>
              <a:ext cx="335383" cy="85984"/>
            </a:xfrm>
            <a:custGeom>
              <a:avLst/>
              <a:gdLst>
                <a:gd name="connsiteX0" fmla="*/ 0 w 142875"/>
                <a:gd name="connsiteY0" fmla="*/ 33337 h 33337"/>
                <a:gd name="connsiteX1" fmla="*/ 142875 w 142875"/>
                <a:gd name="connsiteY1" fmla="*/ 0 h 33337"/>
                <a:gd name="connsiteX0" fmla="*/ 0 w 150019"/>
                <a:gd name="connsiteY0" fmla="*/ 40481 h 40481"/>
                <a:gd name="connsiteX1" fmla="*/ 150019 w 150019"/>
                <a:gd name="connsiteY1" fmla="*/ 0 h 40481"/>
              </a:gdLst>
              <a:ahLst/>
              <a:cxnLst>
                <a:cxn ang="0">
                  <a:pos x="connsiteX0" y="connsiteY0"/>
                </a:cxn>
                <a:cxn ang="0">
                  <a:pos x="connsiteX1" y="connsiteY1"/>
                </a:cxn>
              </a:cxnLst>
              <a:rect l="l" t="t" r="r" b="b"/>
              <a:pathLst>
                <a:path w="150019" h="40481">
                  <a:moveTo>
                    <a:pt x="0" y="40481"/>
                  </a:moveTo>
                  <a:lnTo>
                    <a:pt x="150019" y="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4" name="Freeform 33"/>
            <p:cNvSpPr/>
            <p:nvPr/>
          </p:nvSpPr>
          <p:spPr>
            <a:xfrm>
              <a:off x="5591126" y="4142424"/>
              <a:ext cx="244881" cy="515905"/>
            </a:xfrm>
            <a:custGeom>
              <a:avLst/>
              <a:gdLst>
                <a:gd name="connsiteX0" fmla="*/ 109537 w 109537"/>
                <a:gd name="connsiteY0" fmla="*/ 242887 h 242887"/>
                <a:gd name="connsiteX1" fmla="*/ 59531 w 109537"/>
                <a:gd name="connsiteY1" fmla="*/ 171450 h 242887"/>
                <a:gd name="connsiteX2" fmla="*/ 14287 w 109537"/>
                <a:gd name="connsiteY2" fmla="*/ 138112 h 242887"/>
                <a:gd name="connsiteX3" fmla="*/ 0 w 109537"/>
                <a:gd name="connsiteY3" fmla="*/ 119062 h 242887"/>
                <a:gd name="connsiteX4" fmla="*/ 0 w 109537"/>
                <a:gd name="connsiteY4" fmla="*/ 85725 h 242887"/>
                <a:gd name="connsiteX5" fmla="*/ 7143 w 109537"/>
                <a:gd name="connsiteY5" fmla="*/ 0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37" h="242887">
                  <a:moveTo>
                    <a:pt x="109537" y="242887"/>
                  </a:moveTo>
                  <a:lnTo>
                    <a:pt x="59531" y="171450"/>
                  </a:lnTo>
                  <a:lnTo>
                    <a:pt x="14287" y="138112"/>
                  </a:lnTo>
                  <a:lnTo>
                    <a:pt x="0" y="119062"/>
                  </a:lnTo>
                  <a:lnTo>
                    <a:pt x="0" y="85725"/>
                  </a:lnTo>
                  <a:lnTo>
                    <a:pt x="7143" y="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35" name="Freeform 34"/>
          <p:cNvSpPr/>
          <p:nvPr/>
        </p:nvSpPr>
        <p:spPr>
          <a:xfrm>
            <a:off x="5237300" y="2009285"/>
            <a:ext cx="20708" cy="1026467"/>
          </a:xfrm>
          <a:custGeom>
            <a:avLst/>
            <a:gdLst>
              <a:gd name="connsiteX0" fmla="*/ 16669 w 16669"/>
              <a:gd name="connsiteY0" fmla="*/ 283369 h 283369"/>
              <a:gd name="connsiteX1" fmla="*/ 2382 w 16669"/>
              <a:gd name="connsiteY1" fmla="*/ 80962 h 283369"/>
              <a:gd name="connsiteX2" fmla="*/ 0 w 16669"/>
              <a:gd name="connsiteY2" fmla="*/ 0 h 283369"/>
              <a:gd name="connsiteX0" fmla="*/ 25319 w 25319"/>
              <a:gd name="connsiteY0" fmla="*/ 787261 h 787261"/>
              <a:gd name="connsiteX1" fmla="*/ 11032 w 25319"/>
              <a:gd name="connsiteY1" fmla="*/ 584854 h 787261"/>
              <a:gd name="connsiteX2" fmla="*/ 0 w 25319"/>
              <a:gd name="connsiteY2" fmla="*/ 0 h 787261"/>
              <a:gd name="connsiteX0" fmla="*/ 27379 w 27379"/>
              <a:gd name="connsiteY0" fmla="*/ 787261 h 787261"/>
              <a:gd name="connsiteX1" fmla="*/ 117 w 27379"/>
              <a:gd name="connsiteY1" fmla="*/ 142915 h 787261"/>
              <a:gd name="connsiteX2" fmla="*/ 2060 w 27379"/>
              <a:gd name="connsiteY2" fmla="*/ 0 h 787261"/>
              <a:gd name="connsiteX0" fmla="*/ 27281 w 27281"/>
              <a:gd name="connsiteY0" fmla="*/ 832694 h 832694"/>
              <a:gd name="connsiteX1" fmla="*/ 19 w 27281"/>
              <a:gd name="connsiteY1" fmla="*/ 188348 h 832694"/>
              <a:gd name="connsiteX2" fmla="*/ 23587 w 27281"/>
              <a:gd name="connsiteY2" fmla="*/ 0 h 832694"/>
              <a:gd name="connsiteX0" fmla="*/ 27379 w 27379"/>
              <a:gd name="connsiteY0" fmla="*/ 795521 h 795521"/>
              <a:gd name="connsiteX1" fmla="*/ 117 w 27379"/>
              <a:gd name="connsiteY1" fmla="*/ 151175 h 795521"/>
              <a:gd name="connsiteX2" fmla="*/ 2061 w 27379"/>
              <a:gd name="connsiteY2" fmla="*/ 0 h 795521"/>
              <a:gd name="connsiteX0" fmla="*/ 27289 w 27289"/>
              <a:gd name="connsiteY0" fmla="*/ 807912 h 807912"/>
              <a:gd name="connsiteX1" fmla="*/ 27 w 27289"/>
              <a:gd name="connsiteY1" fmla="*/ 163566 h 807912"/>
              <a:gd name="connsiteX2" fmla="*/ 14946 w 27289"/>
              <a:gd name="connsiteY2" fmla="*/ 0 h 807912"/>
              <a:gd name="connsiteX0" fmla="*/ 27268 w 78837"/>
              <a:gd name="connsiteY0" fmla="*/ 785490 h 785490"/>
              <a:gd name="connsiteX1" fmla="*/ 6 w 78837"/>
              <a:gd name="connsiteY1" fmla="*/ 141144 h 785490"/>
              <a:gd name="connsiteX2" fmla="*/ 78832 w 78837"/>
              <a:gd name="connsiteY2" fmla="*/ 0 h 785490"/>
              <a:gd name="connsiteX0" fmla="*/ 27262 w 27262"/>
              <a:gd name="connsiteY0" fmla="*/ 644346 h 644346"/>
              <a:gd name="connsiteX1" fmla="*/ 0 w 27262"/>
              <a:gd name="connsiteY1" fmla="*/ 0 h 644346"/>
              <a:gd name="connsiteX0" fmla="*/ 12350 w 12350"/>
              <a:gd name="connsiteY0" fmla="*/ 644346 h 644346"/>
              <a:gd name="connsiteX1" fmla="*/ 0 w 12350"/>
              <a:gd name="connsiteY1" fmla="*/ 0 h 644346"/>
            </a:gdLst>
            <a:ahLst/>
            <a:cxnLst>
              <a:cxn ang="0">
                <a:pos x="connsiteX0" y="connsiteY0"/>
              </a:cxn>
              <a:cxn ang="0">
                <a:pos x="connsiteX1" y="connsiteY1"/>
              </a:cxn>
            </a:cxnLst>
            <a:rect l="l" t="t" r="r" b="b"/>
            <a:pathLst>
              <a:path w="12350" h="644346">
                <a:moveTo>
                  <a:pt x="12350" y="644346"/>
                </a:moveTo>
                <a:cubicBezTo>
                  <a:pt x="3263" y="429564"/>
                  <a:pt x="9087" y="214782"/>
                  <a:pt x="0" y="0"/>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6" name="Freeform 35"/>
          <p:cNvSpPr/>
          <p:nvPr/>
        </p:nvSpPr>
        <p:spPr>
          <a:xfrm>
            <a:off x="5537955" y="2645885"/>
            <a:ext cx="2071393" cy="674334"/>
          </a:xfrm>
          <a:custGeom>
            <a:avLst/>
            <a:gdLst>
              <a:gd name="connsiteX0" fmla="*/ 0 w 1360714"/>
              <a:gd name="connsiteY0" fmla="*/ 359228 h 359228"/>
              <a:gd name="connsiteX1" fmla="*/ 195942 w 1360714"/>
              <a:gd name="connsiteY1" fmla="*/ 356507 h 359228"/>
              <a:gd name="connsiteX2" fmla="*/ 250371 w 1360714"/>
              <a:gd name="connsiteY2" fmla="*/ 348343 h 359228"/>
              <a:gd name="connsiteX3" fmla="*/ 318407 w 1360714"/>
              <a:gd name="connsiteY3" fmla="*/ 334735 h 359228"/>
              <a:gd name="connsiteX4" fmla="*/ 372835 w 1360714"/>
              <a:gd name="connsiteY4" fmla="*/ 296635 h 359228"/>
              <a:gd name="connsiteX5" fmla="*/ 489857 w 1360714"/>
              <a:gd name="connsiteY5" fmla="*/ 209550 h 359228"/>
              <a:gd name="connsiteX6" fmla="*/ 566057 w 1360714"/>
              <a:gd name="connsiteY6" fmla="*/ 152400 h 359228"/>
              <a:gd name="connsiteX7" fmla="*/ 593271 w 1360714"/>
              <a:gd name="connsiteY7" fmla="*/ 133350 h 359228"/>
              <a:gd name="connsiteX8" fmla="*/ 655864 w 1360714"/>
              <a:gd name="connsiteY8" fmla="*/ 133350 h 359228"/>
              <a:gd name="connsiteX9" fmla="*/ 775607 w 1360714"/>
              <a:gd name="connsiteY9" fmla="*/ 125185 h 359228"/>
              <a:gd name="connsiteX10" fmla="*/ 843642 w 1360714"/>
              <a:gd name="connsiteY10" fmla="*/ 130628 h 359228"/>
              <a:gd name="connsiteX11" fmla="*/ 1273628 w 1360714"/>
              <a:gd name="connsiteY11" fmla="*/ 40821 h 359228"/>
              <a:gd name="connsiteX12" fmla="*/ 1360714 w 1360714"/>
              <a:gd name="connsiteY12" fmla="*/ 0 h 359228"/>
              <a:gd name="connsiteX0" fmla="*/ 0 w 1360714"/>
              <a:gd name="connsiteY0" fmla="*/ 359228 h 359228"/>
              <a:gd name="connsiteX1" fmla="*/ 195942 w 1360714"/>
              <a:gd name="connsiteY1" fmla="*/ 356507 h 359228"/>
              <a:gd name="connsiteX2" fmla="*/ 250371 w 1360714"/>
              <a:gd name="connsiteY2" fmla="*/ 348343 h 359228"/>
              <a:gd name="connsiteX3" fmla="*/ 318407 w 1360714"/>
              <a:gd name="connsiteY3" fmla="*/ 334735 h 359228"/>
              <a:gd name="connsiteX4" fmla="*/ 372835 w 1360714"/>
              <a:gd name="connsiteY4" fmla="*/ 296635 h 359228"/>
              <a:gd name="connsiteX5" fmla="*/ 489857 w 1360714"/>
              <a:gd name="connsiteY5" fmla="*/ 209550 h 359228"/>
              <a:gd name="connsiteX6" fmla="*/ 566057 w 1360714"/>
              <a:gd name="connsiteY6" fmla="*/ 152400 h 359228"/>
              <a:gd name="connsiteX7" fmla="*/ 593271 w 1360714"/>
              <a:gd name="connsiteY7" fmla="*/ 133350 h 359228"/>
              <a:gd name="connsiteX8" fmla="*/ 655864 w 1360714"/>
              <a:gd name="connsiteY8" fmla="*/ 133350 h 359228"/>
              <a:gd name="connsiteX9" fmla="*/ 788582 w 1360714"/>
              <a:gd name="connsiteY9" fmla="*/ 108663 h 359228"/>
              <a:gd name="connsiteX10" fmla="*/ 843642 w 1360714"/>
              <a:gd name="connsiteY10" fmla="*/ 130628 h 359228"/>
              <a:gd name="connsiteX11" fmla="*/ 1273628 w 1360714"/>
              <a:gd name="connsiteY11" fmla="*/ 40821 h 359228"/>
              <a:gd name="connsiteX12" fmla="*/ 1360714 w 1360714"/>
              <a:gd name="connsiteY12" fmla="*/ 0 h 359228"/>
              <a:gd name="connsiteX0" fmla="*/ 0 w 1360714"/>
              <a:gd name="connsiteY0" fmla="*/ 359228 h 359228"/>
              <a:gd name="connsiteX1" fmla="*/ 195942 w 1360714"/>
              <a:gd name="connsiteY1" fmla="*/ 356507 h 359228"/>
              <a:gd name="connsiteX2" fmla="*/ 250371 w 1360714"/>
              <a:gd name="connsiteY2" fmla="*/ 348343 h 359228"/>
              <a:gd name="connsiteX3" fmla="*/ 318407 w 1360714"/>
              <a:gd name="connsiteY3" fmla="*/ 334735 h 359228"/>
              <a:gd name="connsiteX4" fmla="*/ 372835 w 1360714"/>
              <a:gd name="connsiteY4" fmla="*/ 296635 h 359228"/>
              <a:gd name="connsiteX5" fmla="*/ 489857 w 1360714"/>
              <a:gd name="connsiteY5" fmla="*/ 209550 h 359228"/>
              <a:gd name="connsiteX6" fmla="*/ 566057 w 1360714"/>
              <a:gd name="connsiteY6" fmla="*/ 152400 h 359228"/>
              <a:gd name="connsiteX7" fmla="*/ 593271 w 1360714"/>
              <a:gd name="connsiteY7" fmla="*/ 133350 h 359228"/>
              <a:gd name="connsiteX8" fmla="*/ 655864 w 1360714"/>
              <a:gd name="connsiteY8" fmla="*/ 133350 h 359228"/>
              <a:gd name="connsiteX9" fmla="*/ 788582 w 1360714"/>
              <a:gd name="connsiteY9" fmla="*/ 108663 h 359228"/>
              <a:gd name="connsiteX10" fmla="*/ 908518 w 1360714"/>
              <a:gd name="connsiteY10" fmla="*/ 72804 h 359228"/>
              <a:gd name="connsiteX11" fmla="*/ 1273628 w 1360714"/>
              <a:gd name="connsiteY11" fmla="*/ 40821 h 359228"/>
              <a:gd name="connsiteX12" fmla="*/ 1360714 w 1360714"/>
              <a:gd name="connsiteY12" fmla="*/ 0 h 359228"/>
              <a:gd name="connsiteX0" fmla="*/ 0 w 1360714"/>
              <a:gd name="connsiteY0" fmla="*/ 359228 h 359228"/>
              <a:gd name="connsiteX1" fmla="*/ 195942 w 1360714"/>
              <a:gd name="connsiteY1" fmla="*/ 356507 h 359228"/>
              <a:gd name="connsiteX2" fmla="*/ 250371 w 1360714"/>
              <a:gd name="connsiteY2" fmla="*/ 348343 h 359228"/>
              <a:gd name="connsiteX3" fmla="*/ 318407 w 1360714"/>
              <a:gd name="connsiteY3" fmla="*/ 334735 h 359228"/>
              <a:gd name="connsiteX4" fmla="*/ 372835 w 1360714"/>
              <a:gd name="connsiteY4" fmla="*/ 296635 h 359228"/>
              <a:gd name="connsiteX5" fmla="*/ 489857 w 1360714"/>
              <a:gd name="connsiteY5" fmla="*/ 209550 h 359228"/>
              <a:gd name="connsiteX6" fmla="*/ 566057 w 1360714"/>
              <a:gd name="connsiteY6" fmla="*/ 152400 h 359228"/>
              <a:gd name="connsiteX7" fmla="*/ 593271 w 1360714"/>
              <a:gd name="connsiteY7" fmla="*/ 133350 h 359228"/>
              <a:gd name="connsiteX8" fmla="*/ 655864 w 1360714"/>
              <a:gd name="connsiteY8" fmla="*/ 133350 h 359228"/>
              <a:gd name="connsiteX9" fmla="*/ 788582 w 1360714"/>
              <a:gd name="connsiteY9" fmla="*/ 108663 h 359228"/>
              <a:gd name="connsiteX10" fmla="*/ 908518 w 1360714"/>
              <a:gd name="connsiteY10" fmla="*/ 72804 h 359228"/>
              <a:gd name="connsiteX11" fmla="*/ 1148201 w 1360714"/>
              <a:gd name="connsiteY11" fmla="*/ 20170 h 359228"/>
              <a:gd name="connsiteX12" fmla="*/ 1360714 w 1360714"/>
              <a:gd name="connsiteY12" fmla="*/ 0 h 359228"/>
              <a:gd name="connsiteX0" fmla="*/ 0 w 1382340"/>
              <a:gd name="connsiteY0" fmla="*/ 417052 h 417052"/>
              <a:gd name="connsiteX1" fmla="*/ 195942 w 1382340"/>
              <a:gd name="connsiteY1" fmla="*/ 414331 h 417052"/>
              <a:gd name="connsiteX2" fmla="*/ 250371 w 1382340"/>
              <a:gd name="connsiteY2" fmla="*/ 406167 h 417052"/>
              <a:gd name="connsiteX3" fmla="*/ 318407 w 1382340"/>
              <a:gd name="connsiteY3" fmla="*/ 392559 h 417052"/>
              <a:gd name="connsiteX4" fmla="*/ 372835 w 1382340"/>
              <a:gd name="connsiteY4" fmla="*/ 354459 h 417052"/>
              <a:gd name="connsiteX5" fmla="*/ 489857 w 1382340"/>
              <a:gd name="connsiteY5" fmla="*/ 267374 h 417052"/>
              <a:gd name="connsiteX6" fmla="*/ 566057 w 1382340"/>
              <a:gd name="connsiteY6" fmla="*/ 210224 h 417052"/>
              <a:gd name="connsiteX7" fmla="*/ 593271 w 1382340"/>
              <a:gd name="connsiteY7" fmla="*/ 191174 h 417052"/>
              <a:gd name="connsiteX8" fmla="*/ 655864 w 1382340"/>
              <a:gd name="connsiteY8" fmla="*/ 191174 h 417052"/>
              <a:gd name="connsiteX9" fmla="*/ 788582 w 1382340"/>
              <a:gd name="connsiteY9" fmla="*/ 166487 h 417052"/>
              <a:gd name="connsiteX10" fmla="*/ 908518 w 1382340"/>
              <a:gd name="connsiteY10" fmla="*/ 130628 h 417052"/>
              <a:gd name="connsiteX11" fmla="*/ 1148201 w 1382340"/>
              <a:gd name="connsiteY11" fmla="*/ 77994 h 417052"/>
              <a:gd name="connsiteX12" fmla="*/ 1382340 w 1382340"/>
              <a:gd name="connsiteY12" fmla="*/ 0 h 417052"/>
              <a:gd name="connsiteX0" fmla="*/ 0 w 1186398"/>
              <a:gd name="connsiteY0" fmla="*/ 414331 h 414331"/>
              <a:gd name="connsiteX1" fmla="*/ 54429 w 1186398"/>
              <a:gd name="connsiteY1" fmla="*/ 406167 h 414331"/>
              <a:gd name="connsiteX2" fmla="*/ 122465 w 1186398"/>
              <a:gd name="connsiteY2" fmla="*/ 392559 h 414331"/>
              <a:gd name="connsiteX3" fmla="*/ 176893 w 1186398"/>
              <a:gd name="connsiteY3" fmla="*/ 354459 h 414331"/>
              <a:gd name="connsiteX4" fmla="*/ 293915 w 1186398"/>
              <a:gd name="connsiteY4" fmla="*/ 267374 h 414331"/>
              <a:gd name="connsiteX5" fmla="*/ 370115 w 1186398"/>
              <a:gd name="connsiteY5" fmla="*/ 210224 h 414331"/>
              <a:gd name="connsiteX6" fmla="*/ 397329 w 1186398"/>
              <a:gd name="connsiteY6" fmla="*/ 191174 h 414331"/>
              <a:gd name="connsiteX7" fmla="*/ 459922 w 1186398"/>
              <a:gd name="connsiteY7" fmla="*/ 191174 h 414331"/>
              <a:gd name="connsiteX8" fmla="*/ 592640 w 1186398"/>
              <a:gd name="connsiteY8" fmla="*/ 166487 h 414331"/>
              <a:gd name="connsiteX9" fmla="*/ 712576 w 1186398"/>
              <a:gd name="connsiteY9" fmla="*/ 130628 h 414331"/>
              <a:gd name="connsiteX10" fmla="*/ 952259 w 1186398"/>
              <a:gd name="connsiteY10" fmla="*/ 77994 h 414331"/>
              <a:gd name="connsiteX11" fmla="*/ 1186398 w 1186398"/>
              <a:gd name="connsiteY11" fmla="*/ 0 h 414331"/>
              <a:gd name="connsiteX0" fmla="*/ 0 w 1250307"/>
              <a:gd name="connsiteY0" fmla="*/ 423300 h 423300"/>
              <a:gd name="connsiteX1" fmla="*/ 118338 w 1250307"/>
              <a:gd name="connsiteY1" fmla="*/ 406167 h 423300"/>
              <a:gd name="connsiteX2" fmla="*/ 186374 w 1250307"/>
              <a:gd name="connsiteY2" fmla="*/ 392559 h 423300"/>
              <a:gd name="connsiteX3" fmla="*/ 240802 w 1250307"/>
              <a:gd name="connsiteY3" fmla="*/ 354459 h 423300"/>
              <a:gd name="connsiteX4" fmla="*/ 357824 w 1250307"/>
              <a:gd name="connsiteY4" fmla="*/ 267374 h 423300"/>
              <a:gd name="connsiteX5" fmla="*/ 434024 w 1250307"/>
              <a:gd name="connsiteY5" fmla="*/ 210224 h 423300"/>
              <a:gd name="connsiteX6" fmla="*/ 461238 w 1250307"/>
              <a:gd name="connsiteY6" fmla="*/ 191174 h 423300"/>
              <a:gd name="connsiteX7" fmla="*/ 523831 w 1250307"/>
              <a:gd name="connsiteY7" fmla="*/ 191174 h 423300"/>
              <a:gd name="connsiteX8" fmla="*/ 656549 w 1250307"/>
              <a:gd name="connsiteY8" fmla="*/ 166487 h 423300"/>
              <a:gd name="connsiteX9" fmla="*/ 776485 w 1250307"/>
              <a:gd name="connsiteY9" fmla="*/ 130628 h 423300"/>
              <a:gd name="connsiteX10" fmla="*/ 1016168 w 1250307"/>
              <a:gd name="connsiteY10" fmla="*/ 77994 h 423300"/>
              <a:gd name="connsiteX11" fmla="*/ 1250307 w 1250307"/>
              <a:gd name="connsiteY11" fmla="*/ 0 h 423300"/>
              <a:gd name="connsiteX0" fmla="*/ 0 w 1250307"/>
              <a:gd name="connsiteY0" fmla="*/ 423300 h 423300"/>
              <a:gd name="connsiteX1" fmla="*/ 118338 w 1250307"/>
              <a:gd name="connsiteY1" fmla="*/ 406167 h 423300"/>
              <a:gd name="connsiteX2" fmla="*/ 186374 w 1250307"/>
              <a:gd name="connsiteY2" fmla="*/ 392559 h 423300"/>
              <a:gd name="connsiteX3" fmla="*/ 240802 w 1250307"/>
              <a:gd name="connsiteY3" fmla="*/ 354459 h 423300"/>
              <a:gd name="connsiteX4" fmla="*/ 357824 w 1250307"/>
              <a:gd name="connsiteY4" fmla="*/ 267374 h 423300"/>
              <a:gd name="connsiteX5" fmla="*/ 434024 w 1250307"/>
              <a:gd name="connsiteY5" fmla="*/ 210224 h 423300"/>
              <a:gd name="connsiteX6" fmla="*/ 461238 w 1250307"/>
              <a:gd name="connsiteY6" fmla="*/ 191174 h 423300"/>
              <a:gd name="connsiteX7" fmla="*/ 523831 w 1250307"/>
              <a:gd name="connsiteY7" fmla="*/ 191174 h 423300"/>
              <a:gd name="connsiteX8" fmla="*/ 656549 w 1250307"/>
              <a:gd name="connsiteY8" fmla="*/ 166487 h 423300"/>
              <a:gd name="connsiteX9" fmla="*/ 776485 w 1250307"/>
              <a:gd name="connsiteY9" fmla="*/ 130628 h 423300"/>
              <a:gd name="connsiteX10" fmla="*/ 1016168 w 1250307"/>
              <a:gd name="connsiteY10" fmla="*/ 77994 h 423300"/>
              <a:gd name="connsiteX11" fmla="*/ 1250307 w 1250307"/>
              <a:gd name="connsiteY11" fmla="*/ 0 h 423300"/>
              <a:gd name="connsiteX0" fmla="*/ 0 w 1235395"/>
              <a:gd name="connsiteY0" fmla="*/ 423300 h 423300"/>
              <a:gd name="connsiteX1" fmla="*/ 103426 w 1235395"/>
              <a:gd name="connsiteY1" fmla="*/ 406167 h 423300"/>
              <a:gd name="connsiteX2" fmla="*/ 171462 w 1235395"/>
              <a:gd name="connsiteY2" fmla="*/ 392559 h 423300"/>
              <a:gd name="connsiteX3" fmla="*/ 225890 w 1235395"/>
              <a:gd name="connsiteY3" fmla="*/ 354459 h 423300"/>
              <a:gd name="connsiteX4" fmla="*/ 342912 w 1235395"/>
              <a:gd name="connsiteY4" fmla="*/ 267374 h 423300"/>
              <a:gd name="connsiteX5" fmla="*/ 419112 w 1235395"/>
              <a:gd name="connsiteY5" fmla="*/ 210224 h 423300"/>
              <a:gd name="connsiteX6" fmla="*/ 446326 w 1235395"/>
              <a:gd name="connsiteY6" fmla="*/ 191174 h 423300"/>
              <a:gd name="connsiteX7" fmla="*/ 508919 w 1235395"/>
              <a:gd name="connsiteY7" fmla="*/ 191174 h 423300"/>
              <a:gd name="connsiteX8" fmla="*/ 641637 w 1235395"/>
              <a:gd name="connsiteY8" fmla="*/ 166487 h 423300"/>
              <a:gd name="connsiteX9" fmla="*/ 761573 w 1235395"/>
              <a:gd name="connsiteY9" fmla="*/ 130628 h 423300"/>
              <a:gd name="connsiteX10" fmla="*/ 1001256 w 1235395"/>
              <a:gd name="connsiteY10" fmla="*/ 77994 h 423300"/>
              <a:gd name="connsiteX11" fmla="*/ 1235395 w 1235395"/>
              <a:gd name="connsiteY11" fmla="*/ 0 h 4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5395" h="423300">
                <a:moveTo>
                  <a:pt x="0" y="423300"/>
                </a:moveTo>
                <a:cubicBezTo>
                  <a:pt x="54358" y="419832"/>
                  <a:pt x="63980" y="411878"/>
                  <a:pt x="103426" y="406167"/>
                </a:cubicBezTo>
                <a:lnTo>
                  <a:pt x="171462" y="392559"/>
                </a:lnTo>
                <a:lnTo>
                  <a:pt x="225890" y="354459"/>
                </a:lnTo>
                <a:lnTo>
                  <a:pt x="342912" y="267374"/>
                </a:lnTo>
                <a:lnTo>
                  <a:pt x="419112" y="210224"/>
                </a:lnTo>
                <a:lnTo>
                  <a:pt x="446326" y="191174"/>
                </a:lnTo>
                <a:lnTo>
                  <a:pt x="508919" y="191174"/>
                </a:lnTo>
                <a:lnTo>
                  <a:pt x="641637" y="166487"/>
                </a:lnTo>
                <a:lnTo>
                  <a:pt x="761573" y="130628"/>
                </a:lnTo>
                <a:lnTo>
                  <a:pt x="1001256" y="77994"/>
                </a:lnTo>
                <a:lnTo>
                  <a:pt x="1235395" y="0"/>
                </a:lnTo>
              </a:path>
            </a:pathLst>
          </a:custGeom>
          <a:ln w="5715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350" dirty="0">
              <a:solidFill>
                <a:prstClr val="black"/>
              </a:solidFill>
            </a:endParaRPr>
          </a:p>
        </p:txBody>
      </p:sp>
      <p:sp>
        <p:nvSpPr>
          <p:cNvPr id="38" name="TextBox 37"/>
          <p:cNvSpPr txBox="1"/>
          <p:nvPr/>
        </p:nvSpPr>
        <p:spPr>
          <a:xfrm>
            <a:off x="1520257" y="2282101"/>
            <a:ext cx="756938" cy="300082"/>
          </a:xfrm>
          <a:prstGeom prst="rect">
            <a:avLst/>
          </a:prstGeom>
          <a:noFill/>
        </p:spPr>
        <p:txBody>
          <a:bodyPr wrap="none" rtlCol="0">
            <a:spAutoFit/>
          </a:bodyPr>
          <a:lstStyle/>
          <a:p>
            <a:r>
              <a:rPr lang="en-US" sz="1350" b="1" dirty="0">
                <a:solidFill>
                  <a:prstClr val="black">
                    <a:lumMod val="75000"/>
                    <a:lumOff val="25000"/>
                  </a:prstClr>
                </a:solidFill>
              </a:rPr>
              <a:t>Pinellas</a:t>
            </a:r>
          </a:p>
        </p:txBody>
      </p:sp>
      <p:sp>
        <p:nvSpPr>
          <p:cNvPr id="39" name="TextBox 38"/>
          <p:cNvSpPr txBox="1"/>
          <p:nvPr/>
        </p:nvSpPr>
        <p:spPr>
          <a:xfrm>
            <a:off x="7016711" y="4116015"/>
            <a:ext cx="1095236" cy="300082"/>
          </a:xfrm>
          <a:prstGeom prst="rect">
            <a:avLst/>
          </a:prstGeom>
          <a:noFill/>
        </p:spPr>
        <p:txBody>
          <a:bodyPr wrap="none" rtlCol="0">
            <a:spAutoFit/>
          </a:bodyPr>
          <a:lstStyle/>
          <a:p>
            <a:r>
              <a:rPr lang="en-US" sz="1350" b="1" dirty="0">
                <a:solidFill>
                  <a:prstClr val="black">
                    <a:lumMod val="75000"/>
                    <a:lumOff val="25000"/>
                  </a:prstClr>
                </a:solidFill>
              </a:rPr>
              <a:t>Hillsborough</a:t>
            </a:r>
          </a:p>
        </p:txBody>
      </p:sp>
      <p:sp>
        <p:nvSpPr>
          <p:cNvPr id="40" name="Freeform 39"/>
          <p:cNvSpPr/>
          <p:nvPr/>
        </p:nvSpPr>
        <p:spPr>
          <a:xfrm>
            <a:off x="4500049" y="3382960"/>
            <a:ext cx="626846" cy="87248"/>
          </a:xfrm>
          <a:custGeom>
            <a:avLst/>
            <a:gdLst>
              <a:gd name="connsiteX0" fmla="*/ 0 w 371475"/>
              <a:gd name="connsiteY0" fmla="*/ 52387 h 52387"/>
              <a:gd name="connsiteX1" fmla="*/ 142875 w 371475"/>
              <a:gd name="connsiteY1" fmla="*/ 16669 h 52387"/>
              <a:gd name="connsiteX2" fmla="*/ 178593 w 371475"/>
              <a:gd name="connsiteY2" fmla="*/ 0 h 52387"/>
              <a:gd name="connsiteX3" fmla="*/ 204787 w 371475"/>
              <a:gd name="connsiteY3" fmla="*/ 0 h 52387"/>
              <a:gd name="connsiteX4" fmla="*/ 371475 w 371475"/>
              <a:gd name="connsiteY4" fmla="*/ 2381 h 52387"/>
              <a:gd name="connsiteX0" fmla="*/ 0 w 371475"/>
              <a:gd name="connsiteY0" fmla="*/ 57149 h 57149"/>
              <a:gd name="connsiteX1" fmla="*/ 142875 w 371475"/>
              <a:gd name="connsiteY1" fmla="*/ 16669 h 57149"/>
              <a:gd name="connsiteX2" fmla="*/ 178593 w 371475"/>
              <a:gd name="connsiteY2" fmla="*/ 0 h 57149"/>
              <a:gd name="connsiteX3" fmla="*/ 204787 w 371475"/>
              <a:gd name="connsiteY3" fmla="*/ 0 h 57149"/>
              <a:gd name="connsiteX4" fmla="*/ 371475 w 371475"/>
              <a:gd name="connsiteY4" fmla="*/ 2381 h 57149"/>
              <a:gd name="connsiteX0" fmla="*/ 0 w 366712"/>
              <a:gd name="connsiteY0" fmla="*/ 52387 h 52387"/>
              <a:gd name="connsiteX1" fmla="*/ 138112 w 366712"/>
              <a:gd name="connsiteY1" fmla="*/ 16669 h 52387"/>
              <a:gd name="connsiteX2" fmla="*/ 173830 w 366712"/>
              <a:gd name="connsiteY2" fmla="*/ 0 h 52387"/>
              <a:gd name="connsiteX3" fmla="*/ 200024 w 366712"/>
              <a:gd name="connsiteY3" fmla="*/ 0 h 52387"/>
              <a:gd name="connsiteX4" fmla="*/ 366712 w 366712"/>
              <a:gd name="connsiteY4" fmla="*/ 2381 h 52387"/>
              <a:gd name="connsiteX0" fmla="*/ 0 w 373856"/>
              <a:gd name="connsiteY0" fmla="*/ 54768 h 54768"/>
              <a:gd name="connsiteX1" fmla="*/ 145256 w 373856"/>
              <a:gd name="connsiteY1" fmla="*/ 16669 h 54768"/>
              <a:gd name="connsiteX2" fmla="*/ 180974 w 373856"/>
              <a:gd name="connsiteY2" fmla="*/ 0 h 54768"/>
              <a:gd name="connsiteX3" fmla="*/ 207168 w 373856"/>
              <a:gd name="connsiteY3" fmla="*/ 0 h 54768"/>
              <a:gd name="connsiteX4" fmla="*/ 373856 w 373856"/>
              <a:gd name="connsiteY4" fmla="*/ 2381 h 5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 h="54768">
                <a:moveTo>
                  <a:pt x="0" y="54768"/>
                </a:moveTo>
                <a:lnTo>
                  <a:pt x="145256" y="16669"/>
                </a:lnTo>
                <a:lnTo>
                  <a:pt x="180974" y="0"/>
                </a:lnTo>
                <a:lnTo>
                  <a:pt x="207168" y="0"/>
                </a:lnTo>
                <a:lnTo>
                  <a:pt x="373856" y="2381"/>
                </a:lnTo>
              </a:path>
            </a:pathLst>
          </a:custGeom>
          <a:noFill/>
          <a:ln w="57150">
            <a:solidFill>
              <a:srgbClr val="FF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1" name="Freeform 40"/>
          <p:cNvSpPr/>
          <p:nvPr/>
        </p:nvSpPr>
        <p:spPr>
          <a:xfrm>
            <a:off x="5060159" y="3036757"/>
            <a:ext cx="197744" cy="346988"/>
          </a:xfrm>
          <a:custGeom>
            <a:avLst/>
            <a:gdLst>
              <a:gd name="connsiteX0" fmla="*/ 0 w 121444"/>
              <a:gd name="connsiteY0" fmla="*/ 216694 h 216694"/>
              <a:gd name="connsiteX1" fmla="*/ 78582 w 121444"/>
              <a:gd name="connsiteY1" fmla="*/ 195263 h 216694"/>
              <a:gd name="connsiteX2" fmla="*/ 121444 w 121444"/>
              <a:gd name="connsiteY2" fmla="*/ 161925 h 216694"/>
              <a:gd name="connsiteX3" fmla="*/ 121444 w 121444"/>
              <a:gd name="connsiteY3" fmla="*/ 114300 h 216694"/>
              <a:gd name="connsiteX4" fmla="*/ 121444 w 121444"/>
              <a:gd name="connsiteY4" fmla="*/ 57150 h 216694"/>
              <a:gd name="connsiteX5" fmla="*/ 121444 w 121444"/>
              <a:gd name="connsiteY5" fmla="*/ 0 h 216694"/>
              <a:gd name="connsiteX0" fmla="*/ 0 w 138112"/>
              <a:gd name="connsiteY0" fmla="*/ 214313 h 214313"/>
              <a:gd name="connsiteX1" fmla="*/ 95250 w 138112"/>
              <a:gd name="connsiteY1" fmla="*/ 195263 h 214313"/>
              <a:gd name="connsiteX2" fmla="*/ 138112 w 138112"/>
              <a:gd name="connsiteY2" fmla="*/ 161925 h 214313"/>
              <a:gd name="connsiteX3" fmla="*/ 138112 w 138112"/>
              <a:gd name="connsiteY3" fmla="*/ 114300 h 214313"/>
              <a:gd name="connsiteX4" fmla="*/ 138112 w 138112"/>
              <a:gd name="connsiteY4" fmla="*/ 57150 h 214313"/>
              <a:gd name="connsiteX5" fmla="*/ 138112 w 138112"/>
              <a:gd name="connsiteY5" fmla="*/ 0 h 214313"/>
              <a:gd name="connsiteX0" fmla="*/ 0 w 128587"/>
              <a:gd name="connsiteY0" fmla="*/ 219075 h 219075"/>
              <a:gd name="connsiteX1" fmla="*/ 85725 w 128587"/>
              <a:gd name="connsiteY1" fmla="*/ 195263 h 219075"/>
              <a:gd name="connsiteX2" fmla="*/ 128587 w 128587"/>
              <a:gd name="connsiteY2" fmla="*/ 161925 h 219075"/>
              <a:gd name="connsiteX3" fmla="*/ 128587 w 128587"/>
              <a:gd name="connsiteY3" fmla="*/ 114300 h 219075"/>
              <a:gd name="connsiteX4" fmla="*/ 128587 w 128587"/>
              <a:gd name="connsiteY4" fmla="*/ 57150 h 219075"/>
              <a:gd name="connsiteX5" fmla="*/ 128587 w 128587"/>
              <a:gd name="connsiteY5" fmla="*/ 0 h 219075"/>
              <a:gd name="connsiteX0" fmla="*/ 0 w 128587"/>
              <a:gd name="connsiteY0" fmla="*/ 219075 h 219075"/>
              <a:gd name="connsiteX1" fmla="*/ 85725 w 128587"/>
              <a:gd name="connsiteY1" fmla="*/ 195263 h 219075"/>
              <a:gd name="connsiteX2" fmla="*/ 128587 w 128587"/>
              <a:gd name="connsiteY2" fmla="*/ 161925 h 219075"/>
              <a:gd name="connsiteX3" fmla="*/ 128587 w 128587"/>
              <a:gd name="connsiteY3" fmla="*/ 114300 h 219075"/>
              <a:gd name="connsiteX4" fmla="*/ 128587 w 128587"/>
              <a:gd name="connsiteY4" fmla="*/ 57150 h 219075"/>
              <a:gd name="connsiteX5" fmla="*/ 128587 w 128587"/>
              <a:gd name="connsiteY5" fmla="*/ 0 h 219075"/>
              <a:gd name="connsiteX0" fmla="*/ 0 w 116681"/>
              <a:gd name="connsiteY0" fmla="*/ 209550 h 209550"/>
              <a:gd name="connsiteX1" fmla="*/ 73819 w 116681"/>
              <a:gd name="connsiteY1" fmla="*/ 195263 h 209550"/>
              <a:gd name="connsiteX2" fmla="*/ 116681 w 116681"/>
              <a:gd name="connsiteY2" fmla="*/ 161925 h 209550"/>
              <a:gd name="connsiteX3" fmla="*/ 116681 w 116681"/>
              <a:gd name="connsiteY3" fmla="*/ 114300 h 209550"/>
              <a:gd name="connsiteX4" fmla="*/ 116681 w 116681"/>
              <a:gd name="connsiteY4" fmla="*/ 57150 h 209550"/>
              <a:gd name="connsiteX5" fmla="*/ 116681 w 116681"/>
              <a:gd name="connsiteY5" fmla="*/ 0 h 209550"/>
              <a:gd name="connsiteX0" fmla="*/ 0 w 107156"/>
              <a:gd name="connsiteY0" fmla="*/ 211931 h 211931"/>
              <a:gd name="connsiteX1" fmla="*/ 64294 w 107156"/>
              <a:gd name="connsiteY1" fmla="*/ 195263 h 211931"/>
              <a:gd name="connsiteX2" fmla="*/ 107156 w 107156"/>
              <a:gd name="connsiteY2" fmla="*/ 161925 h 211931"/>
              <a:gd name="connsiteX3" fmla="*/ 107156 w 107156"/>
              <a:gd name="connsiteY3" fmla="*/ 114300 h 211931"/>
              <a:gd name="connsiteX4" fmla="*/ 107156 w 107156"/>
              <a:gd name="connsiteY4" fmla="*/ 57150 h 211931"/>
              <a:gd name="connsiteX5" fmla="*/ 107156 w 107156"/>
              <a:gd name="connsiteY5" fmla="*/ 0 h 211931"/>
              <a:gd name="connsiteX0" fmla="*/ 0 w 107156"/>
              <a:gd name="connsiteY0" fmla="*/ 211931 h 211931"/>
              <a:gd name="connsiteX1" fmla="*/ 64294 w 107156"/>
              <a:gd name="connsiteY1" fmla="*/ 195263 h 211931"/>
              <a:gd name="connsiteX2" fmla="*/ 107156 w 107156"/>
              <a:gd name="connsiteY2" fmla="*/ 161925 h 211931"/>
              <a:gd name="connsiteX3" fmla="*/ 107156 w 107156"/>
              <a:gd name="connsiteY3" fmla="*/ 114300 h 211931"/>
              <a:gd name="connsiteX4" fmla="*/ 107156 w 107156"/>
              <a:gd name="connsiteY4" fmla="*/ 57150 h 211931"/>
              <a:gd name="connsiteX5" fmla="*/ 107156 w 107156"/>
              <a:gd name="connsiteY5" fmla="*/ 0 h 211931"/>
              <a:gd name="connsiteX0" fmla="*/ 0 w 128588"/>
              <a:gd name="connsiteY0" fmla="*/ 216693 h 216693"/>
              <a:gd name="connsiteX1" fmla="*/ 85726 w 128588"/>
              <a:gd name="connsiteY1" fmla="*/ 195263 h 216693"/>
              <a:gd name="connsiteX2" fmla="*/ 128588 w 128588"/>
              <a:gd name="connsiteY2" fmla="*/ 161925 h 216693"/>
              <a:gd name="connsiteX3" fmla="*/ 128588 w 128588"/>
              <a:gd name="connsiteY3" fmla="*/ 114300 h 216693"/>
              <a:gd name="connsiteX4" fmla="*/ 128588 w 128588"/>
              <a:gd name="connsiteY4" fmla="*/ 57150 h 216693"/>
              <a:gd name="connsiteX5" fmla="*/ 128588 w 128588"/>
              <a:gd name="connsiteY5" fmla="*/ 0 h 216693"/>
              <a:gd name="connsiteX0" fmla="*/ 0 w 128588"/>
              <a:gd name="connsiteY0" fmla="*/ 216693 h 216693"/>
              <a:gd name="connsiteX1" fmla="*/ 85726 w 128588"/>
              <a:gd name="connsiteY1" fmla="*/ 195263 h 216693"/>
              <a:gd name="connsiteX2" fmla="*/ 128588 w 128588"/>
              <a:gd name="connsiteY2" fmla="*/ 161925 h 216693"/>
              <a:gd name="connsiteX3" fmla="*/ 128588 w 128588"/>
              <a:gd name="connsiteY3" fmla="*/ 114300 h 216693"/>
              <a:gd name="connsiteX4" fmla="*/ 113676 w 128588"/>
              <a:gd name="connsiteY4" fmla="*/ 57150 h 216693"/>
              <a:gd name="connsiteX5" fmla="*/ 128588 w 128588"/>
              <a:gd name="connsiteY5" fmla="*/ 0 h 216693"/>
              <a:gd name="connsiteX0" fmla="*/ 0 w 128588"/>
              <a:gd name="connsiteY0" fmla="*/ 217814 h 217814"/>
              <a:gd name="connsiteX1" fmla="*/ 85726 w 128588"/>
              <a:gd name="connsiteY1" fmla="*/ 196384 h 217814"/>
              <a:gd name="connsiteX2" fmla="*/ 128588 w 128588"/>
              <a:gd name="connsiteY2" fmla="*/ 163046 h 217814"/>
              <a:gd name="connsiteX3" fmla="*/ 128588 w 128588"/>
              <a:gd name="connsiteY3" fmla="*/ 115421 h 217814"/>
              <a:gd name="connsiteX4" fmla="*/ 113676 w 128588"/>
              <a:gd name="connsiteY4" fmla="*/ 58271 h 217814"/>
              <a:gd name="connsiteX5" fmla="*/ 114741 w 128588"/>
              <a:gd name="connsiteY5" fmla="*/ 0 h 217814"/>
              <a:gd name="connsiteX0" fmla="*/ 0 w 128588"/>
              <a:gd name="connsiteY0" fmla="*/ 217814 h 217814"/>
              <a:gd name="connsiteX1" fmla="*/ 85726 w 128588"/>
              <a:gd name="connsiteY1" fmla="*/ 196384 h 217814"/>
              <a:gd name="connsiteX2" fmla="*/ 128588 w 128588"/>
              <a:gd name="connsiteY2" fmla="*/ 163046 h 217814"/>
              <a:gd name="connsiteX3" fmla="*/ 128588 w 128588"/>
              <a:gd name="connsiteY3" fmla="*/ 115421 h 217814"/>
              <a:gd name="connsiteX4" fmla="*/ 113676 w 128588"/>
              <a:gd name="connsiteY4" fmla="*/ 58271 h 217814"/>
              <a:gd name="connsiteX5" fmla="*/ 117936 w 128588"/>
              <a:gd name="connsiteY5" fmla="*/ 0 h 217814"/>
              <a:gd name="connsiteX0" fmla="*/ 0 w 128588"/>
              <a:gd name="connsiteY0" fmla="*/ 217814 h 217814"/>
              <a:gd name="connsiteX1" fmla="*/ 85726 w 128588"/>
              <a:gd name="connsiteY1" fmla="*/ 196384 h 217814"/>
              <a:gd name="connsiteX2" fmla="*/ 128588 w 128588"/>
              <a:gd name="connsiteY2" fmla="*/ 163046 h 217814"/>
              <a:gd name="connsiteX3" fmla="*/ 128588 w 128588"/>
              <a:gd name="connsiteY3" fmla="*/ 115421 h 217814"/>
              <a:gd name="connsiteX4" fmla="*/ 113676 w 128588"/>
              <a:gd name="connsiteY4" fmla="*/ 58271 h 217814"/>
              <a:gd name="connsiteX5" fmla="*/ 117936 w 128588"/>
              <a:gd name="connsiteY5" fmla="*/ 0 h 217814"/>
              <a:gd name="connsiteX0" fmla="*/ 0 w 128588"/>
              <a:gd name="connsiteY0" fmla="*/ 217814 h 217814"/>
              <a:gd name="connsiteX1" fmla="*/ 85726 w 128588"/>
              <a:gd name="connsiteY1" fmla="*/ 196384 h 217814"/>
              <a:gd name="connsiteX2" fmla="*/ 128588 w 128588"/>
              <a:gd name="connsiteY2" fmla="*/ 163046 h 217814"/>
              <a:gd name="connsiteX3" fmla="*/ 113676 w 128588"/>
              <a:gd name="connsiteY3" fmla="*/ 115421 h 217814"/>
              <a:gd name="connsiteX4" fmla="*/ 113676 w 128588"/>
              <a:gd name="connsiteY4" fmla="*/ 58271 h 217814"/>
              <a:gd name="connsiteX5" fmla="*/ 117936 w 128588"/>
              <a:gd name="connsiteY5" fmla="*/ 0 h 217814"/>
              <a:gd name="connsiteX0" fmla="*/ 0 w 117936"/>
              <a:gd name="connsiteY0" fmla="*/ 217814 h 217814"/>
              <a:gd name="connsiteX1" fmla="*/ 85726 w 117936"/>
              <a:gd name="connsiteY1" fmla="*/ 196384 h 217814"/>
              <a:gd name="connsiteX2" fmla="*/ 117936 w 117936"/>
              <a:gd name="connsiteY2" fmla="*/ 163046 h 217814"/>
              <a:gd name="connsiteX3" fmla="*/ 113676 w 117936"/>
              <a:gd name="connsiteY3" fmla="*/ 115421 h 217814"/>
              <a:gd name="connsiteX4" fmla="*/ 113676 w 117936"/>
              <a:gd name="connsiteY4" fmla="*/ 58271 h 217814"/>
              <a:gd name="connsiteX5" fmla="*/ 117936 w 117936"/>
              <a:gd name="connsiteY5" fmla="*/ 0 h 217814"/>
              <a:gd name="connsiteX0" fmla="*/ 0 w 117936"/>
              <a:gd name="connsiteY0" fmla="*/ 217814 h 224237"/>
              <a:gd name="connsiteX1" fmla="*/ 89986 w 117936"/>
              <a:gd name="connsiteY1" fmla="*/ 222168 h 224237"/>
              <a:gd name="connsiteX2" fmla="*/ 117936 w 117936"/>
              <a:gd name="connsiteY2" fmla="*/ 163046 h 224237"/>
              <a:gd name="connsiteX3" fmla="*/ 113676 w 117936"/>
              <a:gd name="connsiteY3" fmla="*/ 115421 h 224237"/>
              <a:gd name="connsiteX4" fmla="*/ 113676 w 117936"/>
              <a:gd name="connsiteY4" fmla="*/ 58271 h 224237"/>
              <a:gd name="connsiteX5" fmla="*/ 117936 w 117936"/>
              <a:gd name="connsiteY5" fmla="*/ 0 h 224237"/>
              <a:gd name="connsiteX0" fmla="*/ 0 w 117936"/>
              <a:gd name="connsiteY0" fmla="*/ 217814 h 217814"/>
              <a:gd name="connsiteX1" fmla="*/ 91051 w 117936"/>
              <a:gd name="connsiteY1" fmla="*/ 214321 h 217814"/>
              <a:gd name="connsiteX2" fmla="*/ 117936 w 117936"/>
              <a:gd name="connsiteY2" fmla="*/ 163046 h 217814"/>
              <a:gd name="connsiteX3" fmla="*/ 113676 w 117936"/>
              <a:gd name="connsiteY3" fmla="*/ 115421 h 217814"/>
              <a:gd name="connsiteX4" fmla="*/ 113676 w 117936"/>
              <a:gd name="connsiteY4" fmla="*/ 58271 h 217814"/>
              <a:gd name="connsiteX5" fmla="*/ 117936 w 117936"/>
              <a:gd name="connsiteY5" fmla="*/ 0 h 21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36" h="217814">
                <a:moveTo>
                  <a:pt x="0" y="217814"/>
                </a:moveTo>
                <a:cubicBezTo>
                  <a:pt x="28575" y="212258"/>
                  <a:pt x="62476" y="222258"/>
                  <a:pt x="91051" y="214321"/>
                </a:cubicBezTo>
                <a:lnTo>
                  <a:pt x="117936" y="163046"/>
                </a:lnTo>
                <a:lnTo>
                  <a:pt x="113676" y="115421"/>
                </a:lnTo>
                <a:lnTo>
                  <a:pt x="113676" y="58271"/>
                </a:lnTo>
                <a:cubicBezTo>
                  <a:pt x="113676" y="39221"/>
                  <a:pt x="117936" y="19050"/>
                  <a:pt x="117936" y="0"/>
                </a:cubicBezTo>
              </a:path>
            </a:pathLst>
          </a:custGeom>
          <a:noFill/>
          <a:ln w="57150">
            <a:solidFill>
              <a:srgbClr val="0AB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42" name="Group 41"/>
          <p:cNvGrpSpPr/>
          <p:nvPr/>
        </p:nvGrpSpPr>
        <p:grpSpPr>
          <a:xfrm>
            <a:off x="2209454" y="3811001"/>
            <a:ext cx="599370" cy="537558"/>
            <a:chOff x="1569720" y="2065020"/>
            <a:chExt cx="331470" cy="327660"/>
          </a:xfrm>
          <a:effectLst/>
        </p:grpSpPr>
        <p:sp>
          <p:nvSpPr>
            <p:cNvPr id="43" name="Freeform 42"/>
            <p:cNvSpPr/>
            <p:nvPr/>
          </p:nvSpPr>
          <p:spPr>
            <a:xfrm>
              <a:off x="1680210" y="2065020"/>
              <a:ext cx="64770" cy="297180"/>
            </a:xfrm>
            <a:custGeom>
              <a:avLst/>
              <a:gdLst>
                <a:gd name="connsiteX0" fmla="*/ 11430 w 64770"/>
                <a:gd name="connsiteY0" fmla="*/ 0 h 297180"/>
                <a:gd name="connsiteX1" fmla="*/ 0 w 64770"/>
                <a:gd name="connsiteY1" fmla="*/ 60960 h 297180"/>
                <a:gd name="connsiteX2" fmla="*/ 0 w 64770"/>
                <a:gd name="connsiteY2" fmla="*/ 83820 h 297180"/>
                <a:gd name="connsiteX3" fmla="*/ 57150 w 64770"/>
                <a:gd name="connsiteY3" fmla="*/ 125730 h 297180"/>
                <a:gd name="connsiteX4" fmla="*/ 64770 w 64770"/>
                <a:gd name="connsiteY4" fmla="*/ 297180 h 29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7180">
                  <a:moveTo>
                    <a:pt x="11430" y="0"/>
                  </a:moveTo>
                  <a:lnTo>
                    <a:pt x="0" y="60960"/>
                  </a:lnTo>
                  <a:lnTo>
                    <a:pt x="0" y="83820"/>
                  </a:lnTo>
                  <a:lnTo>
                    <a:pt x="57150" y="125730"/>
                  </a:lnTo>
                  <a:lnTo>
                    <a:pt x="64770" y="29718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Freeform 43"/>
            <p:cNvSpPr/>
            <p:nvPr/>
          </p:nvSpPr>
          <p:spPr>
            <a:xfrm>
              <a:off x="1569720" y="2324100"/>
              <a:ext cx="331470" cy="68580"/>
            </a:xfrm>
            <a:custGeom>
              <a:avLst/>
              <a:gdLst>
                <a:gd name="connsiteX0" fmla="*/ 0 w 331470"/>
                <a:gd name="connsiteY0" fmla="*/ 0 h 68580"/>
                <a:gd name="connsiteX1" fmla="*/ 41910 w 331470"/>
                <a:gd name="connsiteY1" fmla="*/ 45720 h 68580"/>
                <a:gd name="connsiteX2" fmla="*/ 201930 w 331470"/>
                <a:gd name="connsiteY2" fmla="*/ 49530 h 68580"/>
                <a:gd name="connsiteX3" fmla="*/ 251460 w 331470"/>
                <a:gd name="connsiteY3" fmla="*/ 45720 h 68580"/>
                <a:gd name="connsiteX4" fmla="*/ 289560 w 331470"/>
                <a:gd name="connsiteY4" fmla="*/ 60960 h 68580"/>
                <a:gd name="connsiteX5" fmla="*/ 331470 w 331470"/>
                <a:gd name="connsiteY5" fmla="*/ 68580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68580">
                  <a:moveTo>
                    <a:pt x="0" y="0"/>
                  </a:moveTo>
                  <a:lnTo>
                    <a:pt x="41910" y="45720"/>
                  </a:lnTo>
                  <a:lnTo>
                    <a:pt x="201930" y="49530"/>
                  </a:lnTo>
                  <a:lnTo>
                    <a:pt x="251460" y="45720"/>
                  </a:lnTo>
                  <a:lnTo>
                    <a:pt x="289560" y="60960"/>
                  </a:lnTo>
                  <a:lnTo>
                    <a:pt x="331470" y="6858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6" name="Freeform 45"/>
          <p:cNvSpPr/>
          <p:nvPr/>
        </p:nvSpPr>
        <p:spPr>
          <a:xfrm>
            <a:off x="2810444" y="4010362"/>
            <a:ext cx="343879" cy="389366"/>
          </a:xfrm>
          <a:custGeom>
            <a:avLst/>
            <a:gdLst>
              <a:gd name="connsiteX0" fmla="*/ 4763 w 133350"/>
              <a:gd name="connsiteY0" fmla="*/ 290512 h 290512"/>
              <a:gd name="connsiteX1" fmla="*/ 4763 w 133350"/>
              <a:gd name="connsiteY1" fmla="*/ 219075 h 290512"/>
              <a:gd name="connsiteX2" fmla="*/ 0 w 133350"/>
              <a:gd name="connsiteY2" fmla="*/ 161925 h 290512"/>
              <a:gd name="connsiteX3" fmla="*/ 23813 w 133350"/>
              <a:gd name="connsiteY3" fmla="*/ 123825 h 290512"/>
              <a:gd name="connsiteX4" fmla="*/ 57150 w 133350"/>
              <a:gd name="connsiteY4" fmla="*/ 80962 h 290512"/>
              <a:gd name="connsiteX5" fmla="*/ 133350 w 133350"/>
              <a:gd name="connsiteY5" fmla="*/ 0 h 290512"/>
              <a:gd name="connsiteX0" fmla="*/ 17738 w 146325"/>
              <a:gd name="connsiteY0" fmla="*/ 290512 h 290512"/>
              <a:gd name="connsiteX1" fmla="*/ 17738 w 146325"/>
              <a:gd name="connsiteY1" fmla="*/ 219075 h 290512"/>
              <a:gd name="connsiteX2" fmla="*/ 0 w 146325"/>
              <a:gd name="connsiteY2" fmla="*/ 161925 h 290512"/>
              <a:gd name="connsiteX3" fmla="*/ 36788 w 146325"/>
              <a:gd name="connsiteY3" fmla="*/ 123825 h 290512"/>
              <a:gd name="connsiteX4" fmla="*/ 70125 w 146325"/>
              <a:gd name="connsiteY4" fmla="*/ 80962 h 290512"/>
              <a:gd name="connsiteX5" fmla="*/ 146325 w 146325"/>
              <a:gd name="connsiteY5" fmla="*/ 0 h 290512"/>
              <a:gd name="connsiteX0" fmla="*/ 69201 w 197788"/>
              <a:gd name="connsiteY0" fmla="*/ 290512 h 290512"/>
              <a:gd name="connsiteX1" fmla="*/ 0 w 197788"/>
              <a:gd name="connsiteY1" fmla="*/ 243857 h 290512"/>
              <a:gd name="connsiteX2" fmla="*/ 51463 w 197788"/>
              <a:gd name="connsiteY2" fmla="*/ 161925 h 290512"/>
              <a:gd name="connsiteX3" fmla="*/ 88251 w 197788"/>
              <a:gd name="connsiteY3" fmla="*/ 123825 h 290512"/>
              <a:gd name="connsiteX4" fmla="*/ 121588 w 197788"/>
              <a:gd name="connsiteY4" fmla="*/ 80962 h 290512"/>
              <a:gd name="connsiteX5" fmla="*/ 197788 w 197788"/>
              <a:gd name="connsiteY5" fmla="*/ 0 h 290512"/>
              <a:gd name="connsiteX0" fmla="*/ 12975 w 197788"/>
              <a:gd name="connsiteY0" fmla="*/ 311164 h 311164"/>
              <a:gd name="connsiteX1" fmla="*/ 0 w 197788"/>
              <a:gd name="connsiteY1" fmla="*/ 243857 h 311164"/>
              <a:gd name="connsiteX2" fmla="*/ 51463 w 197788"/>
              <a:gd name="connsiteY2" fmla="*/ 161925 h 311164"/>
              <a:gd name="connsiteX3" fmla="*/ 88251 w 197788"/>
              <a:gd name="connsiteY3" fmla="*/ 123825 h 311164"/>
              <a:gd name="connsiteX4" fmla="*/ 121588 w 197788"/>
              <a:gd name="connsiteY4" fmla="*/ 80962 h 311164"/>
              <a:gd name="connsiteX5" fmla="*/ 197788 w 197788"/>
              <a:gd name="connsiteY5" fmla="*/ 0 h 311164"/>
              <a:gd name="connsiteX0" fmla="*/ 21192 w 197788"/>
              <a:gd name="connsiteY0" fmla="*/ 448495 h 448495"/>
              <a:gd name="connsiteX1" fmla="*/ 0 w 197788"/>
              <a:gd name="connsiteY1" fmla="*/ 243857 h 448495"/>
              <a:gd name="connsiteX2" fmla="*/ 51463 w 197788"/>
              <a:gd name="connsiteY2" fmla="*/ 161925 h 448495"/>
              <a:gd name="connsiteX3" fmla="*/ 88251 w 197788"/>
              <a:gd name="connsiteY3" fmla="*/ 123825 h 448495"/>
              <a:gd name="connsiteX4" fmla="*/ 121588 w 197788"/>
              <a:gd name="connsiteY4" fmla="*/ 80962 h 448495"/>
              <a:gd name="connsiteX5" fmla="*/ 197788 w 197788"/>
              <a:gd name="connsiteY5" fmla="*/ 0 h 448495"/>
              <a:gd name="connsiteX0" fmla="*/ 25301 w 201897"/>
              <a:gd name="connsiteY0" fmla="*/ 448495 h 448495"/>
              <a:gd name="connsiteX1" fmla="*/ 0 w 201897"/>
              <a:gd name="connsiteY1" fmla="*/ 271323 h 448495"/>
              <a:gd name="connsiteX2" fmla="*/ 55572 w 201897"/>
              <a:gd name="connsiteY2" fmla="*/ 161925 h 448495"/>
              <a:gd name="connsiteX3" fmla="*/ 92360 w 201897"/>
              <a:gd name="connsiteY3" fmla="*/ 123825 h 448495"/>
              <a:gd name="connsiteX4" fmla="*/ 125697 w 201897"/>
              <a:gd name="connsiteY4" fmla="*/ 80962 h 448495"/>
              <a:gd name="connsiteX5" fmla="*/ 201897 w 201897"/>
              <a:gd name="connsiteY5" fmla="*/ 0 h 448495"/>
              <a:gd name="connsiteX0" fmla="*/ 25301 w 201897"/>
              <a:gd name="connsiteY0" fmla="*/ 448495 h 448495"/>
              <a:gd name="connsiteX1" fmla="*/ 0 w 201897"/>
              <a:gd name="connsiteY1" fmla="*/ 271323 h 448495"/>
              <a:gd name="connsiteX2" fmla="*/ 30919 w 201897"/>
              <a:gd name="connsiteY2" fmla="*/ 173696 h 448495"/>
              <a:gd name="connsiteX3" fmla="*/ 92360 w 201897"/>
              <a:gd name="connsiteY3" fmla="*/ 123825 h 448495"/>
              <a:gd name="connsiteX4" fmla="*/ 125697 w 201897"/>
              <a:gd name="connsiteY4" fmla="*/ 80962 h 448495"/>
              <a:gd name="connsiteX5" fmla="*/ 201897 w 201897"/>
              <a:gd name="connsiteY5" fmla="*/ 0 h 448495"/>
              <a:gd name="connsiteX0" fmla="*/ 21192 w 201897"/>
              <a:gd name="connsiteY0" fmla="*/ 479885 h 479885"/>
              <a:gd name="connsiteX1" fmla="*/ 0 w 201897"/>
              <a:gd name="connsiteY1" fmla="*/ 271323 h 479885"/>
              <a:gd name="connsiteX2" fmla="*/ 30919 w 201897"/>
              <a:gd name="connsiteY2" fmla="*/ 173696 h 479885"/>
              <a:gd name="connsiteX3" fmla="*/ 92360 w 201897"/>
              <a:gd name="connsiteY3" fmla="*/ 123825 h 479885"/>
              <a:gd name="connsiteX4" fmla="*/ 125697 w 201897"/>
              <a:gd name="connsiteY4" fmla="*/ 80962 h 479885"/>
              <a:gd name="connsiteX5" fmla="*/ 201897 w 201897"/>
              <a:gd name="connsiteY5" fmla="*/ 0 h 479885"/>
              <a:gd name="connsiteX0" fmla="*/ 0 w 180705"/>
              <a:gd name="connsiteY0" fmla="*/ 479885 h 479885"/>
              <a:gd name="connsiteX1" fmla="*/ 19284 w 180705"/>
              <a:gd name="connsiteY1" fmla="*/ 265717 h 479885"/>
              <a:gd name="connsiteX2" fmla="*/ 9727 w 180705"/>
              <a:gd name="connsiteY2" fmla="*/ 173696 h 479885"/>
              <a:gd name="connsiteX3" fmla="*/ 71168 w 180705"/>
              <a:gd name="connsiteY3" fmla="*/ 123825 h 479885"/>
              <a:gd name="connsiteX4" fmla="*/ 104505 w 180705"/>
              <a:gd name="connsiteY4" fmla="*/ 80962 h 479885"/>
              <a:gd name="connsiteX5" fmla="*/ 180705 w 180705"/>
              <a:gd name="connsiteY5" fmla="*/ 0 h 479885"/>
              <a:gd name="connsiteX0" fmla="*/ 25453 w 206158"/>
              <a:gd name="connsiteY0" fmla="*/ 479885 h 479885"/>
              <a:gd name="connsiteX1" fmla="*/ 0 w 206158"/>
              <a:gd name="connsiteY1" fmla="*/ 242174 h 479885"/>
              <a:gd name="connsiteX2" fmla="*/ 35180 w 206158"/>
              <a:gd name="connsiteY2" fmla="*/ 173696 h 479885"/>
              <a:gd name="connsiteX3" fmla="*/ 96621 w 206158"/>
              <a:gd name="connsiteY3" fmla="*/ 123825 h 479885"/>
              <a:gd name="connsiteX4" fmla="*/ 129958 w 206158"/>
              <a:gd name="connsiteY4" fmla="*/ 80962 h 479885"/>
              <a:gd name="connsiteX5" fmla="*/ 206158 w 206158"/>
              <a:gd name="connsiteY5" fmla="*/ 0 h 479885"/>
              <a:gd name="connsiteX0" fmla="*/ 20127 w 200832"/>
              <a:gd name="connsiteY0" fmla="*/ 479885 h 479885"/>
              <a:gd name="connsiteX1" fmla="*/ 0 w 200832"/>
              <a:gd name="connsiteY1" fmla="*/ 242174 h 479885"/>
              <a:gd name="connsiteX2" fmla="*/ 29854 w 200832"/>
              <a:gd name="connsiteY2" fmla="*/ 173696 h 479885"/>
              <a:gd name="connsiteX3" fmla="*/ 91295 w 200832"/>
              <a:gd name="connsiteY3" fmla="*/ 123825 h 479885"/>
              <a:gd name="connsiteX4" fmla="*/ 124632 w 200832"/>
              <a:gd name="connsiteY4" fmla="*/ 80962 h 479885"/>
              <a:gd name="connsiteX5" fmla="*/ 200832 w 200832"/>
              <a:gd name="connsiteY5" fmla="*/ 0 h 479885"/>
              <a:gd name="connsiteX0" fmla="*/ 20127 w 200832"/>
              <a:gd name="connsiteY0" fmla="*/ 479885 h 479885"/>
              <a:gd name="connsiteX1" fmla="*/ 0 w 200832"/>
              <a:gd name="connsiteY1" fmla="*/ 242174 h 479885"/>
              <a:gd name="connsiteX2" fmla="*/ 27723 w 200832"/>
              <a:gd name="connsiteY2" fmla="*/ 192754 h 479885"/>
              <a:gd name="connsiteX3" fmla="*/ 91295 w 200832"/>
              <a:gd name="connsiteY3" fmla="*/ 123825 h 479885"/>
              <a:gd name="connsiteX4" fmla="*/ 124632 w 200832"/>
              <a:gd name="connsiteY4" fmla="*/ 80962 h 479885"/>
              <a:gd name="connsiteX5" fmla="*/ 200832 w 200832"/>
              <a:gd name="connsiteY5" fmla="*/ 0 h 479885"/>
              <a:gd name="connsiteX0" fmla="*/ 20127 w 200832"/>
              <a:gd name="connsiteY0" fmla="*/ 479885 h 479885"/>
              <a:gd name="connsiteX1" fmla="*/ 0 w 200832"/>
              <a:gd name="connsiteY1" fmla="*/ 242174 h 479885"/>
              <a:gd name="connsiteX2" fmla="*/ 27723 w 200832"/>
              <a:gd name="connsiteY2" fmla="*/ 192754 h 479885"/>
              <a:gd name="connsiteX3" fmla="*/ 91295 w 200832"/>
              <a:gd name="connsiteY3" fmla="*/ 123825 h 479885"/>
              <a:gd name="connsiteX4" fmla="*/ 124632 w 200832"/>
              <a:gd name="connsiteY4" fmla="*/ 80962 h 479885"/>
              <a:gd name="connsiteX5" fmla="*/ 200832 w 200832"/>
              <a:gd name="connsiteY5" fmla="*/ 0 h 479885"/>
              <a:gd name="connsiteX0" fmla="*/ 4150 w 184855"/>
              <a:gd name="connsiteY0" fmla="*/ 479885 h 479885"/>
              <a:gd name="connsiteX1" fmla="*/ 0 w 184855"/>
              <a:gd name="connsiteY1" fmla="*/ 248901 h 479885"/>
              <a:gd name="connsiteX2" fmla="*/ 11746 w 184855"/>
              <a:gd name="connsiteY2" fmla="*/ 192754 h 479885"/>
              <a:gd name="connsiteX3" fmla="*/ 75318 w 184855"/>
              <a:gd name="connsiteY3" fmla="*/ 123825 h 479885"/>
              <a:gd name="connsiteX4" fmla="*/ 108655 w 184855"/>
              <a:gd name="connsiteY4" fmla="*/ 80962 h 479885"/>
              <a:gd name="connsiteX5" fmla="*/ 184855 w 184855"/>
              <a:gd name="connsiteY5" fmla="*/ 0 h 479885"/>
              <a:gd name="connsiteX0" fmla="*/ 24388 w 205093"/>
              <a:gd name="connsiteY0" fmla="*/ 479885 h 479885"/>
              <a:gd name="connsiteX1" fmla="*/ 0 w 205093"/>
              <a:gd name="connsiteY1" fmla="*/ 244417 h 479885"/>
              <a:gd name="connsiteX2" fmla="*/ 31984 w 205093"/>
              <a:gd name="connsiteY2" fmla="*/ 192754 h 479885"/>
              <a:gd name="connsiteX3" fmla="*/ 95556 w 205093"/>
              <a:gd name="connsiteY3" fmla="*/ 123825 h 479885"/>
              <a:gd name="connsiteX4" fmla="*/ 128893 w 205093"/>
              <a:gd name="connsiteY4" fmla="*/ 80962 h 479885"/>
              <a:gd name="connsiteX5" fmla="*/ 205093 w 205093"/>
              <a:gd name="connsiteY5" fmla="*/ 0 h 479885"/>
              <a:gd name="connsiteX0" fmla="*/ 7346 w 205093"/>
              <a:gd name="connsiteY0" fmla="*/ 479885 h 479885"/>
              <a:gd name="connsiteX1" fmla="*/ 0 w 205093"/>
              <a:gd name="connsiteY1" fmla="*/ 244417 h 479885"/>
              <a:gd name="connsiteX2" fmla="*/ 31984 w 205093"/>
              <a:gd name="connsiteY2" fmla="*/ 192754 h 479885"/>
              <a:gd name="connsiteX3" fmla="*/ 95556 w 205093"/>
              <a:gd name="connsiteY3" fmla="*/ 123825 h 479885"/>
              <a:gd name="connsiteX4" fmla="*/ 128893 w 205093"/>
              <a:gd name="connsiteY4" fmla="*/ 80962 h 479885"/>
              <a:gd name="connsiteX5" fmla="*/ 205093 w 205093"/>
              <a:gd name="connsiteY5" fmla="*/ 0 h 479885"/>
              <a:gd name="connsiteX0" fmla="*/ 0 w 205093"/>
              <a:gd name="connsiteY0" fmla="*/ 244417 h 244417"/>
              <a:gd name="connsiteX1" fmla="*/ 31984 w 205093"/>
              <a:gd name="connsiteY1" fmla="*/ 192754 h 244417"/>
              <a:gd name="connsiteX2" fmla="*/ 95556 w 205093"/>
              <a:gd name="connsiteY2" fmla="*/ 123825 h 244417"/>
              <a:gd name="connsiteX3" fmla="*/ 128893 w 205093"/>
              <a:gd name="connsiteY3" fmla="*/ 80962 h 244417"/>
              <a:gd name="connsiteX4" fmla="*/ 205093 w 205093"/>
              <a:gd name="connsiteY4" fmla="*/ 0 h 24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93" h="244417">
                <a:moveTo>
                  <a:pt x="0" y="244417"/>
                </a:moveTo>
                <a:lnTo>
                  <a:pt x="31984" y="192754"/>
                </a:lnTo>
                <a:lnTo>
                  <a:pt x="95556" y="123825"/>
                </a:lnTo>
                <a:lnTo>
                  <a:pt x="128893" y="80962"/>
                </a:lnTo>
                <a:lnTo>
                  <a:pt x="205093" y="0"/>
                </a:lnTo>
              </a:path>
            </a:pathLst>
          </a:custGeom>
          <a:noFill/>
          <a:ln w="57150">
            <a:solidFill>
              <a:srgbClr val="035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51" name="Picture 5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4546" y="1686454"/>
            <a:ext cx="325771" cy="312054"/>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2631" y="4563044"/>
            <a:ext cx="325771" cy="312054"/>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70564" y="2433207"/>
            <a:ext cx="325771" cy="312054"/>
          </a:xfrm>
          <a:prstGeom prst="rect">
            <a:avLst/>
          </a:prstGeom>
        </p:spPr>
      </p:pic>
      <p:grpSp>
        <p:nvGrpSpPr>
          <p:cNvPr id="54" name="Group 53"/>
          <p:cNvGrpSpPr>
            <a:grpSpLocks noChangeAspect="1"/>
          </p:cNvGrpSpPr>
          <p:nvPr/>
        </p:nvGrpSpPr>
        <p:grpSpPr>
          <a:xfrm>
            <a:off x="1489750" y="1194569"/>
            <a:ext cx="306495" cy="323165"/>
            <a:chOff x="711314" y="3138981"/>
            <a:chExt cx="599089" cy="631672"/>
          </a:xfrm>
        </p:grpSpPr>
        <p:pic>
          <p:nvPicPr>
            <p:cNvPr id="55" name="Picture 5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946" y="3214059"/>
              <a:ext cx="504750" cy="508408"/>
            </a:xfrm>
            <a:prstGeom prst="rect">
              <a:avLst/>
            </a:prstGeom>
          </p:spPr>
        </p:pic>
        <p:sp>
          <p:nvSpPr>
            <p:cNvPr id="56" name="TextBox 55"/>
            <p:cNvSpPr txBox="1"/>
            <p:nvPr/>
          </p:nvSpPr>
          <p:spPr>
            <a:xfrm>
              <a:off x="711314" y="3138981"/>
              <a:ext cx="599089" cy="631672"/>
            </a:xfrm>
            <a:prstGeom prst="rect">
              <a:avLst/>
            </a:prstGeom>
            <a:noFill/>
          </p:spPr>
          <p:txBody>
            <a:bodyPr wrap="none" rtlCol="0">
              <a:spAutoFit/>
            </a:bodyPr>
            <a:lstStyle/>
            <a:p>
              <a:pPr algn="ctr">
                <a:lnSpc>
                  <a:spcPts val="900"/>
                </a:lnSpc>
              </a:pPr>
              <a:r>
                <a:rPr lang="en-US" sz="450" b="1" dirty="0">
                  <a:solidFill>
                    <a:prstClr val="black"/>
                  </a:solidFill>
                  <a:latin typeface="Arial Narrow" panose="020B0606020202030204" pitchFamily="34" charset="0"/>
                </a:rPr>
                <a:t>ALT</a:t>
              </a:r>
            </a:p>
            <a:p>
              <a:pPr algn="ctr">
                <a:lnSpc>
                  <a:spcPts val="900"/>
                </a:lnSpc>
              </a:pPr>
              <a:r>
                <a:rPr lang="en-US" sz="1050" b="1" dirty="0">
                  <a:solidFill>
                    <a:prstClr val="black"/>
                  </a:solidFill>
                  <a:latin typeface="Arial Narrow" panose="020B0606020202030204" pitchFamily="34" charset="0"/>
                </a:rPr>
                <a:t>19</a:t>
              </a:r>
            </a:p>
          </p:txBody>
        </p:sp>
      </p:grpSp>
      <p:grpSp>
        <p:nvGrpSpPr>
          <p:cNvPr id="57" name="Group 56"/>
          <p:cNvGrpSpPr>
            <a:grpSpLocks noChangeAspect="1"/>
          </p:cNvGrpSpPr>
          <p:nvPr/>
        </p:nvGrpSpPr>
        <p:grpSpPr>
          <a:xfrm>
            <a:off x="3127509" y="3062947"/>
            <a:ext cx="360493" cy="331280"/>
            <a:chOff x="4582788" y="4313061"/>
            <a:chExt cx="527172" cy="484454"/>
          </a:xfrm>
        </p:grpSpPr>
        <p:pic>
          <p:nvPicPr>
            <p:cNvPr id="58" name="Picture 5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82788" y="4313061"/>
              <a:ext cx="470010" cy="430163"/>
            </a:xfrm>
            <a:prstGeom prst="rect">
              <a:avLst/>
            </a:prstGeom>
          </p:spPr>
        </p:pic>
        <p:sp>
          <p:nvSpPr>
            <p:cNvPr id="59" name="TextBox 58"/>
            <p:cNvSpPr txBox="1"/>
            <p:nvPr/>
          </p:nvSpPr>
          <p:spPr>
            <a:xfrm>
              <a:off x="4610182" y="4358685"/>
              <a:ext cx="499778" cy="438830"/>
            </a:xfrm>
            <a:prstGeom prst="rect">
              <a:avLst/>
            </a:prstGeom>
            <a:noFill/>
          </p:spPr>
          <p:txBody>
            <a:bodyPr wrap="none" rtlCol="0">
              <a:spAutoFit/>
            </a:bodyPr>
            <a:lstStyle/>
            <a:p>
              <a:r>
                <a:rPr lang="en-US" sz="1350" b="1" dirty="0">
                  <a:solidFill>
                    <a:prstClr val="black"/>
                  </a:solidFill>
                  <a:latin typeface="Arial Narrow" panose="020B0606020202030204" pitchFamily="34" charset="0"/>
                </a:rPr>
                <a:t>60</a:t>
              </a:r>
            </a:p>
          </p:txBody>
        </p:sp>
      </p:grpSp>
      <p:grpSp>
        <p:nvGrpSpPr>
          <p:cNvPr id="60" name="Group 59"/>
          <p:cNvGrpSpPr/>
          <p:nvPr/>
        </p:nvGrpSpPr>
        <p:grpSpPr>
          <a:xfrm>
            <a:off x="3791181" y="1863743"/>
            <a:ext cx="367408" cy="402345"/>
            <a:chOff x="3860103" y="2625343"/>
            <a:chExt cx="723805" cy="792628"/>
          </a:xfrm>
        </p:grpSpPr>
        <p:pic>
          <p:nvPicPr>
            <p:cNvPr id="61" name="Picture 6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2846" y="2625343"/>
              <a:ext cx="592911" cy="792628"/>
            </a:xfrm>
            <a:prstGeom prst="rect">
              <a:avLst/>
            </a:prstGeom>
          </p:spPr>
        </p:pic>
        <p:sp>
          <p:nvSpPr>
            <p:cNvPr id="62" name="TextBox 61"/>
            <p:cNvSpPr txBox="1"/>
            <p:nvPr/>
          </p:nvSpPr>
          <p:spPr>
            <a:xfrm>
              <a:off x="3860103" y="2885132"/>
              <a:ext cx="723805" cy="500220"/>
            </a:xfrm>
            <a:prstGeom prst="rect">
              <a:avLst/>
            </a:prstGeom>
            <a:noFill/>
          </p:spPr>
          <p:txBody>
            <a:bodyPr wrap="none" rtlCol="0">
              <a:spAutoFit/>
            </a:bodyPr>
            <a:lstStyle/>
            <a:p>
              <a:r>
                <a:rPr lang="en-US" sz="1050" b="1" dirty="0">
                  <a:solidFill>
                    <a:prstClr val="black"/>
                  </a:solidFill>
                  <a:latin typeface="Arial Narrow" panose="020B0606020202030204" pitchFamily="34" charset="0"/>
                </a:rPr>
                <a:t>589</a:t>
              </a:r>
            </a:p>
          </p:txBody>
        </p:sp>
      </p:grpSp>
      <p:grpSp>
        <p:nvGrpSpPr>
          <p:cNvPr id="63" name="Group 62"/>
          <p:cNvGrpSpPr>
            <a:grpSpLocks noChangeAspect="1"/>
          </p:cNvGrpSpPr>
          <p:nvPr/>
        </p:nvGrpSpPr>
        <p:grpSpPr>
          <a:xfrm>
            <a:off x="1896243" y="2764438"/>
            <a:ext cx="306495" cy="323165"/>
            <a:chOff x="711314" y="3138981"/>
            <a:chExt cx="599089" cy="631672"/>
          </a:xfrm>
        </p:grpSpPr>
        <p:pic>
          <p:nvPicPr>
            <p:cNvPr id="64" name="Picture 6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946" y="3214059"/>
              <a:ext cx="504750" cy="508408"/>
            </a:xfrm>
            <a:prstGeom prst="rect">
              <a:avLst/>
            </a:prstGeom>
          </p:spPr>
        </p:pic>
        <p:sp>
          <p:nvSpPr>
            <p:cNvPr id="65" name="TextBox 64"/>
            <p:cNvSpPr txBox="1"/>
            <p:nvPr/>
          </p:nvSpPr>
          <p:spPr>
            <a:xfrm>
              <a:off x="711314" y="3138981"/>
              <a:ext cx="599089" cy="631672"/>
            </a:xfrm>
            <a:prstGeom prst="rect">
              <a:avLst/>
            </a:prstGeom>
            <a:noFill/>
          </p:spPr>
          <p:txBody>
            <a:bodyPr wrap="none" rtlCol="0">
              <a:spAutoFit/>
            </a:bodyPr>
            <a:lstStyle/>
            <a:p>
              <a:pPr algn="ctr">
                <a:lnSpc>
                  <a:spcPts val="900"/>
                </a:lnSpc>
              </a:pPr>
              <a:r>
                <a:rPr lang="en-US" sz="450" b="1" dirty="0">
                  <a:solidFill>
                    <a:prstClr val="black"/>
                  </a:solidFill>
                  <a:latin typeface="Arial Narrow" panose="020B0606020202030204" pitchFamily="34" charset="0"/>
                </a:rPr>
                <a:t>ALT</a:t>
              </a:r>
            </a:p>
            <a:p>
              <a:pPr algn="ctr">
                <a:lnSpc>
                  <a:spcPts val="900"/>
                </a:lnSpc>
              </a:pPr>
              <a:r>
                <a:rPr lang="en-US" sz="1050" b="1" dirty="0">
                  <a:solidFill>
                    <a:prstClr val="black"/>
                  </a:solidFill>
                  <a:latin typeface="Arial Narrow" panose="020B0606020202030204" pitchFamily="34" charset="0"/>
                </a:rPr>
                <a:t>19</a:t>
              </a:r>
            </a:p>
          </p:txBody>
        </p:sp>
      </p:grpSp>
      <p:grpSp>
        <p:nvGrpSpPr>
          <p:cNvPr id="67" name="Group 66"/>
          <p:cNvGrpSpPr>
            <a:grpSpLocks noChangeAspect="1"/>
          </p:cNvGrpSpPr>
          <p:nvPr/>
        </p:nvGrpSpPr>
        <p:grpSpPr>
          <a:xfrm>
            <a:off x="3971422" y="4041411"/>
            <a:ext cx="325731" cy="274114"/>
            <a:chOff x="711136" y="3214059"/>
            <a:chExt cx="636689" cy="535795"/>
          </a:xfrm>
        </p:grpSpPr>
        <p:pic>
          <p:nvPicPr>
            <p:cNvPr id="68" name="Picture 6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946" y="3214059"/>
              <a:ext cx="504750" cy="508408"/>
            </a:xfrm>
            <a:prstGeom prst="rect">
              <a:avLst/>
            </a:prstGeom>
          </p:spPr>
        </p:pic>
        <p:sp>
          <p:nvSpPr>
            <p:cNvPr id="69" name="TextBox 68"/>
            <p:cNvSpPr txBox="1"/>
            <p:nvPr/>
          </p:nvSpPr>
          <p:spPr>
            <a:xfrm>
              <a:off x="711136" y="3343779"/>
              <a:ext cx="636689" cy="406075"/>
            </a:xfrm>
            <a:prstGeom prst="rect">
              <a:avLst/>
            </a:prstGeom>
            <a:noFill/>
          </p:spPr>
          <p:txBody>
            <a:bodyPr wrap="none" rtlCol="0">
              <a:spAutoFit/>
            </a:bodyPr>
            <a:lstStyle/>
            <a:p>
              <a:pPr algn="ctr">
                <a:lnSpc>
                  <a:spcPts val="900"/>
                </a:lnSpc>
              </a:pPr>
              <a:r>
                <a:rPr lang="en-US" sz="1200" b="1" dirty="0">
                  <a:solidFill>
                    <a:prstClr val="black"/>
                  </a:solidFill>
                  <a:latin typeface="Arial Narrow" panose="020B0606020202030204" pitchFamily="34" charset="0"/>
                </a:rPr>
                <a:t>92</a:t>
              </a:r>
            </a:p>
          </p:txBody>
        </p:sp>
      </p:grpSp>
      <p:grpSp>
        <p:nvGrpSpPr>
          <p:cNvPr id="71" name="Group 70"/>
          <p:cNvGrpSpPr/>
          <p:nvPr/>
        </p:nvGrpSpPr>
        <p:grpSpPr>
          <a:xfrm>
            <a:off x="5986628" y="3342062"/>
            <a:ext cx="367408" cy="402345"/>
            <a:chOff x="3860103" y="2625343"/>
            <a:chExt cx="723805" cy="792628"/>
          </a:xfrm>
        </p:grpSpPr>
        <p:pic>
          <p:nvPicPr>
            <p:cNvPr id="72" name="Picture 7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2846" y="2625343"/>
              <a:ext cx="592911" cy="792628"/>
            </a:xfrm>
            <a:prstGeom prst="rect">
              <a:avLst/>
            </a:prstGeom>
          </p:spPr>
        </p:pic>
        <p:sp>
          <p:nvSpPr>
            <p:cNvPr id="73" name="TextBox 72"/>
            <p:cNvSpPr txBox="1"/>
            <p:nvPr/>
          </p:nvSpPr>
          <p:spPr>
            <a:xfrm>
              <a:off x="3860103" y="2885132"/>
              <a:ext cx="723805" cy="500220"/>
            </a:xfrm>
            <a:prstGeom prst="rect">
              <a:avLst/>
            </a:prstGeom>
            <a:noFill/>
          </p:spPr>
          <p:txBody>
            <a:bodyPr wrap="none" rtlCol="0">
              <a:spAutoFit/>
            </a:bodyPr>
            <a:lstStyle/>
            <a:p>
              <a:r>
                <a:rPr lang="en-US" sz="1050" b="1" dirty="0">
                  <a:solidFill>
                    <a:prstClr val="black"/>
                  </a:solidFill>
                  <a:latin typeface="Arial Narrow" panose="020B0606020202030204" pitchFamily="34" charset="0"/>
                </a:rPr>
                <a:t>618</a:t>
              </a:r>
            </a:p>
          </p:txBody>
        </p:sp>
      </p:grpSp>
      <p:grpSp>
        <p:nvGrpSpPr>
          <p:cNvPr id="74" name="Group 73"/>
          <p:cNvGrpSpPr>
            <a:grpSpLocks noChangeAspect="1"/>
          </p:cNvGrpSpPr>
          <p:nvPr/>
        </p:nvGrpSpPr>
        <p:grpSpPr>
          <a:xfrm>
            <a:off x="4986121" y="1118492"/>
            <a:ext cx="325731" cy="272210"/>
            <a:chOff x="692514" y="3214059"/>
            <a:chExt cx="636689" cy="532073"/>
          </a:xfrm>
        </p:grpSpPr>
        <p:pic>
          <p:nvPicPr>
            <p:cNvPr id="75" name="Picture 7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946" y="3214059"/>
              <a:ext cx="504750" cy="508408"/>
            </a:xfrm>
            <a:prstGeom prst="rect">
              <a:avLst/>
            </a:prstGeom>
          </p:spPr>
        </p:pic>
        <p:sp>
          <p:nvSpPr>
            <p:cNvPr id="76" name="TextBox 75"/>
            <p:cNvSpPr txBox="1"/>
            <p:nvPr/>
          </p:nvSpPr>
          <p:spPr>
            <a:xfrm>
              <a:off x="692514" y="3340057"/>
              <a:ext cx="636689" cy="406075"/>
            </a:xfrm>
            <a:prstGeom prst="rect">
              <a:avLst/>
            </a:prstGeom>
            <a:noFill/>
          </p:spPr>
          <p:txBody>
            <a:bodyPr wrap="none" rtlCol="0">
              <a:spAutoFit/>
            </a:bodyPr>
            <a:lstStyle/>
            <a:p>
              <a:pPr algn="ctr">
                <a:lnSpc>
                  <a:spcPts val="900"/>
                </a:lnSpc>
              </a:pPr>
              <a:r>
                <a:rPr lang="en-US" sz="1200" b="1" dirty="0">
                  <a:solidFill>
                    <a:prstClr val="black"/>
                  </a:solidFill>
                  <a:latin typeface="Arial Narrow" panose="020B0606020202030204" pitchFamily="34" charset="0"/>
                </a:rPr>
                <a:t>41</a:t>
              </a:r>
            </a:p>
          </p:txBody>
        </p:sp>
      </p:grpSp>
      <p:grpSp>
        <p:nvGrpSpPr>
          <p:cNvPr id="77" name="Group 76"/>
          <p:cNvGrpSpPr>
            <a:grpSpLocks noChangeAspect="1"/>
          </p:cNvGrpSpPr>
          <p:nvPr/>
        </p:nvGrpSpPr>
        <p:grpSpPr>
          <a:xfrm>
            <a:off x="7202511" y="3447982"/>
            <a:ext cx="360493" cy="331280"/>
            <a:chOff x="4582788" y="4313061"/>
            <a:chExt cx="527172" cy="484454"/>
          </a:xfrm>
        </p:grpSpPr>
        <p:pic>
          <p:nvPicPr>
            <p:cNvPr id="78" name="Picture 7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82788" y="4313061"/>
              <a:ext cx="470010" cy="430163"/>
            </a:xfrm>
            <a:prstGeom prst="rect">
              <a:avLst/>
            </a:prstGeom>
          </p:spPr>
        </p:pic>
        <p:sp>
          <p:nvSpPr>
            <p:cNvPr id="79" name="TextBox 78"/>
            <p:cNvSpPr txBox="1"/>
            <p:nvPr/>
          </p:nvSpPr>
          <p:spPr>
            <a:xfrm>
              <a:off x="4610182" y="4358685"/>
              <a:ext cx="499778" cy="438830"/>
            </a:xfrm>
            <a:prstGeom prst="rect">
              <a:avLst/>
            </a:prstGeom>
            <a:noFill/>
          </p:spPr>
          <p:txBody>
            <a:bodyPr wrap="none" rtlCol="0">
              <a:spAutoFit/>
            </a:bodyPr>
            <a:lstStyle/>
            <a:p>
              <a:r>
                <a:rPr lang="en-US" sz="1350" b="1" dirty="0">
                  <a:solidFill>
                    <a:prstClr val="black"/>
                  </a:solidFill>
                  <a:latin typeface="Arial Narrow" panose="020B0606020202030204" pitchFamily="34" charset="0"/>
                </a:rPr>
                <a:t>60</a:t>
              </a:r>
            </a:p>
          </p:txBody>
        </p:sp>
      </p:grpSp>
      <p:grpSp>
        <p:nvGrpSpPr>
          <p:cNvPr id="80" name="Group 79"/>
          <p:cNvGrpSpPr>
            <a:grpSpLocks noChangeAspect="1"/>
          </p:cNvGrpSpPr>
          <p:nvPr/>
        </p:nvGrpSpPr>
        <p:grpSpPr>
          <a:xfrm>
            <a:off x="5723374" y="1555543"/>
            <a:ext cx="420308" cy="331280"/>
            <a:chOff x="4509897" y="4313061"/>
            <a:chExt cx="614644" cy="484454"/>
          </a:xfrm>
        </p:grpSpPr>
        <p:pic>
          <p:nvPicPr>
            <p:cNvPr id="81" name="Picture 8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74428" y="4313061"/>
              <a:ext cx="470009" cy="430163"/>
            </a:xfrm>
            <a:prstGeom prst="rect">
              <a:avLst/>
            </a:prstGeom>
          </p:spPr>
        </p:pic>
        <p:sp>
          <p:nvSpPr>
            <p:cNvPr id="82" name="TextBox 81"/>
            <p:cNvSpPr txBox="1"/>
            <p:nvPr/>
          </p:nvSpPr>
          <p:spPr>
            <a:xfrm>
              <a:off x="4509897" y="4358685"/>
              <a:ext cx="614644" cy="438830"/>
            </a:xfrm>
            <a:prstGeom prst="rect">
              <a:avLst/>
            </a:prstGeom>
            <a:noFill/>
          </p:spPr>
          <p:txBody>
            <a:bodyPr wrap="none" rtlCol="0">
              <a:spAutoFit/>
            </a:bodyPr>
            <a:lstStyle/>
            <a:p>
              <a:r>
                <a:rPr lang="en-US" sz="1350" b="1" dirty="0">
                  <a:solidFill>
                    <a:prstClr val="black"/>
                  </a:solidFill>
                  <a:latin typeface="Arial Narrow" panose="020B0606020202030204" pitchFamily="34" charset="0"/>
                </a:rPr>
                <a:t>581</a:t>
              </a:r>
            </a:p>
          </p:txBody>
        </p:sp>
      </p:grpSp>
      <p:grpSp>
        <p:nvGrpSpPr>
          <p:cNvPr id="83" name="Group 82"/>
          <p:cNvGrpSpPr>
            <a:grpSpLocks noChangeAspect="1"/>
          </p:cNvGrpSpPr>
          <p:nvPr/>
        </p:nvGrpSpPr>
        <p:grpSpPr>
          <a:xfrm>
            <a:off x="7545588" y="1343603"/>
            <a:ext cx="396262" cy="272210"/>
            <a:chOff x="645925" y="3214059"/>
            <a:chExt cx="774549" cy="532073"/>
          </a:xfrm>
        </p:grpSpPr>
        <p:pic>
          <p:nvPicPr>
            <p:cNvPr id="84" name="Picture 8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946" y="3214059"/>
              <a:ext cx="504750" cy="508408"/>
            </a:xfrm>
            <a:prstGeom prst="rect">
              <a:avLst/>
            </a:prstGeom>
          </p:spPr>
        </p:pic>
        <p:sp>
          <p:nvSpPr>
            <p:cNvPr id="85" name="TextBox 84"/>
            <p:cNvSpPr txBox="1"/>
            <p:nvPr/>
          </p:nvSpPr>
          <p:spPr>
            <a:xfrm>
              <a:off x="645925" y="3340057"/>
              <a:ext cx="774549" cy="406075"/>
            </a:xfrm>
            <a:prstGeom prst="rect">
              <a:avLst/>
            </a:prstGeom>
            <a:noFill/>
          </p:spPr>
          <p:txBody>
            <a:bodyPr wrap="none" rtlCol="0">
              <a:spAutoFit/>
            </a:bodyPr>
            <a:lstStyle/>
            <a:p>
              <a:pPr algn="ctr">
                <a:lnSpc>
                  <a:spcPts val="900"/>
                </a:lnSpc>
              </a:pPr>
              <a:r>
                <a:rPr lang="en-US" sz="1200" b="1" dirty="0">
                  <a:solidFill>
                    <a:prstClr val="black"/>
                  </a:solidFill>
                  <a:latin typeface="Arial Narrow" panose="020B0606020202030204" pitchFamily="34" charset="0"/>
                </a:rPr>
                <a:t>301</a:t>
              </a:r>
            </a:p>
          </p:txBody>
        </p:sp>
      </p:grpSp>
      <p:sp>
        <p:nvSpPr>
          <p:cNvPr id="5" name="TextBox 4"/>
          <p:cNvSpPr txBox="1"/>
          <p:nvPr/>
        </p:nvSpPr>
        <p:spPr>
          <a:xfrm>
            <a:off x="2040873" y="3787130"/>
            <a:ext cx="365806" cy="461665"/>
          </a:xfrm>
          <a:prstGeom prst="rect">
            <a:avLst/>
          </a:prstGeom>
          <a:noFill/>
        </p:spPr>
        <p:txBody>
          <a:bodyPr wrap="none" rtlCol="0">
            <a:spAutoFit/>
          </a:bodyPr>
          <a:lstStyle/>
          <a:p>
            <a:r>
              <a:rPr lang="en-US" sz="2400" b="1" dirty="0">
                <a:solidFill>
                  <a:prstClr val="black">
                    <a:lumMod val="65000"/>
                    <a:lumOff val="35000"/>
                  </a:prstClr>
                </a:solidFill>
              </a:rPr>
              <a:t>1</a:t>
            </a:r>
          </a:p>
        </p:txBody>
      </p:sp>
      <p:sp>
        <p:nvSpPr>
          <p:cNvPr id="86" name="TextBox 85"/>
          <p:cNvSpPr txBox="1"/>
          <p:nvPr/>
        </p:nvSpPr>
        <p:spPr>
          <a:xfrm>
            <a:off x="2972978" y="4173309"/>
            <a:ext cx="365806" cy="461665"/>
          </a:xfrm>
          <a:prstGeom prst="rect">
            <a:avLst/>
          </a:prstGeom>
          <a:noFill/>
        </p:spPr>
        <p:txBody>
          <a:bodyPr wrap="none" rtlCol="0">
            <a:spAutoFit/>
          </a:bodyPr>
          <a:lstStyle/>
          <a:p>
            <a:r>
              <a:rPr lang="en-US" sz="2400" b="1" dirty="0">
                <a:solidFill>
                  <a:prstClr val="black">
                    <a:lumMod val="65000"/>
                    <a:lumOff val="35000"/>
                  </a:prstClr>
                </a:solidFill>
              </a:rPr>
              <a:t>2</a:t>
            </a:r>
          </a:p>
        </p:txBody>
      </p:sp>
      <p:sp>
        <p:nvSpPr>
          <p:cNvPr id="87" name="TextBox 86"/>
          <p:cNvSpPr txBox="1"/>
          <p:nvPr/>
        </p:nvSpPr>
        <p:spPr>
          <a:xfrm>
            <a:off x="3402951" y="3317599"/>
            <a:ext cx="365806" cy="461665"/>
          </a:xfrm>
          <a:prstGeom prst="rect">
            <a:avLst/>
          </a:prstGeom>
          <a:noFill/>
        </p:spPr>
        <p:txBody>
          <a:bodyPr wrap="none" rtlCol="0">
            <a:spAutoFit/>
          </a:bodyPr>
          <a:lstStyle/>
          <a:p>
            <a:r>
              <a:rPr lang="en-US" sz="2400" b="1" dirty="0">
                <a:solidFill>
                  <a:prstClr val="black">
                    <a:lumMod val="65000"/>
                    <a:lumOff val="35000"/>
                  </a:prstClr>
                </a:solidFill>
              </a:rPr>
              <a:t>3</a:t>
            </a:r>
          </a:p>
        </p:txBody>
      </p:sp>
      <p:sp>
        <p:nvSpPr>
          <p:cNvPr id="88" name="TextBox 87"/>
          <p:cNvSpPr txBox="1"/>
          <p:nvPr/>
        </p:nvSpPr>
        <p:spPr>
          <a:xfrm>
            <a:off x="3866521" y="2917233"/>
            <a:ext cx="365806" cy="461665"/>
          </a:xfrm>
          <a:prstGeom prst="rect">
            <a:avLst/>
          </a:prstGeom>
          <a:noFill/>
        </p:spPr>
        <p:txBody>
          <a:bodyPr wrap="none" rtlCol="0">
            <a:spAutoFit/>
          </a:bodyPr>
          <a:lstStyle/>
          <a:p>
            <a:r>
              <a:rPr lang="en-US" sz="2400" b="1" dirty="0">
                <a:solidFill>
                  <a:prstClr val="black">
                    <a:lumMod val="65000"/>
                    <a:lumOff val="35000"/>
                  </a:prstClr>
                </a:solidFill>
              </a:rPr>
              <a:t>4</a:t>
            </a:r>
          </a:p>
        </p:txBody>
      </p:sp>
      <p:sp>
        <p:nvSpPr>
          <p:cNvPr id="89" name="TextBox 88"/>
          <p:cNvSpPr txBox="1"/>
          <p:nvPr/>
        </p:nvSpPr>
        <p:spPr>
          <a:xfrm>
            <a:off x="4689247" y="3344976"/>
            <a:ext cx="365806" cy="461665"/>
          </a:xfrm>
          <a:prstGeom prst="rect">
            <a:avLst/>
          </a:prstGeom>
          <a:noFill/>
        </p:spPr>
        <p:txBody>
          <a:bodyPr wrap="none" rtlCol="0">
            <a:spAutoFit/>
          </a:bodyPr>
          <a:lstStyle/>
          <a:p>
            <a:r>
              <a:rPr lang="en-US" sz="2400" b="1" dirty="0">
                <a:solidFill>
                  <a:prstClr val="black">
                    <a:lumMod val="65000"/>
                    <a:lumOff val="35000"/>
                  </a:prstClr>
                </a:solidFill>
              </a:rPr>
              <a:t>5</a:t>
            </a:r>
          </a:p>
        </p:txBody>
      </p:sp>
      <p:sp>
        <p:nvSpPr>
          <p:cNvPr id="90" name="TextBox 89"/>
          <p:cNvSpPr txBox="1"/>
          <p:nvPr/>
        </p:nvSpPr>
        <p:spPr>
          <a:xfrm>
            <a:off x="4922071" y="2935688"/>
            <a:ext cx="365806" cy="461665"/>
          </a:xfrm>
          <a:prstGeom prst="rect">
            <a:avLst/>
          </a:prstGeom>
          <a:noFill/>
        </p:spPr>
        <p:txBody>
          <a:bodyPr wrap="none" rtlCol="0">
            <a:spAutoFit/>
          </a:bodyPr>
          <a:lstStyle/>
          <a:p>
            <a:r>
              <a:rPr lang="en-US" sz="2400" b="1" dirty="0">
                <a:solidFill>
                  <a:prstClr val="black">
                    <a:lumMod val="65000"/>
                    <a:lumOff val="35000"/>
                  </a:prstClr>
                </a:solidFill>
              </a:rPr>
              <a:t>6</a:t>
            </a:r>
          </a:p>
        </p:txBody>
      </p:sp>
      <p:sp>
        <p:nvSpPr>
          <p:cNvPr id="91" name="TextBox 90"/>
          <p:cNvSpPr txBox="1"/>
          <p:nvPr/>
        </p:nvSpPr>
        <p:spPr>
          <a:xfrm>
            <a:off x="5288899" y="2508165"/>
            <a:ext cx="365806" cy="461665"/>
          </a:xfrm>
          <a:prstGeom prst="rect">
            <a:avLst/>
          </a:prstGeom>
          <a:noFill/>
        </p:spPr>
        <p:txBody>
          <a:bodyPr wrap="none" rtlCol="0">
            <a:spAutoFit/>
          </a:bodyPr>
          <a:lstStyle/>
          <a:p>
            <a:r>
              <a:rPr lang="en-US" sz="2400" b="1" dirty="0">
                <a:solidFill>
                  <a:prstClr val="black">
                    <a:lumMod val="65000"/>
                    <a:lumOff val="35000"/>
                  </a:prstClr>
                </a:solidFill>
              </a:rPr>
              <a:t>7</a:t>
            </a:r>
          </a:p>
        </p:txBody>
      </p:sp>
      <p:sp>
        <p:nvSpPr>
          <p:cNvPr id="92" name="TextBox 91"/>
          <p:cNvSpPr txBox="1"/>
          <p:nvPr/>
        </p:nvSpPr>
        <p:spPr>
          <a:xfrm>
            <a:off x="6739486" y="2406461"/>
            <a:ext cx="365806" cy="461665"/>
          </a:xfrm>
          <a:prstGeom prst="rect">
            <a:avLst/>
          </a:prstGeom>
          <a:noFill/>
        </p:spPr>
        <p:txBody>
          <a:bodyPr wrap="none" rtlCol="0">
            <a:spAutoFit/>
          </a:bodyPr>
          <a:lstStyle/>
          <a:p>
            <a:r>
              <a:rPr lang="en-US" sz="2400" b="1" dirty="0">
                <a:solidFill>
                  <a:prstClr val="black">
                    <a:lumMod val="65000"/>
                    <a:lumOff val="35000"/>
                  </a:prstClr>
                </a:solidFill>
              </a:rPr>
              <a:t>8</a:t>
            </a:r>
          </a:p>
        </p:txBody>
      </p:sp>
      <p:pic>
        <p:nvPicPr>
          <p:cNvPr id="10" name="Picture 9"/>
          <p:cNvPicPr>
            <a:picLocks noChangeAspect="1"/>
          </p:cNvPicPr>
          <p:nvPr/>
        </p:nvPicPr>
        <p:blipFill>
          <a:blip r:embed="rId10" cstate="print">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2581960" y="3834813"/>
            <a:ext cx="277610" cy="277610"/>
          </a:xfrm>
          <a:prstGeom prst="rect">
            <a:avLst/>
          </a:prstGeom>
          <a:effectLst>
            <a:outerShdw blurRad="50800" dist="38100" dir="2700000" algn="tl" rotWithShape="0">
              <a:prstClr val="black">
                <a:alpha val="40000"/>
              </a:prstClr>
            </a:outerShdw>
          </a:effectLst>
        </p:spPr>
      </p:pic>
      <p:sp>
        <p:nvSpPr>
          <p:cNvPr id="98" name="Freeform 97"/>
          <p:cNvSpPr/>
          <p:nvPr/>
        </p:nvSpPr>
        <p:spPr>
          <a:xfrm rot="5099836">
            <a:off x="5390887" y="3186750"/>
            <a:ext cx="34289" cy="260453"/>
          </a:xfrm>
          <a:custGeom>
            <a:avLst/>
            <a:gdLst>
              <a:gd name="connsiteX0" fmla="*/ 0 w 121444"/>
              <a:gd name="connsiteY0" fmla="*/ 216694 h 216694"/>
              <a:gd name="connsiteX1" fmla="*/ 78582 w 121444"/>
              <a:gd name="connsiteY1" fmla="*/ 195263 h 216694"/>
              <a:gd name="connsiteX2" fmla="*/ 121444 w 121444"/>
              <a:gd name="connsiteY2" fmla="*/ 161925 h 216694"/>
              <a:gd name="connsiteX3" fmla="*/ 121444 w 121444"/>
              <a:gd name="connsiteY3" fmla="*/ 114300 h 216694"/>
              <a:gd name="connsiteX4" fmla="*/ 121444 w 121444"/>
              <a:gd name="connsiteY4" fmla="*/ 57150 h 216694"/>
              <a:gd name="connsiteX5" fmla="*/ 121444 w 121444"/>
              <a:gd name="connsiteY5" fmla="*/ 0 h 216694"/>
              <a:gd name="connsiteX0" fmla="*/ 0 w 138112"/>
              <a:gd name="connsiteY0" fmla="*/ 214313 h 214313"/>
              <a:gd name="connsiteX1" fmla="*/ 95250 w 138112"/>
              <a:gd name="connsiteY1" fmla="*/ 195263 h 214313"/>
              <a:gd name="connsiteX2" fmla="*/ 138112 w 138112"/>
              <a:gd name="connsiteY2" fmla="*/ 161925 h 214313"/>
              <a:gd name="connsiteX3" fmla="*/ 138112 w 138112"/>
              <a:gd name="connsiteY3" fmla="*/ 114300 h 214313"/>
              <a:gd name="connsiteX4" fmla="*/ 138112 w 138112"/>
              <a:gd name="connsiteY4" fmla="*/ 57150 h 214313"/>
              <a:gd name="connsiteX5" fmla="*/ 138112 w 138112"/>
              <a:gd name="connsiteY5" fmla="*/ 0 h 214313"/>
              <a:gd name="connsiteX0" fmla="*/ 0 w 128587"/>
              <a:gd name="connsiteY0" fmla="*/ 219075 h 219075"/>
              <a:gd name="connsiteX1" fmla="*/ 85725 w 128587"/>
              <a:gd name="connsiteY1" fmla="*/ 195263 h 219075"/>
              <a:gd name="connsiteX2" fmla="*/ 128587 w 128587"/>
              <a:gd name="connsiteY2" fmla="*/ 161925 h 219075"/>
              <a:gd name="connsiteX3" fmla="*/ 128587 w 128587"/>
              <a:gd name="connsiteY3" fmla="*/ 114300 h 219075"/>
              <a:gd name="connsiteX4" fmla="*/ 128587 w 128587"/>
              <a:gd name="connsiteY4" fmla="*/ 57150 h 219075"/>
              <a:gd name="connsiteX5" fmla="*/ 128587 w 128587"/>
              <a:gd name="connsiteY5" fmla="*/ 0 h 219075"/>
              <a:gd name="connsiteX0" fmla="*/ 0 w 128587"/>
              <a:gd name="connsiteY0" fmla="*/ 219075 h 219075"/>
              <a:gd name="connsiteX1" fmla="*/ 85725 w 128587"/>
              <a:gd name="connsiteY1" fmla="*/ 195263 h 219075"/>
              <a:gd name="connsiteX2" fmla="*/ 128587 w 128587"/>
              <a:gd name="connsiteY2" fmla="*/ 161925 h 219075"/>
              <a:gd name="connsiteX3" fmla="*/ 128587 w 128587"/>
              <a:gd name="connsiteY3" fmla="*/ 114300 h 219075"/>
              <a:gd name="connsiteX4" fmla="*/ 128587 w 128587"/>
              <a:gd name="connsiteY4" fmla="*/ 57150 h 219075"/>
              <a:gd name="connsiteX5" fmla="*/ 128587 w 128587"/>
              <a:gd name="connsiteY5" fmla="*/ 0 h 219075"/>
              <a:gd name="connsiteX0" fmla="*/ 0 w 116681"/>
              <a:gd name="connsiteY0" fmla="*/ 209550 h 209550"/>
              <a:gd name="connsiteX1" fmla="*/ 73819 w 116681"/>
              <a:gd name="connsiteY1" fmla="*/ 195263 h 209550"/>
              <a:gd name="connsiteX2" fmla="*/ 116681 w 116681"/>
              <a:gd name="connsiteY2" fmla="*/ 161925 h 209550"/>
              <a:gd name="connsiteX3" fmla="*/ 116681 w 116681"/>
              <a:gd name="connsiteY3" fmla="*/ 114300 h 209550"/>
              <a:gd name="connsiteX4" fmla="*/ 116681 w 116681"/>
              <a:gd name="connsiteY4" fmla="*/ 57150 h 209550"/>
              <a:gd name="connsiteX5" fmla="*/ 116681 w 116681"/>
              <a:gd name="connsiteY5" fmla="*/ 0 h 209550"/>
              <a:gd name="connsiteX0" fmla="*/ 0 w 107156"/>
              <a:gd name="connsiteY0" fmla="*/ 211931 h 211931"/>
              <a:gd name="connsiteX1" fmla="*/ 64294 w 107156"/>
              <a:gd name="connsiteY1" fmla="*/ 195263 h 211931"/>
              <a:gd name="connsiteX2" fmla="*/ 107156 w 107156"/>
              <a:gd name="connsiteY2" fmla="*/ 161925 h 211931"/>
              <a:gd name="connsiteX3" fmla="*/ 107156 w 107156"/>
              <a:gd name="connsiteY3" fmla="*/ 114300 h 211931"/>
              <a:gd name="connsiteX4" fmla="*/ 107156 w 107156"/>
              <a:gd name="connsiteY4" fmla="*/ 57150 h 211931"/>
              <a:gd name="connsiteX5" fmla="*/ 107156 w 107156"/>
              <a:gd name="connsiteY5" fmla="*/ 0 h 211931"/>
              <a:gd name="connsiteX0" fmla="*/ 0 w 107156"/>
              <a:gd name="connsiteY0" fmla="*/ 211931 h 211931"/>
              <a:gd name="connsiteX1" fmla="*/ 64294 w 107156"/>
              <a:gd name="connsiteY1" fmla="*/ 195263 h 211931"/>
              <a:gd name="connsiteX2" fmla="*/ 107156 w 107156"/>
              <a:gd name="connsiteY2" fmla="*/ 161925 h 211931"/>
              <a:gd name="connsiteX3" fmla="*/ 107156 w 107156"/>
              <a:gd name="connsiteY3" fmla="*/ 114300 h 211931"/>
              <a:gd name="connsiteX4" fmla="*/ 107156 w 107156"/>
              <a:gd name="connsiteY4" fmla="*/ 57150 h 211931"/>
              <a:gd name="connsiteX5" fmla="*/ 107156 w 107156"/>
              <a:gd name="connsiteY5" fmla="*/ 0 h 211931"/>
              <a:gd name="connsiteX0" fmla="*/ 0 w 128588"/>
              <a:gd name="connsiteY0" fmla="*/ 216693 h 216693"/>
              <a:gd name="connsiteX1" fmla="*/ 85726 w 128588"/>
              <a:gd name="connsiteY1" fmla="*/ 195263 h 216693"/>
              <a:gd name="connsiteX2" fmla="*/ 128588 w 128588"/>
              <a:gd name="connsiteY2" fmla="*/ 161925 h 216693"/>
              <a:gd name="connsiteX3" fmla="*/ 128588 w 128588"/>
              <a:gd name="connsiteY3" fmla="*/ 114300 h 216693"/>
              <a:gd name="connsiteX4" fmla="*/ 128588 w 128588"/>
              <a:gd name="connsiteY4" fmla="*/ 57150 h 216693"/>
              <a:gd name="connsiteX5" fmla="*/ 128588 w 128588"/>
              <a:gd name="connsiteY5" fmla="*/ 0 h 216693"/>
              <a:gd name="connsiteX0" fmla="*/ 0 w 128588"/>
              <a:gd name="connsiteY0" fmla="*/ 216693 h 216693"/>
              <a:gd name="connsiteX1" fmla="*/ 85726 w 128588"/>
              <a:gd name="connsiteY1" fmla="*/ 195263 h 216693"/>
              <a:gd name="connsiteX2" fmla="*/ 128588 w 128588"/>
              <a:gd name="connsiteY2" fmla="*/ 161925 h 216693"/>
              <a:gd name="connsiteX3" fmla="*/ 128588 w 128588"/>
              <a:gd name="connsiteY3" fmla="*/ 114300 h 216693"/>
              <a:gd name="connsiteX4" fmla="*/ 113676 w 128588"/>
              <a:gd name="connsiteY4" fmla="*/ 57150 h 216693"/>
              <a:gd name="connsiteX5" fmla="*/ 128588 w 128588"/>
              <a:gd name="connsiteY5" fmla="*/ 0 h 216693"/>
              <a:gd name="connsiteX0" fmla="*/ 0 w 128588"/>
              <a:gd name="connsiteY0" fmla="*/ 217814 h 217814"/>
              <a:gd name="connsiteX1" fmla="*/ 85726 w 128588"/>
              <a:gd name="connsiteY1" fmla="*/ 196384 h 217814"/>
              <a:gd name="connsiteX2" fmla="*/ 128588 w 128588"/>
              <a:gd name="connsiteY2" fmla="*/ 163046 h 217814"/>
              <a:gd name="connsiteX3" fmla="*/ 128588 w 128588"/>
              <a:gd name="connsiteY3" fmla="*/ 115421 h 217814"/>
              <a:gd name="connsiteX4" fmla="*/ 113676 w 128588"/>
              <a:gd name="connsiteY4" fmla="*/ 58271 h 217814"/>
              <a:gd name="connsiteX5" fmla="*/ 114741 w 128588"/>
              <a:gd name="connsiteY5" fmla="*/ 0 h 217814"/>
              <a:gd name="connsiteX0" fmla="*/ 0 w 128588"/>
              <a:gd name="connsiteY0" fmla="*/ 217814 h 217814"/>
              <a:gd name="connsiteX1" fmla="*/ 85726 w 128588"/>
              <a:gd name="connsiteY1" fmla="*/ 196384 h 217814"/>
              <a:gd name="connsiteX2" fmla="*/ 128588 w 128588"/>
              <a:gd name="connsiteY2" fmla="*/ 163046 h 217814"/>
              <a:gd name="connsiteX3" fmla="*/ 128588 w 128588"/>
              <a:gd name="connsiteY3" fmla="*/ 115421 h 217814"/>
              <a:gd name="connsiteX4" fmla="*/ 113676 w 128588"/>
              <a:gd name="connsiteY4" fmla="*/ 58271 h 217814"/>
              <a:gd name="connsiteX5" fmla="*/ 117936 w 128588"/>
              <a:gd name="connsiteY5" fmla="*/ 0 h 217814"/>
              <a:gd name="connsiteX0" fmla="*/ 0 w 128588"/>
              <a:gd name="connsiteY0" fmla="*/ 217814 h 217814"/>
              <a:gd name="connsiteX1" fmla="*/ 85726 w 128588"/>
              <a:gd name="connsiteY1" fmla="*/ 196384 h 217814"/>
              <a:gd name="connsiteX2" fmla="*/ 128588 w 128588"/>
              <a:gd name="connsiteY2" fmla="*/ 163046 h 217814"/>
              <a:gd name="connsiteX3" fmla="*/ 128588 w 128588"/>
              <a:gd name="connsiteY3" fmla="*/ 115421 h 217814"/>
              <a:gd name="connsiteX4" fmla="*/ 113676 w 128588"/>
              <a:gd name="connsiteY4" fmla="*/ 58271 h 217814"/>
              <a:gd name="connsiteX5" fmla="*/ 117936 w 128588"/>
              <a:gd name="connsiteY5" fmla="*/ 0 h 217814"/>
              <a:gd name="connsiteX0" fmla="*/ 0 w 128588"/>
              <a:gd name="connsiteY0" fmla="*/ 217814 h 217814"/>
              <a:gd name="connsiteX1" fmla="*/ 85726 w 128588"/>
              <a:gd name="connsiteY1" fmla="*/ 196384 h 217814"/>
              <a:gd name="connsiteX2" fmla="*/ 128588 w 128588"/>
              <a:gd name="connsiteY2" fmla="*/ 163046 h 217814"/>
              <a:gd name="connsiteX3" fmla="*/ 113676 w 128588"/>
              <a:gd name="connsiteY3" fmla="*/ 115421 h 217814"/>
              <a:gd name="connsiteX4" fmla="*/ 113676 w 128588"/>
              <a:gd name="connsiteY4" fmla="*/ 58271 h 217814"/>
              <a:gd name="connsiteX5" fmla="*/ 117936 w 128588"/>
              <a:gd name="connsiteY5" fmla="*/ 0 h 217814"/>
              <a:gd name="connsiteX0" fmla="*/ 0 w 117936"/>
              <a:gd name="connsiteY0" fmla="*/ 217814 h 217814"/>
              <a:gd name="connsiteX1" fmla="*/ 85726 w 117936"/>
              <a:gd name="connsiteY1" fmla="*/ 196384 h 217814"/>
              <a:gd name="connsiteX2" fmla="*/ 117936 w 117936"/>
              <a:gd name="connsiteY2" fmla="*/ 163046 h 217814"/>
              <a:gd name="connsiteX3" fmla="*/ 113676 w 117936"/>
              <a:gd name="connsiteY3" fmla="*/ 115421 h 217814"/>
              <a:gd name="connsiteX4" fmla="*/ 113676 w 117936"/>
              <a:gd name="connsiteY4" fmla="*/ 58271 h 217814"/>
              <a:gd name="connsiteX5" fmla="*/ 117936 w 117936"/>
              <a:gd name="connsiteY5" fmla="*/ 0 h 217814"/>
              <a:gd name="connsiteX0" fmla="*/ 0 w 117936"/>
              <a:gd name="connsiteY0" fmla="*/ 217814 h 224237"/>
              <a:gd name="connsiteX1" fmla="*/ 89986 w 117936"/>
              <a:gd name="connsiteY1" fmla="*/ 222168 h 224237"/>
              <a:gd name="connsiteX2" fmla="*/ 117936 w 117936"/>
              <a:gd name="connsiteY2" fmla="*/ 163046 h 224237"/>
              <a:gd name="connsiteX3" fmla="*/ 113676 w 117936"/>
              <a:gd name="connsiteY3" fmla="*/ 115421 h 224237"/>
              <a:gd name="connsiteX4" fmla="*/ 113676 w 117936"/>
              <a:gd name="connsiteY4" fmla="*/ 58271 h 224237"/>
              <a:gd name="connsiteX5" fmla="*/ 117936 w 117936"/>
              <a:gd name="connsiteY5" fmla="*/ 0 h 224237"/>
              <a:gd name="connsiteX0" fmla="*/ 0 w 117936"/>
              <a:gd name="connsiteY0" fmla="*/ 217814 h 217814"/>
              <a:gd name="connsiteX1" fmla="*/ 91051 w 117936"/>
              <a:gd name="connsiteY1" fmla="*/ 214321 h 217814"/>
              <a:gd name="connsiteX2" fmla="*/ 117936 w 117936"/>
              <a:gd name="connsiteY2" fmla="*/ 163046 h 217814"/>
              <a:gd name="connsiteX3" fmla="*/ 113676 w 117936"/>
              <a:gd name="connsiteY3" fmla="*/ 115421 h 217814"/>
              <a:gd name="connsiteX4" fmla="*/ 113676 w 117936"/>
              <a:gd name="connsiteY4" fmla="*/ 58271 h 217814"/>
              <a:gd name="connsiteX5" fmla="*/ 117936 w 117936"/>
              <a:gd name="connsiteY5" fmla="*/ 0 h 217814"/>
              <a:gd name="connsiteX0" fmla="*/ 0 w 26885"/>
              <a:gd name="connsiteY0" fmla="*/ 214321 h 214321"/>
              <a:gd name="connsiteX1" fmla="*/ 26885 w 26885"/>
              <a:gd name="connsiteY1" fmla="*/ 163046 h 214321"/>
              <a:gd name="connsiteX2" fmla="*/ 22625 w 26885"/>
              <a:gd name="connsiteY2" fmla="*/ 115421 h 214321"/>
              <a:gd name="connsiteX3" fmla="*/ 22625 w 26885"/>
              <a:gd name="connsiteY3" fmla="*/ 58271 h 214321"/>
              <a:gd name="connsiteX4" fmla="*/ 26885 w 26885"/>
              <a:gd name="connsiteY4" fmla="*/ 0 h 214321"/>
              <a:gd name="connsiteX0" fmla="*/ 4260 w 4260"/>
              <a:gd name="connsiteY0" fmla="*/ 163046 h 163046"/>
              <a:gd name="connsiteX1" fmla="*/ 0 w 4260"/>
              <a:gd name="connsiteY1" fmla="*/ 115421 h 163046"/>
              <a:gd name="connsiteX2" fmla="*/ 0 w 4260"/>
              <a:gd name="connsiteY2" fmla="*/ 58271 h 163046"/>
              <a:gd name="connsiteX3" fmla="*/ 4260 w 4260"/>
              <a:gd name="connsiteY3" fmla="*/ 0 h 163046"/>
              <a:gd name="connsiteX0" fmla="*/ 0 w 10000"/>
              <a:gd name="connsiteY0" fmla="*/ 7079 h 7079"/>
              <a:gd name="connsiteX1" fmla="*/ 0 w 10000"/>
              <a:gd name="connsiteY1" fmla="*/ 3574 h 7079"/>
              <a:gd name="connsiteX2" fmla="*/ 10000 w 10000"/>
              <a:gd name="connsiteY2" fmla="*/ 0 h 7079"/>
              <a:gd name="connsiteX0" fmla="*/ 0 w 10000"/>
              <a:gd name="connsiteY0" fmla="*/ 5049 h 5049"/>
              <a:gd name="connsiteX1" fmla="*/ 10000 w 10000"/>
              <a:gd name="connsiteY1" fmla="*/ 0 h 5049"/>
            </a:gdLst>
            <a:ahLst/>
            <a:cxnLst>
              <a:cxn ang="0">
                <a:pos x="connsiteX0" y="connsiteY0"/>
              </a:cxn>
              <a:cxn ang="0">
                <a:pos x="connsiteX1" y="connsiteY1"/>
              </a:cxn>
            </a:cxnLst>
            <a:rect l="l" t="t" r="r" b="b"/>
            <a:pathLst>
              <a:path w="10000" h="5049">
                <a:moveTo>
                  <a:pt x="0" y="5049"/>
                </a:moveTo>
                <a:cubicBezTo>
                  <a:pt x="0" y="3399"/>
                  <a:pt x="10000" y="1650"/>
                  <a:pt x="10000" y="0"/>
                </a:cubicBezTo>
              </a:path>
            </a:pathLst>
          </a:custGeom>
          <a:noFill/>
          <a:ln w="57150">
            <a:solidFill>
              <a:srgbClr val="0AB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94" name="Picture 93"/>
          <p:cNvPicPr>
            <a:picLocks noChangeAspect="1"/>
          </p:cNvPicPr>
          <p:nvPr/>
        </p:nvPicPr>
        <p:blipFill>
          <a:blip r:embed="rId10" cstate="print">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4208195" y="2896947"/>
            <a:ext cx="277610" cy="277610"/>
          </a:xfrm>
          <a:prstGeom prst="rect">
            <a:avLst/>
          </a:prstGeom>
          <a:effectLst>
            <a:outerShdw blurRad="50800" dist="38100" dir="2700000" algn="tl" rotWithShape="0">
              <a:prstClr val="black">
                <a:alpha val="40000"/>
              </a:prstClr>
            </a:outerShdw>
          </a:effectLst>
        </p:spPr>
      </p:pic>
      <p:sp>
        <p:nvSpPr>
          <p:cNvPr id="97" name="Dark Shade"/>
          <p:cNvSpPr/>
          <p:nvPr/>
        </p:nvSpPr>
        <p:spPr>
          <a:xfrm>
            <a:off x="-22078" y="853209"/>
            <a:ext cx="9170596" cy="4299932"/>
          </a:xfrm>
          <a:prstGeom prst="rect">
            <a:avLst/>
          </a:prstGeom>
          <a:blipFill dpi="0" rotWithShape="1">
            <a:blip r:embed="rId11">
              <a:alphaModFix amt="46000"/>
            </a:blip>
            <a:srcRect/>
            <a:stretch>
              <a:fillRect/>
            </a:stretch>
          </a:blip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101" name="Freeform 100"/>
          <p:cNvSpPr/>
          <p:nvPr/>
        </p:nvSpPr>
        <p:spPr>
          <a:xfrm>
            <a:off x="4240171" y="2861955"/>
            <a:ext cx="2564606" cy="678656"/>
          </a:xfrm>
          <a:custGeom>
            <a:avLst/>
            <a:gdLst>
              <a:gd name="connsiteX0" fmla="*/ 0 w 4496487"/>
              <a:gd name="connsiteY0" fmla="*/ 1414463 h 1414463"/>
              <a:gd name="connsiteX1" fmla="*/ 638175 w 4496487"/>
              <a:gd name="connsiteY1" fmla="*/ 1262063 h 1414463"/>
              <a:gd name="connsiteX2" fmla="*/ 738188 w 4496487"/>
              <a:gd name="connsiteY2" fmla="*/ 1214438 h 1414463"/>
              <a:gd name="connsiteX3" fmla="*/ 1071563 w 4496487"/>
              <a:gd name="connsiteY3" fmla="*/ 1219200 h 1414463"/>
              <a:gd name="connsiteX4" fmla="*/ 1276350 w 4496487"/>
              <a:gd name="connsiteY4" fmla="*/ 1176338 h 1414463"/>
              <a:gd name="connsiteX5" fmla="*/ 1381125 w 4496487"/>
              <a:gd name="connsiteY5" fmla="*/ 1109663 h 1414463"/>
              <a:gd name="connsiteX6" fmla="*/ 1819275 w 4496487"/>
              <a:gd name="connsiteY6" fmla="*/ 1114425 h 1414463"/>
              <a:gd name="connsiteX7" fmla="*/ 2105025 w 4496487"/>
              <a:gd name="connsiteY7" fmla="*/ 1066800 h 1414463"/>
              <a:gd name="connsiteX8" fmla="*/ 2724150 w 4496487"/>
              <a:gd name="connsiteY8" fmla="*/ 638175 h 1414463"/>
              <a:gd name="connsiteX9" fmla="*/ 2857500 w 4496487"/>
              <a:gd name="connsiteY9" fmla="*/ 642938 h 1414463"/>
              <a:gd name="connsiteX10" fmla="*/ 3419475 w 4496487"/>
              <a:gd name="connsiteY10" fmla="*/ 509588 h 1414463"/>
              <a:gd name="connsiteX11" fmla="*/ 3938588 w 4496487"/>
              <a:gd name="connsiteY11" fmla="*/ 404813 h 1414463"/>
              <a:gd name="connsiteX12" fmla="*/ 4481513 w 4496487"/>
              <a:gd name="connsiteY12" fmla="*/ 228600 h 1414463"/>
              <a:gd name="connsiteX13" fmla="*/ 4343400 w 4496487"/>
              <a:gd name="connsiteY13" fmla="*/ 0 h 1414463"/>
              <a:gd name="connsiteX0" fmla="*/ 0 w 4497091"/>
              <a:gd name="connsiteY0" fmla="*/ 1428177 h 1428177"/>
              <a:gd name="connsiteX1" fmla="*/ 638175 w 4497091"/>
              <a:gd name="connsiteY1" fmla="*/ 1275777 h 1428177"/>
              <a:gd name="connsiteX2" fmla="*/ 738188 w 4497091"/>
              <a:gd name="connsiteY2" fmla="*/ 1228152 h 1428177"/>
              <a:gd name="connsiteX3" fmla="*/ 1071563 w 4497091"/>
              <a:gd name="connsiteY3" fmla="*/ 1232914 h 1428177"/>
              <a:gd name="connsiteX4" fmla="*/ 1276350 w 4497091"/>
              <a:gd name="connsiteY4" fmla="*/ 1190052 h 1428177"/>
              <a:gd name="connsiteX5" fmla="*/ 1381125 w 4497091"/>
              <a:gd name="connsiteY5" fmla="*/ 1123377 h 1428177"/>
              <a:gd name="connsiteX6" fmla="*/ 1819275 w 4497091"/>
              <a:gd name="connsiteY6" fmla="*/ 1128139 h 1428177"/>
              <a:gd name="connsiteX7" fmla="*/ 2105025 w 4497091"/>
              <a:gd name="connsiteY7" fmla="*/ 1080514 h 1428177"/>
              <a:gd name="connsiteX8" fmla="*/ 2724150 w 4497091"/>
              <a:gd name="connsiteY8" fmla="*/ 651889 h 1428177"/>
              <a:gd name="connsiteX9" fmla="*/ 2857500 w 4497091"/>
              <a:gd name="connsiteY9" fmla="*/ 656652 h 1428177"/>
              <a:gd name="connsiteX10" fmla="*/ 3419475 w 4497091"/>
              <a:gd name="connsiteY10" fmla="*/ 523302 h 1428177"/>
              <a:gd name="connsiteX11" fmla="*/ 3938588 w 4497091"/>
              <a:gd name="connsiteY11" fmla="*/ 418527 h 1428177"/>
              <a:gd name="connsiteX12" fmla="*/ 4481513 w 4497091"/>
              <a:gd name="connsiteY12" fmla="*/ 242314 h 1428177"/>
              <a:gd name="connsiteX13" fmla="*/ 4343400 w 4497091"/>
              <a:gd name="connsiteY13" fmla="*/ 13714 h 1428177"/>
              <a:gd name="connsiteX0" fmla="*/ 0 w 4481513"/>
              <a:gd name="connsiteY0" fmla="*/ 1185863 h 1185863"/>
              <a:gd name="connsiteX1" fmla="*/ 638175 w 4481513"/>
              <a:gd name="connsiteY1" fmla="*/ 1033463 h 1185863"/>
              <a:gd name="connsiteX2" fmla="*/ 738188 w 4481513"/>
              <a:gd name="connsiteY2" fmla="*/ 985838 h 1185863"/>
              <a:gd name="connsiteX3" fmla="*/ 1071563 w 4481513"/>
              <a:gd name="connsiteY3" fmla="*/ 990600 h 1185863"/>
              <a:gd name="connsiteX4" fmla="*/ 1276350 w 4481513"/>
              <a:gd name="connsiteY4" fmla="*/ 947738 h 1185863"/>
              <a:gd name="connsiteX5" fmla="*/ 1381125 w 4481513"/>
              <a:gd name="connsiteY5" fmla="*/ 881063 h 1185863"/>
              <a:gd name="connsiteX6" fmla="*/ 1819275 w 4481513"/>
              <a:gd name="connsiteY6" fmla="*/ 885825 h 1185863"/>
              <a:gd name="connsiteX7" fmla="*/ 2105025 w 4481513"/>
              <a:gd name="connsiteY7" fmla="*/ 838200 h 1185863"/>
              <a:gd name="connsiteX8" fmla="*/ 2724150 w 4481513"/>
              <a:gd name="connsiteY8" fmla="*/ 409575 h 1185863"/>
              <a:gd name="connsiteX9" fmla="*/ 2857500 w 4481513"/>
              <a:gd name="connsiteY9" fmla="*/ 414338 h 1185863"/>
              <a:gd name="connsiteX10" fmla="*/ 3419475 w 4481513"/>
              <a:gd name="connsiteY10" fmla="*/ 280988 h 1185863"/>
              <a:gd name="connsiteX11" fmla="*/ 3938588 w 4481513"/>
              <a:gd name="connsiteY11" fmla="*/ 176213 h 1185863"/>
              <a:gd name="connsiteX12" fmla="*/ 4481513 w 4481513"/>
              <a:gd name="connsiteY12" fmla="*/ 0 h 1185863"/>
              <a:gd name="connsiteX0" fmla="*/ 0 w 4481513"/>
              <a:gd name="connsiteY0" fmla="*/ 1185863 h 1185863"/>
              <a:gd name="connsiteX1" fmla="*/ 638175 w 4481513"/>
              <a:gd name="connsiteY1" fmla="*/ 1033463 h 1185863"/>
              <a:gd name="connsiteX2" fmla="*/ 738188 w 4481513"/>
              <a:gd name="connsiteY2" fmla="*/ 985838 h 1185863"/>
              <a:gd name="connsiteX3" fmla="*/ 1071563 w 4481513"/>
              <a:gd name="connsiteY3" fmla="*/ 990600 h 1185863"/>
              <a:gd name="connsiteX4" fmla="*/ 1276350 w 4481513"/>
              <a:gd name="connsiteY4" fmla="*/ 947738 h 1185863"/>
              <a:gd name="connsiteX5" fmla="*/ 1381125 w 4481513"/>
              <a:gd name="connsiteY5" fmla="*/ 881063 h 1185863"/>
              <a:gd name="connsiteX6" fmla="*/ 1819275 w 4481513"/>
              <a:gd name="connsiteY6" fmla="*/ 885825 h 1185863"/>
              <a:gd name="connsiteX7" fmla="*/ 2105025 w 4481513"/>
              <a:gd name="connsiteY7" fmla="*/ 838200 h 1185863"/>
              <a:gd name="connsiteX8" fmla="*/ 2724150 w 4481513"/>
              <a:gd name="connsiteY8" fmla="*/ 409575 h 1185863"/>
              <a:gd name="connsiteX9" fmla="*/ 2857500 w 4481513"/>
              <a:gd name="connsiteY9" fmla="*/ 414338 h 1185863"/>
              <a:gd name="connsiteX10" fmla="*/ 3419475 w 4481513"/>
              <a:gd name="connsiteY10" fmla="*/ 280988 h 1185863"/>
              <a:gd name="connsiteX11" fmla="*/ 3938588 w 4481513"/>
              <a:gd name="connsiteY11" fmla="*/ 176213 h 1185863"/>
              <a:gd name="connsiteX12" fmla="*/ 4481513 w 4481513"/>
              <a:gd name="connsiteY12" fmla="*/ 0 h 1185863"/>
              <a:gd name="connsiteX0" fmla="*/ 0 w 3938588"/>
              <a:gd name="connsiteY0" fmla="*/ 1009650 h 1009650"/>
              <a:gd name="connsiteX1" fmla="*/ 638175 w 3938588"/>
              <a:gd name="connsiteY1" fmla="*/ 857250 h 1009650"/>
              <a:gd name="connsiteX2" fmla="*/ 738188 w 3938588"/>
              <a:gd name="connsiteY2" fmla="*/ 809625 h 1009650"/>
              <a:gd name="connsiteX3" fmla="*/ 1071563 w 3938588"/>
              <a:gd name="connsiteY3" fmla="*/ 814387 h 1009650"/>
              <a:gd name="connsiteX4" fmla="*/ 1276350 w 3938588"/>
              <a:gd name="connsiteY4" fmla="*/ 771525 h 1009650"/>
              <a:gd name="connsiteX5" fmla="*/ 1381125 w 3938588"/>
              <a:gd name="connsiteY5" fmla="*/ 704850 h 1009650"/>
              <a:gd name="connsiteX6" fmla="*/ 1819275 w 3938588"/>
              <a:gd name="connsiteY6" fmla="*/ 709612 h 1009650"/>
              <a:gd name="connsiteX7" fmla="*/ 2105025 w 3938588"/>
              <a:gd name="connsiteY7" fmla="*/ 661987 h 1009650"/>
              <a:gd name="connsiteX8" fmla="*/ 2724150 w 3938588"/>
              <a:gd name="connsiteY8" fmla="*/ 233362 h 1009650"/>
              <a:gd name="connsiteX9" fmla="*/ 2857500 w 3938588"/>
              <a:gd name="connsiteY9" fmla="*/ 238125 h 1009650"/>
              <a:gd name="connsiteX10" fmla="*/ 3419475 w 3938588"/>
              <a:gd name="connsiteY10" fmla="*/ 104775 h 1009650"/>
              <a:gd name="connsiteX11" fmla="*/ 3938588 w 3938588"/>
              <a:gd name="connsiteY11" fmla="*/ 0 h 1009650"/>
              <a:gd name="connsiteX0" fmla="*/ 0 w 3419475"/>
              <a:gd name="connsiteY0" fmla="*/ 904875 h 904875"/>
              <a:gd name="connsiteX1" fmla="*/ 638175 w 3419475"/>
              <a:gd name="connsiteY1" fmla="*/ 752475 h 904875"/>
              <a:gd name="connsiteX2" fmla="*/ 738188 w 3419475"/>
              <a:gd name="connsiteY2" fmla="*/ 704850 h 904875"/>
              <a:gd name="connsiteX3" fmla="*/ 1071563 w 3419475"/>
              <a:gd name="connsiteY3" fmla="*/ 709612 h 904875"/>
              <a:gd name="connsiteX4" fmla="*/ 1276350 w 3419475"/>
              <a:gd name="connsiteY4" fmla="*/ 666750 h 904875"/>
              <a:gd name="connsiteX5" fmla="*/ 1381125 w 3419475"/>
              <a:gd name="connsiteY5" fmla="*/ 600075 h 904875"/>
              <a:gd name="connsiteX6" fmla="*/ 1819275 w 3419475"/>
              <a:gd name="connsiteY6" fmla="*/ 604837 h 904875"/>
              <a:gd name="connsiteX7" fmla="*/ 2105025 w 3419475"/>
              <a:gd name="connsiteY7" fmla="*/ 557212 h 904875"/>
              <a:gd name="connsiteX8" fmla="*/ 2724150 w 3419475"/>
              <a:gd name="connsiteY8" fmla="*/ 128587 h 904875"/>
              <a:gd name="connsiteX9" fmla="*/ 2857500 w 3419475"/>
              <a:gd name="connsiteY9" fmla="*/ 133350 h 904875"/>
              <a:gd name="connsiteX10" fmla="*/ 3419475 w 3419475"/>
              <a:gd name="connsiteY10"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9475" h="904875">
                <a:moveTo>
                  <a:pt x="0" y="904875"/>
                </a:moveTo>
                <a:lnTo>
                  <a:pt x="638175" y="752475"/>
                </a:lnTo>
                <a:lnTo>
                  <a:pt x="738188" y="704850"/>
                </a:lnTo>
                <a:lnTo>
                  <a:pt x="1071563" y="709612"/>
                </a:lnTo>
                <a:lnTo>
                  <a:pt x="1276350" y="666750"/>
                </a:lnTo>
                <a:lnTo>
                  <a:pt x="1381125" y="600075"/>
                </a:lnTo>
                <a:lnTo>
                  <a:pt x="1819275" y="604837"/>
                </a:lnTo>
                <a:lnTo>
                  <a:pt x="2105025" y="557212"/>
                </a:lnTo>
                <a:lnTo>
                  <a:pt x="2724150" y="128587"/>
                </a:lnTo>
                <a:lnTo>
                  <a:pt x="2857500" y="133350"/>
                </a:lnTo>
                <a:lnTo>
                  <a:pt x="3419475" y="0"/>
                </a:lnTo>
              </a:path>
            </a:pathLst>
          </a:custGeom>
          <a:noFill/>
          <a:ln w="76200" cmpd="tri">
            <a:solidFill>
              <a:schemeClr val="bg1"/>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5" name="Freeform 94"/>
          <p:cNvSpPr/>
          <p:nvPr/>
        </p:nvSpPr>
        <p:spPr>
          <a:xfrm rot="17172240">
            <a:off x="4152108" y="1816697"/>
            <a:ext cx="2491233" cy="469805"/>
          </a:xfrm>
          <a:custGeom>
            <a:avLst/>
            <a:gdLst>
              <a:gd name="connsiteX0" fmla="*/ 0 w 4496487"/>
              <a:gd name="connsiteY0" fmla="*/ 1414463 h 1414463"/>
              <a:gd name="connsiteX1" fmla="*/ 638175 w 4496487"/>
              <a:gd name="connsiteY1" fmla="*/ 1262063 h 1414463"/>
              <a:gd name="connsiteX2" fmla="*/ 738188 w 4496487"/>
              <a:gd name="connsiteY2" fmla="*/ 1214438 h 1414463"/>
              <a:gd name="connsiteX3" fmla="*/ 1071563 w 4496487"/>
              <a:gd name="connsiteY3" fmla="*/ 1219200 h 1414463"/>
              <a:gd name="connsiteX4" fmla="*/ 1276350 w 4496487"/>
              <a:gd name="connsiteY4" fmla="*/ 1176338 h 1414463"/>
              <a:gd name="connsiteX5" fmla="*/ 1381125 w 4496487"/>
              <a:gd name="connsiteY5" fmla="*/ 1109663 h 1414463"/>
              <a:gd name="connsiteX6" fmla="*/ 1819275 w 4496487"/>
              <a:gd name="connsiteY6" fmla="*/ 1114425 h 1414463"/>
              <a:gd name="connsiteX7" fmla="*/ 2105025 w 4496487"/>
              <a:gd name="connsiteY7" fmla="*/ 1066800 h 1414463"/>
              <a:gd name="connsiteX8" fmla="*/ 2724150 w 4496487"/>
              <a:gd name="connsiteY8" fmla="*/ 638175 h 1414463"/>
              <a:gd name="connsiteX9" fmla="*/ 2857500 w 4496487"/>
              <a:gd name="connsiteY9" fmla="*/ 642938 h 1414463"/>
              <a:gd name="connsiteX10" fmla="*/ 3419475 w 4496487"/>
              <a:gd name="connsiteY10" fmla="*/ 509588 h 1414463"/>
              <a:gd name="connsiteX11" fmla="*/ 3938588 w 4496487"/>
              <a:gd name="connsiteY11" fmla="*/ 404813 h 1414463"/>
              <a:gd name="connsiteX12" fmla="*/ 4481513 w 4496487"/>
              <a:gd name="connsiteY12" fmla="*/ 228600 h 1414463"/>
              <a:gd name="connsiteX13" fmla="*/ 4343400 w 4496487"/>
              <a:gd name="connsiteY13" fmla="*/ 0 h 1414463"/>
              <a:gd name="connsiteX0" fmla="*/ 0 w 4497091"/>
              <a:gd name="connsiteY0" fmla="*/ 1428177 h 1428177"/>
              <a:gd name="connsiteX1" fmla="*/ 638175 w 4497091"/>
              <a:gd name="connsiteY1" fmla="*/ 1275777 h 1428177"/>
              <a:gd name="connsiteX2" fmla="*/ 738188 w 4497091"/>
              <a:gd name="connsiteY2" fmla="*/ 1228152 h 1428177"/>
              <a:gd name="connsiteX3" fmla="*/ 1071563 w 4497091"/>
              <a:gd name="connsiteY3" fmla="*/ 1232914 h 1428177"/>
              <a:gd name="connsiteX4" fmla="*/ 1276350 w 4497091"/>
              <a:gd name="connsiteY4" fmla="*/ 1190052 h 1428177"/>
              <a:gd name="connsiteX5" fmla="*/ 1381125 w 4497091"/>
              <a:gd name="connsiteY5" fmla="*/ 1123377 h 1428177"/>
              <a:gd name="connsiteX6" fmla="*/ 1819275 w 4497091"/>
              <a:gd name="connsiteY6" fmla="*/ 1128139 h 1428177"/>
              <a:gd name="connsiteX7" fmla="*/ 2105025 w 4497091"/>
              <a:gd name="connsiteY7" fmla="*/ 1080514 h 1428177"/>
              <a:gd name="connsiteX8" fmla="*/ 2724150 w 4497091"/>
              <a:gd name="connsiteY8" fmla="*/ 651889 h 1428177"/>
              <a:gd name="connsiteX9" fmla="*/ 2857500 w 4497091"/>
              <a:gd name="connsiteY9" fmla="*/ 656652 h 1428177"/>
              <a:gd name="connsiteX10" fmla="*/ 3419475 w 4497091"/>
              <a:gd name="connsiteY10" fmla="*/ 523302 h 1428177"/>
              <a:gd name="connsiteX11" fmla="*/ 3938588 w 4497091"/>
              <a:gd name="connsiteY11" fmla="*/ 418527 h 1428177"/>
              <a:gd name="connsiteX12" fmla="*/ 4481513 w 4497091"/>
              <a:gd name="connsiteY12" fmla="*/ 242314 h 1428177"/>
              <a:gd name="connsiteX13" fmla="*/ 4343400 w 4497091"/>
              <a:gd name="connsiteY13" fmla="*/ 13714 h 1428177"/>
              <a:gd name="connsiteX0" fmla="*/ 0 w 4481513"/>
              <a:gd name="connsiteY0" fmla="*/ 1185863 h 1185863"/>
              <a:gd name="connsiteX1" fmla="*/ 638175 w 4481513"/>
              <a:gd name="connsiteY1" fmla="*/ 1033463 h 1185863"/>
              <a:gd name="connsiteX2" fmla="*/ 738188 w 4481513"/>
              <a:gd name="connsiteY2" fmla="*/ 985838 h 1185863"/>
              <a:gd name="connsiteX3" fmla="*/ 1071563 w 4481513"/>
              <a:gd name="connsiteY3" fmla="*/ 990600 h 1185863"/>
              <a:gd name="connsiteX4" fmla="*/ 1276350 w 4481513"/>
              <a:gd name="connsiteY4" fmla="*/ 947738 h 1185863"/>
              <a:gd name="connsiteX5" fmla="*/ 1381125 w 4481513"/>
              <a:gd name="connsiteY5" fmla="*/ 881063 h 1185863"/>
              <a:gd name="connsiteX6" fmla="*/ 1819275 w 4481513"/>
              <a:gd name="connsiteY6" fmla="*/ 885825 h 1185863"/>
              <a:gd name="connsiteX7" fmla="*/ 2105025 w 4481513"/>
              <a:gd name="connsiteY7" fmla="*/ 838200 h 1185863"/>
              <a:gd name="connsiteX8" fmla="*/ 2724150 w 4481513"/>
              <a:gd name="connsiteY8" fmla="*/ 409575 h 1185863"/>
              <a:gd name="connsiteX9" fmla="*/ 2857500 w 4481513"/>
              <a:gd name="connsiteY9" fmla="*/ 414338 h 1185863"/>
              <a:gd name="connsiteX10" fmla="*/ 3419475 w 4481513"/>
              <a:gd name="connsiteY10" fmla="*/ 280988 h 1185863"/>
              <a:gd name="connsiteX11" fmla="*/ 3938588 w 4481513"/>
              <a:gd name="connsiteY11" fmla="*/ 176213 h 1185863"/>
              <a:gd name="connsiteX12" fmla="*/ 4481513 w 4481513"/>
              <a:gd name="connsiteY12" fmla="*/ 0 h 1185863"/>
              <a:gd name="connsiteX0" fmla="*/ 0 w 4481513"/>
              <a:gd name="connsiteY0" fmla="*/ 1185863 h 1185863"/>
              <a:gd name="connsiteX1" fmla="*/ 638175 w 4481513"/>
              <a:gd name="connsiteY1" fmla="*/ 1033463 h 1185863"/>
              <a:gd name="connsiteX2" fmla="*/ 738188 w 4481513"/>
              <a:gd name="connsiteY2" fmla="*/ 985838 h 1185863"/>
              <a:gd name="connsiteX3" fmla="*/ 1071563 w 4481513"/>
              <a:gd name="connsiteY3" fmla="*/ 990600 h 1185863"/>
              <a:gd name="connsiteX4" fmla="*/ 1276350 w 4481513"/>
              <a:gd name="connsiteY4" fmla="*/ 947738 h 1185863"/>
              <a:gd name="connsiteX5" fmla="*/ 1381125 w 4481513"/>
              <a:gd name="connsiteY5" fmla="*/ 881063 h 1185863"/>
              <a:gd name="connsiteX6" fmla="*/ 1819275 w 4481513"/>
              <a:gd name="connsiteY6" fmla="*/ 885825 h 1185863"/>
              <a:gd name="connsiteX7" fmla="*/ 2105025 w 4481513"/>
              <a:gd name="connsiteY7" fmla="*/ 838200 h 1185863"/>
              <a:gd name="connsiteX8" fmla="*/ 2724150 w 4481513"/>
              <a:gd name="connsiteY8" fmla="*/ 409575 h 1185863"/>
              <a:gd name="connsiteX9" fmla="*/ 2857500 w 4481513"/>
              <a:gd name="connsiteY9" fmla="*/ 414338 h 1185863"/>
              <a:gd name="connsiteX10" fmla="*/ 3419475 w 4481513"/>
              <a:gd name="connsiteY10" fmla="*/ 280988 h 1185863"/>
              <a:gd name="connsiteX11" fmla="*/ 3938588 w 4481513"/>
              <a:gd name="connsiteY11" fmla="*/ 176213 h 1185863"/>
              <a:gd name="connsiteX12" fmla="*/ 4481513 w 4481513"/>
              <a:gd name="connsiteY12" fmla="*/ 0 h 1185863"/>
              <a:gd name="connsiteX0" fmla="*/ 0 w 3938588"/>
              <a:gd name="connsiteY0" fmla="*/ 1009650 h 1009650"/>
              <a:gd name="connsiteX1" fmla="*/ 638175 w 3938588"/>
              <a:gd name="connsiteY1" fmla="*/ 857250 h 1009650"/>
              <a:gd name="connsiteX2" fmla="*/ 738188 w 3938588"/>
              <a:gd name="connsiteY2" fmla="*/ 809625 h 1009650"/>
              <a:gd name="connsiteX3" fmla="*/ 1071563 w 3938588"/>
              <a:gd name="connsiteY3" fmla="*/ 814387 h 1009650"/>
              <a:gd name="connsiteX4" fmla="*/ 1276350 w 3938588"/>
              <a:gd name="connsiteY4" fmla="*/ 771525 h 1009650"/>
              <a:gd name="connsiteX5" fmla="*/ 1381125 w 3938588"/>
              <a:gd name="connsiteY5" fmla="*/ 704850 h 1009650"/>
              <a:gd name="connsiteX6" fmla="*/ 1819275 w 3938588"/>
              <a:gd name="connsiteY6" fmla="*/ 709612 h 1009650"/>
              <a:gd name="connsiteX7" fmla="*/ 2105025 w 3938588"/>
              <a:gd name="connsiteY7" fmla="*/ 661987 h 1009650"/>
              <a:gd name="connsiteX8" fmla="*/ 2724150 w 3938588"/>
              <a:gd name="connsiteY8" fmla="*/ 233362 h 1009650"/>
              <a:gd name="connsiteX9" fmla="*/ 2857500 w 3938588"/>
              <a:gd name="connsiteY9" fmla="*/ 238125 h 1009650"/>
              <a:gd name="connsiteX10" fmla="*/ 3419475 w 3938588"/>
              <a:gd name="connsiteY10" fmla="*/ 104775 h 1009650"/>
              <a:gd name="connsiteX11" fmla="*/ 3938588 w 3938588"/>
              <a:gd name="connsiteY11" fmla="*/ 0 h 1009650"/>
              <a:gd name="connsiteX0" fmla="*/ 0 w 3419475"/>
              <a:gd name="connsiteY0" fmla="*/ 904875 h 904875"/>
              <a:gd name="connsiteX1" fmla="*/ 638175 w 3419475"/>
              <a:gd name="connsiteY1" fmla="*/ 752475 h 904875"/>
              <a:gd name="connsiteX2" fmla="*/ 738188 w 3419475"/>
              <a:gd name="connsiteY2" fmla="*/ 704850 h 904875"/>
              <a:gd name="connsiteX3" fmla="*/ 1071563 w 3419475"/>
              <a:gd name="connsiteY3" fmla="*/ 709612 h 904875"/>
              <a:gd name="connsiteX4" fmla="*/ 1276350 w 3419475"/>
              <a:gd name="connsiteY4" fmla="*/ 666750 h 904875"/>
              <a:gd name="connsiteX5" fmla="*/ 1381125 w 3419475"/>
              <a:gd name="connsiteY5" fmla="*/ 600075 h 904875"/>
              <a:gd name="connsiteX6" fmla="*/ 1819275 w 3419475"/>
              <a:gd name="connsiteY6" fmla="*/ 604837 h 904875"/>
              <a:gd name="connsiteX7" fmla="*/ 2105025 w 3419475"/>
              <a:gd name="connsiteY7" fmla="*/ 557212 h 904875"/>
              <a:gd name="connsiteX8" fmla="*/ 2724150 w 3419475"/>
              <a:gd name="connsiteY8" fmla="*/ 128587 h 904875"/>
              <a:gd name="connsiteX9" fmla="*/ 2857500 w 3419475"/>
              <a:gd name="connsiteY9" fmla="*/ 133350 h 904875"/>
              <a:gd name="connsiteX10" fmla="*/ 3419475 w 3419475"/>
              <a:gd name="connsiteY10" fmla="*/ 0 h 904875"/>
              <a:gd name="connsiteX0" fmla="*/ 0 w 2857500"/>
              <a:gd name="connsiteY0" fmla="*/ 776288 h 776288"/>
              <a:gd name="connsiteX1" fmla="*/ 638175 w 2857500"/>
              <a:gd name="connsiteY1" fmla="*/ 623888 h 776288"/>
              <a:gd name="connsiteX2" fmla="*/ 738188 w 2857500"/>
              <a:gd name="connsiteY2" fmla="*/ 576263 h 776288"/>
              <a:gd name="connsiteX3" fmla="*/ 1071563 w 2857500"/>
              <a:gd name="connsiteY3" fmla="*/ 581025 h 776288"/>
              <a:gd name="connsiteX4" fmla="*/ 1276350 w 2857500"/>
              <a:gd name="connsiteY4" fmla="*/ 538163 h 776288"/>
              <a:gd name="connsiteX5" fmla="*/ 1381125 w 2857500"/>
              <a:gd name="connsiteY5" fmla="*/ 471488 h 776288"/>
              <a:gd name="connsiteX6" fmla="*/ 1819275 w 2857500"/>
              <a:gd name="connsiteY6" fmla="*/ 476250 h 776288"/>
              <a:gd name="connsiteX7" fmla="*/ 2105025 w 2857500"/>
              <a:gd name="connsiteY7" fmla="*/ 428625 h 776288"/>
              <a:gd name="connsiteX8" fmla="*/ 2724150 w 2857500"/>
              <a:gd name="connsiteY8" fmla="*/ 0 h 776288"/>
              <a:gd name="connsiteX9" fmla="*/ 2857500 w 2857500"/>
              <a:gd name="connsiteY9" fmla="*/ 4763 h 776288"/>
              <a:gd name="connsiteX0" fmla="*/ 0 w 3326685"/>
              <a:gd name="connsiteY0" fmla="*/ 776288 h 776288"/>
              <a:gd name="connsiteX1" fmla="*/ 638175 w 3326685"/>
              <a:gd name="connsiteY1" fmla="*/ 623888 h 776288"/>
              <a:gd name="connsiteX2" fmla="*/ 738188 w 3326685"/>
              <a:gd name="connsiteY2" fmla="*/ 576263 h 776288"/>
              <a:gd name="connsiteX3" fmla="*/ 1071563 w 3326685"/>
              <a:gd name="connsiteY3" fmla="*/ 581025 h 776288"/>
              <a:gd name="connsiteX4" fmla="*/ 1276350 w 3326685"/>
              <a:gd name="connsiteY4" fmla="*/ 538163 h 776288"/>
              <a:gd name="connsiteX5" fmla="*/ 1381125 w 3326685"/>
              <a:gd name="connsiteY5" fmla="*/ 471488 h 776288"/>
              <a:gd name="connsiteX6" fmla="*/ 1819275 w 3326685"/>
              <a:gd name="connsiteY6" fmla="*/ 476250 h 776288"/>
              <a:gd name="connsiteX7" fmla="*/ 2105025 w 3326685"/>
              <a:gd name="connsiteY7" fmla="*/ 428625 h 776288"/>
              <a:gd name="connsiteX8" fmla="*/ 2724150 w 3326685"/>
              <a:gd name="connsiteY8" fmla="*/ 0 h 776288"/>
              <a:gd name="connsiteX9" fmla="*/ 3326685 w 3326685"/>
              <a:gd name="connsiteY9" fmla="*/ 711820 h 776288"/>
              <a:gd name="connsiteX0" fmla="*/ 0 w 3326685"/>
              <a:gd name="connsiteY0" fmla="*/ 347663 h 347663"/>
              <a:gd name="connsiteX1" fmla="*/ 638175 w 3326685"/>
              <a:gd name="connsiteY1" fmla="*/ 195263 h 347663"/>
              <a:gd name="connsiteX2" fmla="*/ 738188 w 3326685"/>
              <a:gd name="connsiteY2" fmla="*/ 147638 h 347663"/>
              <a:gd name="connsiteX3" fmla="*/ 1071563 w 3326685"/>
              <a:gd name="connsiteY3" fmla="*/ 152400 h 347663"/>
              <a:gd name="connsiteX4" fmla="*/ 1276350 w 3326685"/>
              <a:gd name="connsiteY4" fmla="*/ 109538 h 347663"/>
              <a:gd name="connsiteX5" fmla="*/ 1381125 w 3326685"/>
              <a:gd name="connsiteY5" fmla="*/ 42863 h 347663"/>
              <a:gd name="connsiteX6" fmla="*/ 1819275 w 3326685"/>
              <a:gd name="connsiteY6" fmla="*/ 47625 h 347663"/>
              <a:gd name="connsiteX7" fmla="*/ 2105025 w 3326685"/>
              <a:gd name="connsiteY7" fmla="*/ 0 h 347663"/>
              <a:gd name="connsiteX8" fmla="*/ 2597079 w 3326685"/>
              <a:gd name="connsiteY8" fmla="*/ 131321 h 347663"/>
              <a:gd name="connsiteX9" fmla="*/ 3326685 w 3326685"/>
              <a:gd name="connsiteY9" fmla="*/ 283195 h 347663"/>
              <a:gd name="connsiteX0" fmla="*/ 0 w 3326685"/>
              <a:gd name="connsiteY0" fmla="*/ 400427 h 400427"/>
              <a:gd name="connsiteX1" fmla="*/ 638175 w 3326685"/>
              <a:gd name="connsiteY1" fmla="*/ 248027 h 400427"/>
              <a:gd name="connsiteX2" fmla="*/ 738188 w 3326685"/>
              <a:gd name="connsiteY2" fmla="*/ 200402 h 400427"/>
              <a:gd name="connsiteX3" fmla="*/ 1071563 w 3326685"/>
              <a:gd name="connsiteY3" fmla="*/ 205164 h 400427"/>
              <a:gd name="connsiteX4" fmla="*/ 1276350 w 3326685"/>
              <a:gd name="connsiteY4" fmla="*/ 162302 h 400427"/>
              <a:gd name="connsiteX5" fmla="*/ 1381125 w 3326685"/>
              <a:gd name="connsiteY5" fmla="*/ 95627 h 400427"/>
              <a:gd name="connsiteX6" fmla="*/ 1819275 w 3326685"/>
              <a:gd name="connsiteY6" fmla="*/ 100389 h 400427"/>
              <a:gd name="connsiteX7" fmla="*/ 2193224 w 3326685"/>
              <a:gd name="connsiteY7" fmla="*/ 0 h 400427"/>
              <a:gd name="connsiteX8" fmla="*/ 2597079 w 3326685"/>
              <a:gd name="connsiteY8" fmla="*/ 184085 h 400427"/>
              <a:gd name="connsiteX9" fmla="*/ 3326685 w 3326685"/>
              <a:gd name="connsiteY9" fmla="*/ 335959 h 400427"/>
              <a:gd name="connsiteX0" fmla="*/ 0 w 3326685"/>
              <a:gd name="connsiteY0" fmla="*/ 480591 h 480591"/>
              <a:gd name="connsiteX1" fmla="*/ 638175 w 3326685"/>
              <a:gd name="connsiteY1" fmla="*/ 328191 h 480591"/>
              <a:gd name="connsiteX2" fmla="*/ 738188 w 3326685"/>
              <a:gd name="connsiteY2" fmla="*/ 280566 h 480591"/>
              <a:gd name="connsiteX3" fmla="*/ 1071563 w 3326685"/>
              <a:gd name="connsiteY3" fmla="*/ 285328 h 480591"/>
              <a:gd name="connsiteX4" fmla="*/ 1276350 w 3326685"/>
              <a:gd name="connsiteY4" fmla="*/ 242466 h 480591"/>
              <a:gd name="connsiteX5" fmla="*/ 1381125 w 3326685"/>
              <a:gd name="connsiteY5" fmla="*/ 175791 h 480591"/>
              <a:gd name="connsiteX6" fmla="*/ 1819275 w 3326685"/>
              <a:gd name="connsiteY6" fmla="*/ 180553 h 480591"/>
              <a:gd name="connsiteX7" fmla="*/ 2193224 w 3326685"/>
              <a:gd name="connsiteY7" fmla="*/ 80164 h 480591"/>
              <a:gd name="connsiteX8" fmla="*/ 2597079 w 3326685"/>
              <a:gd name="connsiteY8" fmla="*/ 264249 h 480591"/>
              <a:gd name="connsiteX9" fmla="*/ 3326685 w 3326685"/>
              <a:gd name="connsiteY9" fmla="*/ 416123 h 480591"/>
              <a:gd name="connsiteX0" fmla="*/ 0 w 3326685"/>
              <a:gd name="connsiteY0" fmla="*/ 597152 h 597152"/>
              <a:gd name="connsiteX1" fmla="*/ 638175 w 3326685"/>
              <a:gd name="connsiteY1" fmla="*/ 444752 h 597152"/>
              <a:gd name="connsiteX2" fmla="*/ 738188 w 3326685"/>
              <a:gd name="connsiteY2" fmla="*/ 397127 h 597152"/>
              <a:gd name="connsiteX3" fmla="*/ 1071563 w 3326685"/>
              <a:gd name="connsiteY3" fmla="*/ 401889 h 597152"/>
              <a:gd name="connsiteX4" fmla="*/ 1276350 w 3326685"/>
              <a:gd name="connsiteY4" fmla="*/ 359027 h 597152"/>
              <a:gd name="connsiteX5" fmla="*/ 1381125 w 3326685"/>
              <a:gd name="connsiteY5" fmla="*/ 292352 h 597152"/>
              <a:gd name="connsiteX6" fmla="*/ 1808117 w 3326685"/>
              <a:gd name="connsiteY6" fmla="*/ 16526 h 597152"/>
              <a:gd name="connsiteX7" fmla="*/ 2193224 w 3326685"/>
              <a:gd name="connsiteY7" fmla="*/ 196725 h 597152"/>
              <a:gd name="connsiteX8" fmla="*/ 2597079 w 3326685"/>
              <a:gd name="connsiteY8" fmla="*/ 380810 h 597152"/>
              <a:gd name="connsiteX9" fmla="*/ 3326685 w 3326685"/>
              <a:gd name="connsiteY9" fmla="*/ 532684 h 597152"/>
              <a:gd name="connsiteX0" fmla="*/ 0 w 3326685"/>
              <a:gd name="connsiteY0" fmla="*/ 597152 h 597152"/>
              <a:gd name="connsiteX1" fmla="*/ 638175 w 3326685"/>
              <a:gd name="connsiteY1" fmla="*/ 444752 h 597152"/>
              <a:gd name="connsiteX2" fmla="*/ 738188 w 3326685"/>
              <a:gd name="connsiteY2" fmla="*/ 397127 h 597152"/>
              <a:gd name="connsiteX3" fmla="*/ 1071563 w 3326685"/>
              <a:gd name="connsiteY3" fmla="*/ 401889 h 597152"/>
              <a:gd name="connsiteX4" fmla="*/ 1276350 w 3326685"/>
              <a:gd name="connsiteY4" fmla="*/ 359027 h 597152"/>
              <a:gd name="connsiteX5" fmla="*/ 1360690 w 3326685"/>
              <a:gd name="connsiteY5" fmla="*/ 127800 h 597152"/>
              <a:gd name="connsiteX6" fmla="*/ 1808117 w 3326685"/>
              <a:gd name="connsiteY6" fmla="*/ 16526 h 597152"/>
              <a:gd name="connsiteX7" fmla="*/ 2193224 w 3326685"/>
              <a:gd name="connsiteY7" fmla="*/ 196725 h 597152"/>
              <a:gd name="connsiteX8" fmla="*/ 2597079 w 3326685"/>
              <a:gd name="connsiteY8" fmla="*/ 380810 h 597152"/>
              <a:gd name="connsiteX9" fmla="*/ 3326685 w 3326685"/>
              <a:gd name="connsiteY9" fmla="*/ 532684 h 597152"/>
              <a:gd name="connsiteX0" fmla="*/ 0 w 3326685"/>
              <a:gd name="connsiteY0" fmla="*/ 597152 h 597152"/>
              <a:gd name="connsiteX1" fmla="*/ 638175 w 3326685"/>
              <a:gd name="connsiteY1" fmla="*/ 444752 h 597152"/>
              <a:gd name="connsiteX2" fmla="*/ 738188 w 3326685"/>
              <a:gd name="connsiteY2" fmla="*/ 397127 h 597152"/>
              <a:gd name="connsiteX3" fmla="*/ 1071563 w 3326685"/>
              <a:gd name="connsiteY3" fmla="*/ 401889 h 597152"/>
              <a:gd name="connsiteX4" fmla="*/ 1118507 w 3326685"/>
              <a:gd name="connsiteY4" fmla="*/ 232483 h 597152"/>
              <a:gd name="connsiteX5" fmla="*/ 1360690 w 3326685"/>
              <a:gd name="connsiteY5" fmla="*/ 127800 h 597152"/>
              <a:gd name="connsiteX6" fmla="*/ 1808117 w 3326685"/>
              <a:gd name="connsiteY6" fmla="*/ 16526 h 597152"/>
              <a:gd name="connsiteX7" fmla="*/ 2193224 w 3326685"/>
              <a:gd name="connsiteY7" fmla="*/ 196725 h 597152"/>
              <a:gd name="connsiteX8" fmla="*/ 2597079 w 3326685"/>
              <a:gd name="connsiteY8" fmla="*/ 380810 h 597152"/>
              <a:gd name="connsiteX9" fmla="*/ 3326685 w 3326685"/>
              <a:gd name="connsiteY9" fmla="*/ 532684 h 597152"/>
              <a:gd name="connsiteX0" fmla="*/ 0 w 3326685"/>
              <a:gd name="connsiteY0" fmla="*/ 597152 h 597152"/>
              <a:gd name="connsiteX1" fmla="*/ 638175 w 3326685"/>
              <a:gd name="connsiteY1" fmla="*/ 444752 h 597152"/>
              <a:gd name="connsiteX2" fmla="*/ 738188 w 3326685"/>
              <a:gd name="connsiteY2" fmla="*/ 397127 h 597152"/>
              <a:gd name="connsiteX3" fmla="*/ 980662 w 3326685"/>
              <a:gd name="connsiteY3" fmla="*/ 299381 h 597152"/>
              <a:gd name="connsiteX4" fmla="*/ 1118507 w 3326685"/>
              <a:gd name="connsiteY4" fmla="*/ 232483 h 597152"/>
              <a:gd name="connsiteX5" fmla="*/ 1360690 w 3326685"/>
              <a:gd name="connsiteY5" fmla="*/ 127800 h 597152"/>
              <a:gd name="connsiteX6" fmla="*/ 1808117 w 3326685"/>
              <a:gd name="connsiteY6" fmla="*/ 16526 h 597152"/>
              <a:gd name="connsiteX7" fmla="*/ 2193224 w 3326685"/>
              <a:gd name="connsiteY7" fmla="*/ 196725 h 597152"/>
              <a:gd name="connsiteX8" fmla="*/ 2597079 w 3326685"/>
              <a:gd name="connsiteY8" fmla="*/ 380810 h 597152"/>
              <a:gd name="connsiteX9" fmla="*/ 3326685 w 3326685"/>
              <a:gd name="connsiteY9" fmla="*/ 532684 h 597152"/>
              <a:gd name="connsiteX0" fmla="*/ 0 w 3326685"/>
              <a:gd name="connsiteY0" fmla="*/ 597152 h 597152"/>
              <a:gd name="connsiteX1" fmla="*/ 616449 w 3326685"/>
              <a:gd name="connsiteY1" fmla="*/ 422395 h 597152"/>
              <a:gd name="connsiteX2" fmla="*/ 738188 w 3326685"/>
              <a:gd name="connsiteY2" fmla="*/ 397127 h 597152"/>
              <a:gd name="connsiteX3" fmla="*/ 980662 w 3326685"/>
              <a:gd name="connsiteY3" fmla="*/ 299381 h 597152"/>
              <a:gd name="connsiteX4" fmla="*/ 1118507 w 3326685"/>
              <a:gd name="connsiteY4" fmla="*/ 232483 h 597152"/>
              <a:gd name="connsiteX5" fmla="*/ 1360690 w 3326685"/>
              <a:gd name="connsiteY5" fmla="*/ 127800 h 597152"/>
              <a:gd name="connsiteX6" fmla="*/ 1808117 w 3326685"/>
              <a:gd name="connsiteY6" fmla="*/ 16526 h 597152"/>
              <a:gd name="connsiteX7" fmla="*/ 2193224 w 3326685"/>
              <a:gd name="connsiteY7" fmla="*/ 196725 h 597152"/>
              <a:gd name="connsiteX8" fmla="*/ 2597079 w 3326685"/>
              <a:gd name="connsiteY8" fmla="*/ 380810 h 597152"/>
              <a:gd name="connsiteX9" fmla="*/ 3326685 w 3326685"/>
              <a:gd name="connsiteY9" fmla="*/ 532684 h 5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6685" h="597152">
                <a:moveTo>
                  <a:pt x="0" y="597152"/>
                </a:moveTo>
                <a:lnTo>
                  <a:pt x="616449" y="422395"/>
                </a:lnTo>
                <a:lnTo>
                  <a:pt x="738188" y="397127"/>
                </a:lnTo>
                <a:lnTo>
                  <a:pt x="980662" y="299381"/>
                </a:lnTo>
                <a:lnTo>
                  <a:pt x="1118507" y="232483"/>
                </a:lnTo>
                <a:lnTo>
                  <a:pt x="1360690" y="127800"/>
                </a:lnTo>
                <a:lnTo>
                  <a:pt x="1808117" y="16526"/>
                </a:lnTo>
                <a:cubicBezTo>
                  <a:pt x="1932767" y="-16937"/>
                  <a:pt x="1992707" y="-18317"/>
                  <a:pt x="2193224" y="196725"/>
                </a:cubicBezTo>
                <a:lnTo>
                  <a:pt x="2597079" y="380810"/>
                </a:lnTo>
                <a:lnTo>
                  <a:pt x="3326685" y="532684"/>
                </a:lnTo>
              </a:path>
            </a:pathLst>
          </a:custGeom>
          <a:noFill/>
          <a:ln w="76200" cmpd="tri">
            <a:solidFill>
              <a:schemeClr val="bg1"/>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70" name="Picture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0869" y="2202532"/>
            <a:ext cx="325771" cy="312054"/>
          </a:xfrm>
          <a:prstGeom prst="rect">
            <a:avLst/>
          </a:prstGeom>
        </p:spPr>
      </p:pic>
      <p:pic>
        <p:nvPicPr>
          <p:cNvPr id="9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514831" y="1100789"/>
            <a:ext cx="2076181" cy="262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9036084">
            <a:off x="172614" y="2130927"/>
            <a:ext cx="2731448" cy="461665"/>
          </a:xfrm>
          <a:prstGeom prst="rect">
            <a:avLst/>
          </a:prstGeom>
          <a:noFill/>
        </p:spPr>
        <p:txBody>
          <a:bodyPr wrap="square" rtlCol="0">
            <a:spAutoFit/>
          </a:bodyPr>
          <a:lstStyle/>
          <a:p>
            <a:r>
              <a:rPr lang="en-US" sz="2400" b="1" dirty="0">
                <a:solidFill>
                  <a:schemeClr val="bg1"/>
                </a:solidFill>
              </a:rPr>
              <a:t>COMPLETED 1989</a:t>
            </a:r>
          </a:p>
        </p:txBody>
      </p:sp>
      <p:sp>
        <p:nvSpPr>
          <p:cNvPr id="93" name="TextBox 92"/>
          <p:cNvSpPr txBox="1"/>
          <p:nvPr/>
        </p:nvSpPr>
        <p:spPr>
          <a:xfrm>
            <a:off x="57928" y="4935751"/>
            <a:ext cx="221026" cy="507831"/>
          </a:xfrm>
          <a:prstGeom prst="rect">
            <a:avLst/>
          </a:prstGeom>
          <a:noFill/>
        </p:spPr>
        <p:txBody>
          <a:bodyPr wrap="square" rtlCol="0">
            <a:spAutoFit/>
          </a:bodyPr>
          <a:lstStyle/>
          <a:p>
            <a:fld id="{62F7E29E-90BB-4C00-B6FD-E57F30E4B4CF}" type="slidenum">
              <a:rPr lang="en-US" sz="900">
                <a:solidFill>
                  <a:schemeClr val="bg1"/>
                </a:solidFill>
              </a:rPr>
              <a:t>8</a:t>
            </a:fld>
            <a:endParaRPr lang="en-US" sz="900" dirty="0">
              <a:solidFill>
                <a:schemeClr val="bg1"/>
              </a:solidFill>
            </a:endParaRPr>
          </a:p>
        </p:txBody>
      </p:sp>
      <p:sp>
        <p:nvSpPr>
          <p:cNvPr id="2" name="TextBox 1"/>
          <p:cNvSpPr txBox="1"/>
          <p:nvPr/>
        </p:nvSpPr>
        <p:spPr>
          <a:xfrm>
            <a:off x="488148" y="4622226"/>
            <a:ext cx="8660370" cy="553998"/>
          </a:xfrm>
          <a:prstGeom prst="rect">
            <a:avLst/>
          </a:prstGeom>
          <a:noFill/>
        </p:spPr>
        <p:txBody>
          <a:bodyPr wrap="square" rtlCol="0">
            <a:spAutoFit/>
          </a:bodyPr>
          <a:lstStyle/>
          <a:p>
            <a:r>
              <a:rPr lang="en-US" sz="1500" i="1" dirty="0">
                <a:solidFill>
                  <a:schemeClr val="bg1"/>
                </a:solidFill>
              </a:rPr>
              <a:t>“A balanced transportation system, particularly an integrated system encompassing aviation, marine, rail, transit, and highway, is an integral element of the region’s economic viability.”</a:t>
            </a:r>
          </a:p>
        </p:txBody>
      </p:sp>
      <p:pic>
        <p:nvPicPr>
          <p:cNvPr id="99" name="Picture 98"/>
          <p:cNvPicPr>
            <a:picLocks noChangeAspect="1"/>
          </p:cNvPicPr>
          <p:nvPr/>
        </p:nvPicPr>
        <p:blipFill rotWithShape="1">
          <a:blip r:embed="rId13">
            <a:extLst>
              <a:ext uri="{28A0092B-C50C-407E-A947-70E740481C1C}">
                <a14:useLocalDpi xmlns:a14="http://schemas.microsoft.com/office/drawing/2010/main" val="0"/>
              </a:ext>
            </a:extLst>
          </a:blip>
          <a:srcRect l="41167" t="28372" r="30896" b="36190"/>
          <a:stretch/>
        </p:blipFill>
        <p:spPr>
          <a:xfrm>
            <a:off x="7123123" y="1100790"/>
            <a:ext cx="1644561" cy="2699735"/>
          </a:xfrm>
          <a:prstGeom prst="rect">
            <a:avLst/>
          </a:prstGeom>
        </p:spPr>
      </p:pic>
    </p:spTree>
    <p:extLst>
      <p:ext uri="{BB962C8B-B14F-4D97-AF65-F5344CB8AC3E}">
        <p14:creationId xmlns:p14="http://schemas.microsoft.com/office/powerpoint/2010/main" val="2574441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1000"/>
                                        <p:tgtEl>
                                          <p:spTgt spid="95"/>
                                        </p:tgtEl>
                                      </p:cBhvr>
                                    </p:animEffect>
                                  </p:childTnLst>
                                </p:cTn>
                              </p:par>
                              <p:par>
                                <p:cTn id="14" presetID="10" presetClass="entr" presetSubtype="0" fill="hold" nodeType="withEffect">
                                  <p:stCondLst>
                                    <p:cond delay="250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1000"/>
                                        <p:tgtEl>
                                          <p:spTgt spid="96"/>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1000"/>
                                        <p:tgtEl>
                                          <p:spTgt spid="99"/>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1" grpId="0" animBg="1"/>
      <p:bldP spid="95" grpId="0" animBg="1"/>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0367" y="528918"/>
            <a:ext cx="5068734" cy="5963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Community Outreach</a:t>
            </a:r>
            <a:endParaRPr lang="en-US" sz="3200" b="1" dirty="0" smtClean="0"/>
          </a:p>
        </p:txBody>
      </p:sp>
      <p:pic>
        <p:nvPicPr>
          <p:cNvPr id="2" name="Picture 1"/>
          <p:cNvPicPr>
            <a:picLocks noChangeAspect="1"/>
          </p:cNvPicPr>
          <p:nvPr/>
        </p:nvPicPr>
        <p:blipFill>
          <a:blip r:embed="rId2"/>
          <a:stretch>
            <a:fillRect/>
          </a:stretch>
        </p:blipFill>
        <p:spPr>
          <a:xfrm>
            <a:off x="2173488" y="1329751"/>
            <a:ext cx="4962525" cy="2838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079" y="4848225"/>
            <a:ext cx="3048000" cy="1714500"/>
          </a:xfrm>
          <a:prstGeom prst="rect">
            <a:avLst/>
          </a:prstGeom>
        </p:spPr>
      </p:pic>
    </p:spTree>
    <p:extLst>
      <p:ext uri="{BB962C8B-B14F-4D97-AF65-F5344CB8AC3E}">
        <p14:creationId xmlns:p14="http://schemas.microsoft.com/office/powerpoint/2010/main" val="2270209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5_Office Theme">
  <a:themeElements>
    <a:clrScheme name="Custom 1">
      <a:dk1>
        <a:sysClr val="windowText" lastClr="000000"/>
      </a:dk1>
      <a:lt1>
        <a:sysClr val="window" lastClr="FFFFFF"/>
      </a:lt1>
      <a:dk2>
        <a:srgbClr val="17406D"/>
      </a:dk2>
      <a:lt2>
        <a:srgbClr val="DBEFF9"/>
      </a:lt2>
      <a:accent1>
        <a:srgbClr val="B90F0F"/>
      </a:accent1>
      <a:accent2>
        <a:srgbClr val="009DD9"/>
      </a:accent2>
      <a:accent3>
        <a:srgbClr val="0BD0D9"/>
      </a:accent3>
      <a:accent4>
        <a:srgbClr val="10CF9B"/>
      </a:accent4>
      <a:accent5>
        <a:srgbClr val="7CCA62"/>
      </a:accent5>
      <a:accent6>
        <a:srgbClr val="ED1A24"/>
      </a:accent6>
      <a:hlink>
        <a:srgbClr val="00B050"/>
      </a:hlink>
      <a:folHlink>
        <a:srgbClr val="85DFD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2400">
          <a:solidFill>
            <a:srgbClr val="FF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32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17_Office Theme">
  <a:themeElements>
    <a:clrScheme name="Custom 1">
      <a:dk1>
        <a:sysClr val="windowText" lastClr="000000"/>
      </a:dk1>
      <a:lt1>
        <a:sysClr val="window" lastClr="FFFFFF"/>
      </a:lt1>
      <a:dk2>
        <a:srgbClr val="17406D"/>
      </a:dk2>
      <a:lt2>
        <a:srgbClr val="DBEFF9"/>
      </a:lt2>
      <a:accent1>
        <a:srgbClr val="B90F0F"/>
      </a:accent1>
      <a:accent2>
        <a:srgbClr val="009DD9"/>
      </a:accent2>
      <a:accent3>
        <a:srgbClr val="0BD0D9"/>
      </a:accent3>
      <a:accent4>
        <a:srgbClr val="10CF9B"/>
      </a:accent4>
      <a:accent5>
        <a:srgbClr val="7CCA62"/>
      </a:accent5>
      <a:accent6>
        <a:srgbClr val="ED1A24"/>
      </a:accent6>
      <a:hlink>
        <a:srgbClr val="00B050"/>
      </a:hlink>
      <a:folHlink>
        <a:srgbClr val="85DFD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2400">
          <a:solidFill>
            <a:srgbClr val="FF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3200" dirty="0" smtClean="0">
            <a:solidFill>
              <a:schemeClr val="tx1">
                <a:lumMod val="65000"/>
                <a:lumOff val="35000"/>
              </a:schemeClr>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34845</TotalTime>
  <Words>1685</Words>
  <Application>Microsoft Office PowerPoint</Application>
  <PresentationFormat>On-screen Show (16:9)</PresentationFormat>
  <Paragraphs>263</Paragraphs>
  <Slides>34</Slides>
  <Notes>17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Arial Narrow</vt:lpstr>
      <vt:lpstr>Calibri</vt:lpstr>
      <vt:lpstr>Franklin Gothic Book</vt:lpstr>
      <vt:lpstr>Franklin Gothic Medium</vt:lpstr>
      <vt:lpstr>Mangal</vt:lpstr>
      <vt:lpstr>Segoe UI</vt:lpstr>
      <vt:lpstr>Source Sans Pro Semibold</vt:lpstr>
      <vt:lpstr>Verdana</vt:lpstr>
      <vt:lpstr>Office Theme</vt:lpstr>
      <vt:lpstr>15_Office Theme</vt:lpstr>
      <vt:lpstr>17_Office Theme</vt:lpstr>
      <vt:lpstr>Handling the unexpected</vt:lpstr>
      <vt:lpstr>PowerPoint Presentation</vt:lpstr>
      <vt:lpstr>PowerPoint Presentation</vt:lpstr>
      <vt:lpstr>PowerPoint Presentation</vt:lpstr>
      <vt:lpstr>PowerPoint Presentation</vt:lpstr>
      <vt:lpstr>PowerPoint Presentation</vt:lpstr>
      <vt:lpstr>Public Outreach Summary</vt:lpstr>
      <vt:lpstr>Tampa Interstate Study (TIS) Master Plan</vt:lpstr>
      <vt:lpstr>PowerPoint Presentation</vt:lpstr>
      <vt:lpstr>PowerPoint Presentation</vt:lpstr>
      <vt:lpstr>Original Community  Commitments</vt:lpstr>
      <vt:lpstr>Design Charrette Purpose</vt:lpstr>
      <vt:lpstr>TBX Community Focus</vt:lpstr>
      <vt:lpstr>Library Tours</vt:lpstr>
      <vt:lpstr>Community Engagement Office</vt:lpstr>
      <vt:lpstr>PowerPoint Presentation</vt:lpstr>
      <vt:lpstr>PowerPoint Presentation</vt:lpstr>
      <vt:lpstr>PowerPoint Presentation</vt:lpstr>
      <vt:lpstr>PowerPoint Presentation</vt:lpstr>
      <vt:lpstr>PowerPoint Presentation</vt:lpstr>
      <vt:lpstr>Research  </vt:lpstr>
      <vt:lpstr>PowerPoint Presentation</vt:lpstr>
      <vt:lpstr>PowerPoint Presentation</vt:lpstr>
      <vt:lpstr>The Program Includes:</vt:lpstr>
      <vt:lpstr>Our Traffic Problem:</vt:lpstr>
      <vt:lpstr>PowerPoint Presentation</vt:lpstr>
      <vt:lpstr>PowerPoint Presentation</vt:lpstr>
      <vt:lpstr>PowerPoint Presentation</vt:lpstr>
      <vt:lpstr>6 Community  Working Groups</vt:lpstr>
      <vt:lpstr>PowerPoint Presentation</vt:lpstr>
      <vt:lpstr>Howard Frankland Bridge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Joe Duhamel</dc:creator>
  <cp:keywords/>
  <dc:description/>
  <cp:lastModifiedBy>Speese, Christopher</cp:lastModifiedBy>
  <cp:revision>131</cp:revision>
  <cp:lastPrinted>2017-06-30T12:56:39Z</cp:lastPrinted>
  <dcterms:created xsi:type="dcterms:W3CDTF">2017-04-27T21:11:16Z</dcterms:created>
  <dcterms:modified xsi:type="dcterms:W3CDTF">2017-08-08T05:11:39Z</dcterms:modified>
  <cp:category/>
</cp:coreProperties>
</file>