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70" r:id="rId3"/>
    <p:sldId id="257" r:id="rId4"/>
    <p:sldId id="272" r:id="rId5"/>
    <p:sldId id="271" r:id="rId6"/>
    <p:sldId id="259" r:id="rId7"/>
    <p:sldId id="260" r:id="rId8"/>
    <p:sldId id="273" r:id="rId9"/>
    <p:sldId id="269" r:id="rId10"/>
    <p:sldId id="261" r:id="rId11"/>
    <p:sldId id="262" r:id="rId12"/>
    <p:sldId id="263" r:id="rId13"/>
    <p:sldId id="264" r:id="rId14"/>
    <p:sldId id="265" r:id="rId15"/>
    <p:sldId id="267" r:id="rId16"/>
    <p:sldId id="268" r:id="rId17"/>
    <p:sldId id="266" r:id="rId18"/>
    <p:sldId id="274" r:id="rId19"/>
    <p:sldId id="276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93" d="100"/>
          <a:sy n="93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77AC4-58C3-4FA7-BB35-D43465BD86B2}" type="datetimeFigureOut">
              <a:rPr lang="en-US" smtClean="0"/>
              <a:t>6/8/2017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68D96-9043-4667-8B9B-D0268C870D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68D96-9043-4667-8B9B-D0268C870D5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178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68D96-9043-4667-8B9B-D0268C870D5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495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68D96-9043-4667-8B9B-D0268C870D5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54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68D96-9043-4667-8B9B-D0268C870D5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762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68D96-9043-4667-8B9B-D0268C870D5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537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68D96-9043-4667-8B9B-D0268C870D5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81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68D96-9043-4667-8B9B-D0268C870D5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9732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68D96-9043-4667-8B9B-D0268C870D5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0684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68D96-9043-4667-8B9B-D0268C870D5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1690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68D96-9043-4667-8B9B-D0268C870D5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492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68D96-9043-4667-8B9B-D0268C870D5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06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68D96-9043-4667-8B9B-D0268C870D5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908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68D96-9043-4667-8B9B-D0268C870D5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967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68D96-9043-4667-8B9B-D0268C870D5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368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68D96-9043-4667-8B9B-D0268C870D5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56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68D96-9043-4667-8B9B-D0268C870D5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13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68D96-9043-4667-8B9B-D0268C870D5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10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68D96-9043-4667-8B9B-D0268C870D5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14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68D96-9043-4667-8B9B-D0268C870D5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15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DBA/DBRA FRINGE BENEFITS</a:t>
            </a:r>
            <a:br>
              <a:rPr lang="en-US" dirty="0" smtClean="0"/>
            </a:br>
            <a:r>
              <a:rPr lang="en-US" sz="1400" dirty="0" smtClean="0"/>
              <a:t>NOTE: The information in this presentation was drafted from a </a:t>
            </a:r>
            <a:r>
              <a:rPr lang="en-US" sz="1400" dirty="0"/>
              <a:t>presentation </a:t>
            </a:r>
            <a:r>
              <a:rPr lang="en-US" sz="1400" dirty="0" smtClean="0"/>
              <a:t>the Wage and Hour Division included in their </a:t>
            </a:r>
            <a:r>
              <a:rPr lang="en-US" sz="2800" dirty="0" smtClean="0"/>
              <a:t>2017 Prevailing Wage Seminar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FLORIDA DEPARTMENT OF TRANSPORTATION-JUNE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38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 AND PARTICIPATION				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FLORIDA DEPARTMENT OF TRANSPORTATION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1514" y="2644170"/>
            <a:ext cx="114356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Employers may not take credit for contributions for employees who are not eligible to participate in the fringe benefit plan.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Employers may take credit for contributions made on behalf of employees who will likely become participants in a plan but are not yet eligible to receive benefits(for example: a health insurance plan with a 30 day waiting period for new participants.)</a:t>
            </a:r>
          </a:p>
        </p:txBody>
      </p:sp>
    </p:spTree>
    <p:extLst>
      <p:ext uri="{BB962C8B-B14F-4D97-AF65-F5344CB8AC3E}">
        <p14:creationId xmlns:p14="http://schemas.microsoft.com/office/powerpoint/2010/main" val="3201651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EXPENSES				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FLORIDA DEPARTMENT OF TRANSPORTATION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1514" y="2644170"/>
            <a:ext cx="114356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administrative expenses incurred by a contractor or subcontractor in connection with the administration of a bona fide fringe benefit plan are not creditable towards the prevailing wage under the DBA.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Administrative fees such as book keeping whether done in-house or contracted out-are not allowed to be used toward the cost of providing the prevailing wage.</a:t>
            </a:r>
          </a:p>
        </p:txBody>
      </p:sp>
    </p:spTree>
    <p:extLst>
      <p:ext uri="{BB962C8B-B14F-4D97-AF65-F5344CB8AC3E}">
        <p14:creationId xmlns:p14="http://schemas.microsoft.com/office/powerpoint/2010/main" val="1630145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ANNUALIZATION PRINCIPLE				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FLORIDA DEPARTMENT OF TRANSPORTATION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1514" y="2644170"/>
            <a:ext cx="114356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Annualization is based on all hours worked, both DB and non DB.</a:t>
            </a:r>
          </a:p>
          <a:p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DB work may not be used as the exclusive or disproportionate source of funding for a benefit in effect during both covered and non-covered work.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71983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ANNUALIZATION-</a:t>
            </a:r>
            <a:br>
              <a:rPr lang="en-US" dirty="0" smtClean="0"/>
            </a:br>
            <a:r>
              <a:rPr lang="en-US" sz="2400" dirty="0" smtClean="0"/>
              <a:t>Computing the creditable hourly rate</a:t>
            </a:r>
            <a:r>
              <a:rPr lang="en-US" dirty="0" smtClean="0"/>
              <a:t>				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FLORIDA DEPARTMENT OF TRANSPORTATION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1514" y="2644170"/>
            <a:ext cx="114356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Determine the hourly rate of contribution that is creditable towards a contractor’s DB prevailing wage obligation by:</a:t>
            </a:r>
          </a:p>
          <a:p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Dividing the total annual contributions by the total annual hours worked (both DB and non DB work).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72106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ANNUALIZATION-</a:t>
            </a:r>
            <a:br>
              <a:rPr lang="en-US" dirty="0" smtClean="0"/>
            </a:br>
            <a:r>
              <a:rPr lang="en-US" sz="2400" dirty="0" smtClean="0"/>
              <a:t>Defined Contribution Plan Example</a:t>
            </a:r>
            <a:r>
              <a:rPr lang="en-US" dirty="0" smtClean="0"/>
              <a:t>				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FLORIDA DEPARTMENT OF TRANSPORTATION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1514" y="2644170"/>
            <a:ext cx="114356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 firm’s contribution for an employee’s pension plan that does not provide for immediate vesting was computed at $2000.00 a year:</a:t>
            </a:r>
          </a:p>
          <a:p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employee worked 1500 hours on a DB project and 500 hours on other jobs that were non DB work.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Credit per hour: $2000 / 2000 (hours) = $1.00 per hour.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05196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ANNUALIZATION-</a:t>
            </a:r>
            <a:br>
              <a:rPr lang="en-US" dirty="0" smtClean="0"/>
            </a:br>
            <a:r>
              <a:rPr lang="en-US" sz="2400" dirty="0" smtClean="0"/>
              <a:t>Yes or No</a:t>
            </a:r>
            <a:r>
              <a:rPr lang="en-US" dirty="0" smtClean="0"/>
              <a:t>				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FLORIDA DEPARTMENT OF TRANSPORTATION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1514" y="2644170"/>
            <a:ext cx="114356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Annualization is used for plans that do not have immediate gratuity: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 other words there is not immediate vesting.</a:t>
            </a:r>
          </a:p>
          <a:p>
            <a:pPr lvl="1"/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Annualization </a:t>
            </a:r>
            <a:r>
              <a:rPr lang="en-US" sz="2400" dirty="0" smtClean="0"/>
              <a:t>would not be used for Defined Contribution pension plans that provide: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Immediate participation.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Essentially immediate vesting. (Example: 100% vesting after an employee works 500 or fewer hours).</a:t>
            </a:r>
            <a:endParaRPr lang="en-US" sz="2400" dirty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58669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VESTING-</a:t>
            </a:r>
            <a:br>
              <a:rPr lang="en-US" dirty="0" smtClean="0"/>
            </a:br>
            <a:r>
              <a:rPr lang="en-US" sz="2400" dirty="0" smtClean="0"/>
              <a:t>Definition</a:t>
            </a:r>
            <a:r>
              <a:rPr lang="en-US" dirty="0" smtClean="0"/>
              <a:t>				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FLORIDA DEPARTMENT OF TRANSPORTATION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1514" y="2644170"/>
            <a:ext cx="114356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</a:t>
            </a:r>
            <a:r>
              <a:rPr lang="en-US" sz="2400" dirty="0" smtClean="0"/>
              <a:t> </a:t>
            </a:r>
            <a:r>
              <a:rPr lang="en-US" sz="2400" dirty="0"/>
              <a:t>person is entitled to the benefits of ownership immediately upon receiving the option or plan, even if he/she no longer works at the company providing it. </a:t>
            </a: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 other words the person has immediate vesting or ownership of the plan.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Annualization </a:t>
            </a:r>
            <a:r>
              <a:rPr lang="en-US" sz="2400" dirty="0" smtClean="0"/>
              <a:t>would not be used for this type of plan.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period till 100% vestment can not exceed 500 hours.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34978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8643" y="447188"/>
            <a:ext cx="10818687" cy="1001468"/>
          </a:xfrm>
        </p:spPr>
        <p:txBody>
          <a:bodyPr/>
          <a:lstStyle/>
          <a:p>
            <a:r>
              <a:rPr lang="en-US" dirty="0" smtClean="0"/>
              <a:t>COMPUTING HOURLY FRINGE BENEFITS-</a:t>
            </a:r>
            <a:br>
              <a:rPr lang="en-US" dirty="0" smtClean="0"/>
            </a:br>
            <a:r>
              <a:rPr lang="en-US" sz="2400" dirty="0" smtClean="0"/>
              <a:t>Creditable for contributions made weekly, monthly, </a:t>
            </a:r>
            <a:r>
              <a:rPr lang="en-US" sz="2400" dirty="0" smtClean="0"/>
              <a:t>quarterly, etc.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FLORIDA DEPARTMENT OF TRANSPORTATION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1514" y="2644170"/>
            <a:ext cx="114356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 determining cash equivalent credit for fringe benefit payments, the period of time to be used is the period covered by the contribution:</a:t>
            </a:r>
          </a:p>
          <a:p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If contributions are made weekly, cash equivalents should be computed weekly.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If contributions are made quarterly, then cash equivalents should be computed quarterly, etc.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000" dirty="0" smtClean="0">
                <a:solidFill>
                  <a:schemeClr val="accent1"/>
                </a:solidFill>
              </a:rPr>
              <a:t>So use the period of time of the contributions to calculate the hourly cash equivalent</a:t>
            </a:r>
            <a:r>
              <a:rPr lang="en-US" sz="2400" dirty="0" smtClean="0">
                <a:solidFill>
                  <a:schemeClr val="accent1"/>
                </a:solidFill>
              </a:rPr>
              <a:t>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6831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FRINGE BENEFITS-</a:t>
            </a:r>
            <a:br>
              <a:rPr lang="en-US" dirty="0" smtClean="0"/>
            </a:br>
            <a:r>
              <a:rPr lang="en-US" sz="2400" dirty="0" smtClean="0"/>
              <a:t>PAYING </a:t>
            </a:r>
            <a:r>
              <a:rPr lang="en-US" sz="2400" dirty="0"/>
              <a:t>ALL </a:t>
            </a:r>
            <a:r>
              <a:rPr lang="en-US" sz="2400" dirty="0" smtClean="0"/>
              <a:t>REQUIRED FRINGE </a:t>
            </a:r>
            <a:r>
              <a:rPr lang="en-US" sz="2400" dirty="0"/>
              <a:t>BENEFITS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FLORIDA DEPARTMENT OF TRANSPORTATION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1514" y="2644170"/>
            <a:ext cx="114356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 contractor that pays fringe benefits </a:t>
            </a:r>
            <a:r>
              <a:rPr lang="en-US" sz="2400" dirty="0" smtClean="0"/>
              <a:t>to approved </a:t>
            </a:r>
            <a:r>
              <a:rPr lang="en-US" sz="2400" dirty="0"/>
              <a:t>plans, funds, or programs in </a:t>
            </a:r>
            <a:r>
              <a:rPr lang="en-US" sz="2400" dirty="0" smtClean="0"/>
              <a:t>amounts not </a:t>
            </a:r>
            <a:r>
              <a:rPr lang="en-US" sz="2400" dirty="0"/>
              <a:t>less than were determined in the applicable</a:t>
            </a:r>
          </a:p>
          <a:p>
            <a:r>
              <a:rPr lang="en-US" sz="2400" dirty="0"/>
              <a:t>wage decision of the Secretary of </a:t>
            </a:r>
            <a:r>
              <a:rPr lang="en-US" sz="2400" dirty="0" smtClean="0"/>
              <a:t>Labor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Shall show </a:t>
            </a:r>
            <a:r>
              <a:rPr lang="en-US" sz="2400" dirty="0"/>
              <a:t>on the face of the payroll the basic </a:t>
            </a:r>
            <a:r>
              <a:rPr lang="en-US" sz="2400" dirty="0" smtClean="0"/>
              <a:t>cash hourly </a:t>
            </a:r>
            <a:r>
              <a:rPr lang="en-US" sz="2400" dirty="0"/>
              <a:t>rate and overtime rate paid to </a:t>
            </a:r>
            <a:r>
              <a:rPr lang="en-US" sz="2400" dirty="0" smtClean="0"/>
              <a:t>employees.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Such </a:t>
            </a:r>
            <a:r>
              <a:rPr lang="en-US" sz="2400" dirty="0"/>
              <a:t>a contractor shall check Section 4(a) of </a:t>
            </a:r>
            <a:r>
              <a:rPr lang="en-US" sz="2400" dirty="0" smtClean="0"/>
              <a:t>the statement </a:t>
            </a:r>
            <a:r>
              <a:rPr lang="en-US" sz="2400" dirty="0"/>
              <a:t>to indicate that payment is also </a:t>
            </a:r>
            <a:r>
              <a:rPr lang="en-US" sz="2400" dirty="0" smtClean="0"/>
              <a:t>being made </a:t>
            </a:r>
            <a:r>
              <a:rPr lang="en-US" sz="2400" dirty="0"/>
              <a:t>to approved plans, funds, or programs </a:t>
            </a:r>
            <a:r>
              <a:rPr lang="en-US" sz="2400" dirty="0" smtClean="0"/>
              <a:t>not less </a:t>
            </a:r>
            <a:r>
              <a:rPr lang="en-US" sz="2400" dirty="0"/>
              <a:t>than the amount predetermined as </a:t>
            </a:r>
            <a:r>
              <a:rPr lang="en-US" sz="2400" dirty="0" smtClean="0"/>
              <a:t>fringe benefits </a:t>
            </a:r>
            <a:r>
              <a:rPr lang="en-US" sz="2400" dirty="0"/>
              <a:t>for each </a:t>
            </a:r>
            <a:r>
              <a:rPr lang="en-US" sz="2400" dirty="0" smtClean="0"/>
              <a:t>craft.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Any </a:t>
            </a:r>
            <a:r>
              <a:rPr lang="en-US" sz="2400" dirty="0"/>
              <a:t>exception shall </a:t>
            </a:r>
            <a:r>
              <a:rPr lang="en-US" sz="2400" dirty="0" smtClean="0"/>
              <a:t>be noted </a:t>
            </a:r>
            <a:r>
              <a:rPr lang="en-US" sz="2400" dirty="0"/>
              <a:t>in Section 4(c).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55723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FRINGE BENEFITS-</a:t>
            </a:r>
            <a:br>
              <a:rPr lang="en-US" dirty="0" smtClean="0"/>
            </a:br>
            <a:r>
              <a:rPr lang="en-US" sz="2400" dirty="0"/>
              <a:t>USE OF SECTION 4(c), EXCEPTIONS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FLORIDA DEPARTMENT OF TRANSPORTATION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1514" y="2644170"/>
            <a:ext cx="114356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Any contractor that is making </a:t>
            </a:r>
            <a:r>
              <a:rPr lang="en-US" sz="2400" dirty="0" smtClean="0"/>
              <a:t>payments </a:t>
            </a:r>
            <a:r>
              <a:rPr lang="en-US" sz="2400" dirty="0" smtClean="0"/>
              <a:t>to approved </a:t>
            </a:r>
            <a:r>
              <a:rPr lang="en-US" sz="2400" dirty="0"/>
              <a:t>plans, funds, or programs in </a:t>
            </a:r>
            <a:r>
              <a:rPr lang="en-US" sz="2400" dirty="0" smtClean="0"/>
              <a:t>amounts less </a:t>
            </a:r>
            <a:r>
              <a:rPr lang="en-US" sz="2400" dirty="0"/>
              <a:t>than the wage determination required </a:t>
            </a:r>
            <a:r>
              <a:rPr lang="en-US" sz="2400" dirty="0" smtClean="0"/>
              <a:t>is obliged </a:t>
            </a:r>
            <a:r>
              <a:rPr lang="en-US" sz="2400" dirty="0"/>
              <a:t>to pay the deficiency directly to </a:t>
            </a:r>
            <a:r>
              <a:rPr lang="en-US" sz="2400" dirty="0" smtClean="0"/>
              <a:t>the employees </a:t>
            </a:r>
            <a:r>
              <a:rPr lang="en-US" sz="2400" dirty="0"/>
              <a:t>as cash in lieu of fringes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Any exceptions </a:t>
            </a:r>
            <a:r>
              <a:rPr lang="en-US" sz="2400" dirty="0"/>
              <a:t>to Section 4(a) or 4(b), whichever </a:t>
            </a:r>
            <a:r>
              <a:rPr lang="en-US" sz="2400" dirty="0" smtClean="0"/>
              <a:t>the contractor </a:t>
            </a:r>
            <a:r>
              <a:rPr lang="en-US" sz="2400" dirty="0"/>
              <a:t>may mark, shall be entered in </a:t>
            </a:r>
            <a:r>
              <a:rPr lang="en-US" sz="2400" dirty="0" smtClean="0"/>
              <a:t>Section 4(c).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Enter in the Exception column the </a:t>
            </a:r>
            <a:r>
              <a:rPr lang="en-US" sz="2400" dirty="0" smtClean="0"/>
              <a:t>craft, and </a:t>
            </a:r>
            <a:r>
              <a:rPr lang="en-US" sz="2400" dirty="0"/>
              <a:t>enter in the Explanation column the </a:t>
            </a:r>
            <a:r>
              <a:rPr lang="en-US" sz="2400" dirty="0" smtClean="0"/>
              <a:t>hourly amount </a:t>
            </a:r>
            <a:r>
              <a:rPr lang="en-US" sz="2400" dirty="0"/>
              <a:t>paid the employees as cash in lieu </a:t>
            </a:r>
            <a:r>
              <a:rPr lang="en-US" sz="2400" dirty="0" smtClean="0"/>
              <a:t>of fringes</a:t>
            </a:r>
            <a:r>
              <a:rPr lang="en-US" sz="2400" dirty="0"/>
              <a:t>, and the hourly amount paid to </a:t>
            </a:r>
            <a:r>
              <a:rPr lang="en-US" sz="2400" dirty="0" smtClean="0"/>
              <a:t>plans, funds</a:t>
            </a:r>
            <a:r>
              <a:rPr lang="en-US" sz="2400" dirty="0"/>
              <a:t>, or programs as fringes.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50115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FRINGE-29 CFR 5.28			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FLORIDA DEPARTMENT OF TRANSPORTATION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1514" y="2644170"/>
            <a:ext cx="114356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costs to a contractor or </a:t>
            </a:r>
            <a:r>
              <a:rPr lang="en-US" sz="2400" dirty="0" smtClean="0"/>
              <a:t>subcontractor which </a:t>
            </a:r>
            <a:r>
              <a:rPr lang="en-US" sz="2400" dirty="0"/>
              <a:t>may be reasonably</a:t>
            </a:r>
          </a:p>
          <a:p>
            <a:r>
              <a:rPr lang="en-US" sz="2400" dirty="0"/>
              <a:t>anticipated in providing benefits of </a:t>
            </a:r>
            <a:r>
              <a:rPr lang="en-US" sz="2400" dirty="0" smtClean="0"/>
              <a:t>the types </a:t>
            </a:r>
            <a:r>
              <a:rPr lang="en-US" sz="2400" dirty="0"/>
              <a:t>described in the act pursuant </a:t>
            </a:r>
            <a:r>
              <a:rPr lang="en-US" sz="2400" dirty="0" smtClean="0"/>
              <a:t>to an </a:t>
            </a:r>
            <a:r>
              <a:rPr lang="en-US" sz="2400" dirty="0"/>
              <a:t>enforceable commitment to </a:t>
            </a:r>
            <a:r>
              <a:rPr lang="en-US" sz="2400" dirty="0" smtClean="0"/>
              <a:t>carry out </a:t>
            </a:r>
            <a:r>
              <a:rPr lang="en-US" sz="2400" dirty="0"/>
              <a:t>a financially responsible plan or</a:t>
            </a:r>
          </a:p>
          <a:p>
            <a:r>
              <a:rPr lang="en-US" sz="2400" dirty="0"/>
              <a:t>program, are considered fringe </a:t>
            </a:r>
            <a:r>
              <a:rPr lang="en-US" sz="2400" dirty="0" smtClean="0"/>
              <a:t>benefits within </a:t>
            </a:r>
            <a:r>
              <a:rPr lang="en-US" sz="2400" dirty="0"/>
              <a:t>the meaning of the </a:t>
            </a:r>
            <a:r>
              <a:rPr lang="en-US" sz="2400" dirty="0" smtClean="0"/>
              <a:t>act.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4533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FRINGE BENEFITS-</a:t>
            </a:r>
            <a:br>
              <a:rPr lang="en-US" dirty="0" smtClean="0"/>
            </a:br>
            <a:r>
              <a:rPr lang="en-US" sz="2400" dirty="0" smtClean="0"/>
              <a:t>NO FRINGE </a:t>
            </a:r>
            <a:r>
              <a:rPr lang="en-US" sz="2400" dirty="0"/>
              <a:t>BENEFITS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FLORIDA DEPARTMENT OF TRANSPORTATION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3016" y="2219217"/>
            <a:ext cx="120789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 contractor that pays no fringe benefits </a:t>
            </a:r>
            <a:r>
              <a:rPr lang="en-US" sz="2000" dirty="0" smtClean="0"/>
              <a:t>shall pay </a:t>
            </a:r>
            <a:r>
              <a:rPr lang="en-US" sz="2000" dirty="0"/>
              <a:t>to the employee and insert in the </a:t>
            </a:r>
            <a:r>
              <a:rPr lang="en-US" sz="2000" dirty="0" smtClean="0"/>
              <a:t>straight time </a:t>
            </a:r>
            <a:r>
              <a:rPr lang="en-US" sz="2000" dirty="0"/>
              <a:t>hourly rate column of the payroll an </a:t>
            </a:r>
            <a:r>
              <a:rPr lang="en-US" sz="2000" dirty="0" smtClean="0"/>
              <a:t>amount not </a:t>
            </a:r>
            <a:r>
              <a:rPr lang="en-US" sz="2000" dirty="0"/>
              <a:t>less than the predetermined rate for </a:t>
            </a:r>
            <a:r>
              <a:rPr lang="en-US" sz="2000" dirty="0" smtClean="0"/>
              <a:t>each classification </a:t>
            </a:r>
            <a:r>
              <a:rPr lang="en-US" sz="2000" dirty="0"/>
              <a:t>plus the amount of fringe </a:t>
            </a:r>
            <a:r>
              <a:rPr lang="en-US" sz="2000" dirty="0" smtClean="0"/>
              <a:t>benefits determined </a:t>
            </a:r>
            <a:r>
              <a:rPr lang="en-US" sz="2000" dirty="0"/>
              <a:t>for each classification in </a:t>
            </a:r>
            <a:r>
              <a:rPr lang="en-US" sz="2000" dirty="0" smtClean="0"/>
              <a:t>the applicable </a:t>
            </a:r>
            <a:r>
              <a:rPr lang="en-US" sz="2000" dirty="0"/>
              <a:t>wage </a:t>
            </a:r>
            <a:r>
              <a:rPr lang="en-US" sz="2000" dirty="0" smtClean="0"/>
              <a:t>decision.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Inasmuch </a:t>
            </a:r>
            <a:r>
              <a:rPr lang="en-US" sz="2000" dirty="0"/>
              <a:t>as it is </a:t>
            </a:r>
            <a:r>
              <a:rPr lang="en-US" sz="2000" dirty="0" smtClean="0"/>
              <a:t>not necessary </a:t>
            </a:r>
            <a:r>
              <a:rPr lang="en-US" sz="2000" dirty="0"/>
              <a:t>to pay time and a half on cash paid </a:t>
            </a:r>
            <a:r>
              <a:rPr lang="en-US" sz="2000" dirty="0" smtClean="0"/>
              <a:t>in lieu </a:t>
            </a:r>
            <a:r>
              <a:rPr lang="en-US" sz="2000" dirty="0"/>
              <a:t>of fringes, the overtime rate shall be not </a:t>
            </a:r>
            <a:r>
              <a:rPr lang="en-US" sz="2000" dirty="0" smtClean="0"/>
              <a:t>less than </a:t>
            </a:r>
            <a:r>
              <a:rPr lang="en-US" sz="2000" dirty="0"/>
              <a:t>the sum of the basic predetermined </a:t>
            </a:r>
            <a:r>
              <a:rPr lang="en-US" sz="2000" dirty="0" smtClean="0"/>
              <a:t>rate, plus </a:t>
            </a:r>
            <a:r>
              <a:rPr lang="en-US" sz="2000" dirty="0"/>
              <a:t>the half time premium on the basic </a:t>
            </a:r>
            <a:r>
              <a:rPr lang="en-US" sz="2000" dirty="0" smtClean="0"/>
              <a:t>or regular </a:t>
            </a:r>
            <a:r>
              <a:rPr lang="en-US" sz="2000" dirty="0"/>
              <a:t>rate, plus the required cash in lieu </a:t>
            </a:r>
            <a:r>
              <a:rPr lang="en-US" sz="2000" dirty="0" smtClean="0"/>
              <a:t>of fringes </a:t>
            </a:r>
            <a:r>
              <a:rPr lang="en-US" sz="2000" dirty="0"/>
              <a:t>at the straight time </a:t>
            </a:r>
            <a:r>
              <a:rPr lang="en-US" sz="2000" dirty="0" smtClean="0"/>
              <a:t>rate.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To simplify computation </a:t>
            </a:r>
            <a:r>
              <a:rPr lang="en-US" sz="2000" dirty="0"/>
              <a:t>of overtime, it is suggested that </a:t>
            </a:r>
            <a:r>
              <a:rPr lang="en-US" sz="2000" dirty="0" smtClean="0"/>
              <a:t>the straight </a:t>
            </a:r>
            <a:r>
              <a:rPr lang="en-US" sz="2000" dirty="0"/>
              <a:t>time basic rate and cash in lieu of </a:t>
            </a:r>
            <a:r>
              <a:rPr lang="en-US" sz="2000" dirty="0" smtClean="0"/>
              <a:t>fringes be </a:t>
            </a:r>
            <a:r>
              <a:rPr lang="en-US" sz="2000" dirty="0"/>
              <a:t>separately stated in the hourly rate </a:t>
            </a:r>
            <a:r>
              <a:rPr lang="en-US" sz="2000" dirty="0" smtClean="0"/>
              <a:t>column, thus </a:t>
            </a:r>
            <a:r>
              <a:rPr lang="en-US" sz="2000" dirty="0"/>
              <a:t>$X.XX/$X.XX. In addition, the </a:t>
            </a:r>
            <a:r>
              <a:rPr lang="en-US" sz="2000" dirty="0" smtClean="0"/>
              <a:t>contractor shall </a:t>
            </a:r>
            <a:r>
              <a:rPr lang="en-US" sz="2000" dirty="0"/>
              <a:t>mark </a:t>
            </a:r>
            <a:r>
              <a:rPr lang="en-US" sz="2000" dirty="0" smtClean="0"/>
              <a:t>Section </a:t>
            </a:r>
            <a:r>
              <a:rPr lang="en-US" sz="2000" dirty="0"/>
              <a:t>4(b) of the statement </a:t>
            </a:r>
            <a:r>
              <a:rPr lang="en-US" sz="2000" dirty="0" smtClean="0"/>
              <a:t>to indicate </a:t>
            </a:r>
            <a:r>
              <a:rPr lang="en-US" sz="2000" dirty="0"/>
              <a:t>that payment of fringe benefits is </a:t>
            </a:r>
            <a:r>
              <a:rPr lang="en-US" sz="2000" dirty="0" smtClean="0"/>
              <a:t>being made </a:t>
            </a:r>
            <a:r>
              <a:rPr lang="en-US" sz="2000" dirty="0"/>
              <a:t>in cash directly to employees. </a:t>
            </a:r>
            <a:r>
              <a:rPr lang="en-US" sz="2000" dirty="0" smtClean="0"/>
              <a:t>Any exceptions </a:t>
            </a:r>
            <a:r>
              <a:rPr lang="en-US" sz="2000" dirty="0"/>
              <a:t>shall be noted in Section 4(c).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55350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FRINGES				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FLORIDA DEPARTMENT OF TRANSPORTATION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0" y="264417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LIFE INSURANCE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HEALTH INSURANCE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VACATION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HOLIDAY;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SICK LEAVE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3203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OF FRINGES-29 CFR 5.5			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FLORIDA DEPARTMENT OF TRANSPORTATION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1514" y="2644170"/>
            <a:ext cx="114356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 contractor shall </a:t>
            </a:r>
            <a:r>
              <a:rPr lang="en-US" sz="2400" dirty="0"/>
              <a:t>maintain records which show </a:t>
            </a:r>
            <a:r>
              <a:rPr lang="en-US" sz="2400" dirty="0" smtClean="0"/>
              <a:t>that the </a:t>
            </a:r>
            <a:r>
              <a:rPr lang="en-US" sz="2400" dirty="0"/>
              <a:t>commitment to provide such </a:t>
            </a:r>
            <a:r>
              <a:rPr lang="en-US" sz="2400" dirty="0" smtClean="0"/>
              <a:t>benefits is </a:t>
            </a:r>
            <a:r>
              <a:rPr lang="en-US" sz="2400" dirty="0"/>
              <a:t>enforceable, that the plan or </a:t>
            </a:r>
            <a:r>
              <a:rPr lang="en-US" sz="2400" dirty="0" smtClean="0"/>
              <a:t>program is </a:t>
            </a:r>
            <a:r>
              <a:rPr lang="en-US" sz="2400" dirty="0"/>
              <a:t>financially responsible, </a:t>
            </a:r>
            <a:r>
              <a:rPr lang="en-US" sz="2400" dirty="0" smtClean="0"/>
              <a:t>and that </a:t>
            </a:r>
            <a:r>
              <a:rPr lang="en-US" sz="2400" dirty="0"/>
              <a:t>the plan or program has been communicated</a:t>
            </a:r>
          </a:p>
          <a:p>
            <a:r>
              <a:rPr lang="en-US" sz="2400" dirty="0"/>
              <a:t>in writing to the laborers </a:t>
            </a:r>
            <a:r>
              <a:rPr lang="en-US" sz="2400" dirty="0" smtClean="0"/>
              <a:t>or mechanics </a:t>
            </a:r>
            <a:r>
              <a:rPr lang="en-US" sz="2400" dirty="0"/>
              <a:t>affected, and records </a:t>
            </a:r>
            <a:r>
              <a:rPr lang="en-US" sz="2400" dirty="0" smtClean="0"/>
              <a:t>which show </a:t>
            </a:r>
            <a:r>
              <a:rPr lang="en-US" sz="2400" dirty="0"/>
              <a:t>the costs anticipated or the </a:t>
            </a:r>
            <a:r>
              <a:rPr lang="en-US" sz="2400" dirty="0" smtClean="0"/>
              <a:t>actual cost </a:t>
            </a:r>
            <a:r>
              <a:rPr lang="en-US" sz="2400" dirty="0"/>
              <a:t>incurred in providing </a:t>
            </a:r>
            <a:r>
              <a:rPr lang="en-US" sz="2400" dirty="0" smtClean="0"/>
              <a:t>such benefits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9552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FUNDED FRINGE BENEFIT PLANS				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FLORIDA DEPARTMENT OF TRANSPORTATION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1514" y="2644170"/>
            <a:ext cx="114356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Contractors may take credit (without prior approval from DOL) for bona fide FB fund contributions made to third-party trustees or insurers that: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Are irrevocably paid; 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Are made regularly not less often than quarterly.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Credit is for payments made for individual workers eligible to participate in the plan program or fund.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9603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UNFUNDED FRINGE BENEFIT PLANS				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FLORIDA DEPARTMENT OF TRANSPORTATION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1514" y="2644170"/>
            <a:ext cx="114356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Costs for an “unfunded” FB plan count towards WD obligation if specific criteria are met: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contributions reasonably anticipate the cost to provide a bona fide FB;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Contributions are made pursuant to an enforceable commitment;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That is carried out under a financially responsible plan;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plan has been communicated in writing to affected workers;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plan has been approved by WHD.</a:t>
            </a:r>
          </a:p>
        </p:txBody>
      </p:sp>
    </p:spTree>
    <p:extLst>
      <p:ext uri="{BB962C8B-B14F-4D97-AF65-F5344CB8AC3E}">
        <p14:creationId xmlns:p14="http://schemas.microsoft.com/office/powerpoint/2010/main" val="2485293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UNFUNDED FRINGE BENEFIT PLANS				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FLORIDA DEPARTMENT OF TRANSPORTATION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1514" y="2644170"/>
            <a:ext cx="114356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Unfunded FB plan criteria: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 the previous slide “communicated in writing” could be as simple as the plan being described in an employee handbook.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Contributions still have to be made at least quarterly.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plan or program must be sent to the National office of WHD to be approved.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Certified payroll does not have to be accepted without a copy of this approval. But technically if they have been doing everything right-just make them get the approval letter.</a:t>
            </a:r>
          </a:p>
        </p:txBody>
      </p:sp>
    </p:spTree>
    <p:extLst>
      <p:ext uri="{BB962C8B-B14F-4D97-AF65-F5344CB8AC3E}">
        <p14:creationId xmlns:p14="http://schemas.microsoft.com/office/powerpoint/2010/main" val="1242252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UNFUNDED FRINGE BENEFIT PLANS				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FLORIDA DEPARTMENT OF TRANSPORTATION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1514" y="2644170"/>
            <a:ext cx="1143568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Unfunded FB plan per 29 CFR 5.5:</a:t>
            </a:r>
          </a:p>
          <a:p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the contractor does not </a:t>
            </a:r>
            <a:r>
              <a:rPr lang="en-US" dirty="0" smtClean="0"/>
              <a:t>make payments </a:t>
            </a:r>
            <a:r>
              <a:rPr lang="en-US" dirty="0"/>
              <a:t>to a trustee or other </a:t>
            </a:r>
            <a:r>
              <a:rPr lang="en-US" dirty="0" smtClean="0"/>
              <a:t>third person</a:t>
            </a:r>
            <a:r>
              <a:rPr lang="en-US" dirty="0"/>
              <a:t>, the contractor may consider </a:t>
            </a:r>
            <a:r>
              <a:rPr lang="en-US" dirty="0" smtClean="0"/>
              <a:t>as part </a:t>
            </a:r>
            <a:r>
              <a:rPr lang="en-US" dirty="0"/>
              <a:t>of the wages of any laborer or </a:t>
            </a:r>
            <a:r>
              <a:rPr lang="en-US" dirty="0" smtClean="0"/>
              <a:t>mechanic the </a:t>
            </a:r>
            <a:r>
              <a:rPr lang="en-US" dirty="0"/>
              <a:t>amount of any costs </a:t>
            </a:r>
            <a:r>
              <a:rPr lang="en-US" dirty="0" smtClean="0"/>
              <a:t>reasonably anticipated </a:t>
            </a:r>
            <a:r>
              <a:rPr lang="en-US" dirty="0"/>
              <a:t>in providing bona fide fringe benefits under a plan or program, Provided, That the Secretary of Labor has found, upon the written request of the contractor, that the </a:t>
            </a:r>
            <a:r>
              <a:rPr lang="en-US" dirty="0" smtClean="0"/>
              <a:t>applicable standards </a:t>
            </a:r>
            <a:r>
              <a:rPr lang="en-US" dirty="0"/>
              <a:t>of the Davis-Bacon Act have been met. The Secretary of Labor may require the </a:t>
            </a:r>
            <a:r>
              <a:rPr lang="en-US" dirty="0" smtClean="0"/>
              <a:t>contractor </a:t>
            </a:r>
            <a:r>
              <a:rPr lang="en-US" dirty="0"/>
              <a:t>to set aside in a separate account assets for the meeting of obligations under the plan program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The contractor will have to get approval from the National Office of WHD and will have to set aside in a separate account.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054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FRINGE BENEFIT PLANS				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FLORIDA DEPARTMENT OF TRANSPORTATION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1514" y="2644170"/>
            <a:ext cx="114356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Employees get no say in what fringe benefits the contractor chooses to provide for them: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But the fringes should be communicated to the employee in writing;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Contributions are made pursuant to an enforceable commitment;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That is carried out under a financially responsible plan;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plan has been communicated in writing to affected workers;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plan has been approved by WHD.</a:t>
            </a:r>
          </a:p>
        </p:txBody>
      </p:sp>
    </p:spTree>
    <p:extLst>
      <p:ext uri="{BB962C8B-B14F-4D97-AF65-F5344CB8AC3E}">
        <p14:creationId xmlns:p14="http://schemas.microsoft.com/office/powerpoint/2010/main" val="204646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</TotalTime>
  <Words>1553</Words>
  <Application>Microsoft Office PowerPoint</Application>
  <PresentationFormat>Widescreen</PresentationFormat>
  <Paragraphs>159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Wingdings 2</vt:lpstr>
      <vt:lpstr>Quotable</vt:lpstr>
      <vt:lpstr>DBA/DBRA FRINGE BENEFITS NOTE: The information in this presentation was drafted from a presentation the Wage and Hour Division included in their 2017 Prevailing Wage Seminar</vt:lpstr>
      <vt:lpstr>DEFINITION OF FRINGE-29 CFR 5.28    </vt:lpstr>
      <vt:lpstr>EXAMPLES OF FRINGES     </vt:lpstr>
      <vt:lpstr>RECORD OF FRINGES-29 CFR 5.5    </vt:lpstr>
      <vt:lpstr>FUNDED FRINGE BENEFIT PLANS     </vt:lpstr>
      <vt:lpstr>UNFUNDED FRINGE BENEFIT PLANS     </vt:lpstr>
      <vt:lpstr>UNFUNDED FRINGE BENEFIT PLANS     </vt:lpstr>
      <vt:lpstr>UNFUNDED FRINGE BENEFIT PLANS     </vt:lpstr>
      <vt:lpstr>FRINGE BENEFIT PLANS     </vt:lpstr>
      <vt:lpstr>ELIGIBILITY AND PARTICIPATION     </vt:lpstr>
      <vt:lpstr>ADMINISTRATIVE EXPENSES     </vt:lpstr>
      <vt:lpstr>ANNUALIZATION PRINCIPLE     </vt:lpstr>
      <vt:lpstr>ANNUALIZATION- Computing the creditable hourly rate     </vt:lpstr>
      <vt:lpstr>ANNUALIZATION- Defined Contribution Plan Example     </vt:lpstr>
      <vt:lpstr>ANNUALIZATION- Yes or No     </vt:lpstr>
      <vt:lpstr>IMMEDIATE VESTING- Definition     </vt:lpstr>
      <vt:lpstr>COMPUTING HOURLY FRINGE BENEFITS- Creditable for contributions made weekly, monthly, quarterly, etc.  </vt:lpstr>
      <vt:lpstr>FRINGE BENEFITS- PAYING ALL REQUIRED FRINGE BENEFITS  </vt:lpstr>
      <vt:lpstr>FRINGE BENEFITS- USE OF SECTION 4(c), EXCEPTIONS  </vt:lpstr>
      <vt:lpstr>FRINGE BENEFITS- NO FRINGE BENEFITS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DBA/DBRA FRINGE BENEFITS</dc:title>
  <dc:creator>Vickers, Patty</dc:creator>
  <cp:lastModifiedBy>Vickers, Patty</cp:lastModifiedBy>
  <cp:revision>20</cp:revision>
  <dcterms:created xsi:type="dcterms:W3CDTF">2017-05-17T15:41:55Z</dcterms:created>
  <dcterms:modified xsi:type="dcterms:W3CDTF">2017-06-08T13:10:59Z</dcterms:modified>
</cp:coreProperties>
</file>