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722" r:id="rId2"/>
    <p:sldMasterId id="2147483680" r:id="rId3"/>
    <p:sldMasterId id="2147483710" r:id="rId4"/>
    <p:sldMasterId id="2147483698" r:id="rId5"/>
    <p:sldMasterId id="2147483744" r:id="rId6"/>
    <p:sldMasterId id="2147483765" r:id="rId7"/>
    <p:sldMasterId id="2147483777" r:id="rId8"/>
  </p:sldMasterIdLst>
  <p:notesMasterIdLst>
    <p:notesMasterId r:id="rId86"/>
  </p:notesMasterIdLst>
  <p:handoutMasterIdLst>
    <p:handoutMasterId r:id="rId87"/>
  </p:handoutMasterIdLst>
  <p:sldIdLst>
    <p:sldId id="296" r:id="rId9"/>
    <p:sldId id="274" r:id="rId10"/>
    <p:sldId id="275" r:id="rId11"/>
    <p:sldId id="278" r:id="rId12"/>
    <p:sldId id="364" r:id="rId13"/>
    <p:sldId id="333" r:id="rId14"/>
    <p:sldId id="281" r:id="rId15"/>
    <p:sldId id="283" r:id="rId16"/>
    <p:sldId id="284" r:id="rId17"/>
    <p:sldId id="285" r:id="rId18"/>
    <p:sldId id="286" r:id="rId19"/>
    <p:sldId id="315" r:id="rId20"/>
    <p:sldId id="287" r:id="rId21"/>
    <p:sldId id="289" r:id="rId22"/>
    <p:sldId id="290" r:id="rId23"/>
    <p:sldId id="291" r:id="rId24"/>
    <p:sldId id="293" r:id="rId25"/>
    <p:sldId id="334" r:id="rId26"/>
    <p:sldId id="297" r:id="rId27"/>
    <p:sldId id="295" r:id="rId28"/>
    <p:sldId id="298" r:id="rId29"/>
    <p:sldId id="299" r:id="rId30"/>
    <p:sldId id="300" r:id="rId31"/>
    <p:sldId id="301" r:id="rId32"/>
    <p:sldId id="302" r:id="rId33"/>
    <p:sldId id="303" r:id="rId34"/>
    <p:sldId id="304" r:id="rId35"/>
    <p:sldId id="305" r:id="rId36"/>
    <p:sldId id="306" r:id="rId37"/>
    <p:sldId id="316" r:id="rId38"/>
    <p:sldId id="321" r:id="rId39"/>
    <p:sldId id="317" r:id="rId40"/>
    <p:sldId id="319" r:id="rId41"/>
    <p:sldId id="318" r:id="rId42"/>
    <p:sldId id="365" r:id="rId43"/>
    <p:sldId id="328" r:id="rId44"/>
    <p:sldId id="331" r:id="rId45"/>
    <p:sldId id="332" r:id="rId46"/>
    <p:sldId id="335" r:id="rId47"/>
    <p:sldId id="336" r:id="rId48"/>
    <p:sldId id="337" r:id="rId49"/>
    <p:sldId id="338" r:id="rId50"/>
    <p:sldId id="339" r:id="rId51"/>
    <p:sldId id="342" r:id="rId52"/>
    <p:sldId id="343" r:id="rId53"/>
    <p:sldId id="344" r:id="rId54"/>
    <p:sldId id="345" r:id="rId55"/>
    <p:sldId id="348" r:id="rId56"/>
    <p:sldId id="346" r:id="rId57"/>
    <p:sldId id="349" r:id="rId58"/>
    <p:sldId id="347" r:id="rId59"/>
    <p:sldId id="350" r:id="rId60"/>
    <p:sldId id="351" r:id="rId61"/>
    <p:sldId id="314" r:id="rId62"/>
    <p:sldId id="313" r:id="rId63"/>
    <p:sldId id="312" r:id="rId64"/>
    <p:sldId id="307" r:id="rId65"/>
    <p:sldId id="308" r:id="rId66"/>
    <p:sldId id="309" r:id="rId67"/>
    <p:sldId id="311" r:id="rId68"/>
    <p:sldId id="340" r:id="rId69"/>
    <p:sldId id="266" r:id="rId70"/>
    <p:sldId id="267" r:id="rId71"/>
    <p:sldId id="268" r:id="rId72"/>
    <p:sldId id="269" r:id="rId73"/>
    <p:sldId id="270" r:id="rId74"/>
    <p:sldId id="352" r:id="rId75"/>
    <p:sldId id="353" r:id="rId76"/>
    <p:sldId id="354" r:id="rId77"/>
    <p:sldId id="356" r:id="rId78"/>
    <p:sldId id="357" r:id="rId79"/>
    <p:sldId id="358" r:id="rId80"/>
    <p:sldId id="359" r:id="rId81"/>
    <p:sldId id="360" r:id="rId82"/>
    <p:sldId id="361" r:id="rId83"/>
    <p:sldId id="362" r:id="rId84"/>
    <p:sldId id="363"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ns and Knowledge Base Contents 5" id="{5575F9A7-00D4-B742-A946-83DCF34FF979}">
          <p14:sldIdLst>
            <p14:sldId id="296"/>
            <p14:sldId id="274"/>
            <p14:sldId id="275"/>
            <p14:sldId id="278"/>
            <p14:sldId id="364"/>
          </p14:sldIdLst>
        </p14:section>
        <p14:section name="New Projects in PrP 10" id="{64F30F72-0B11-5A47-B7D1-F7597A8B74B5}">
          <p14:sldIdLst>
            <p14:sldId id="333"/>
            <p14:sldId id="281"/>
            <p14:sldId id="283"/>
            <p14:sldId id="284"/>
            <p14:sldId id="285"/>
            <p14:sldId id="286"/>
            <p14:sldId id="315"/>
            <p14:sldId id="287"/>
            <p14:sldId id="289"/>
            <p14:sldId id="290"/>
            <p14:sldId id="291"/>
            <p14:sldId id="293"/>
          </p14:sldIdLst>
        </p14:section>
        <p14:section name="Pay Items 14" id="{935D3271-CD12-7F4F-B356-62433FBC3FCE}">
          <p14:sldIdLst>
            <p14:sldId id="334"/>
            <p14:sldId id="297"/>
            <p14:sldId id="295"/>
            <p14:sldId id="298"/>
            <p14:sldId id="299"/>
            <p14:sldId id="300"/>
            <p14:sldId id="301"/>
            <p14:sldId id="302"/>
            <p14:sldId id="303"/>
            <p14:sldId id="304"/>
            <p14:sldId id="305"/>
            <p14:sldId id="306"/>
          </p14:sldIdLst>
        </p14:section>
        <p14:section name="Creating a Proposal   5" id="{7DA503D4-7F12-8542-8AA4-0EB0DD4F36DF}">
          <p14:sldIdLst>
            <p14:sldId id="316"/>
            <p14:sldId id="321"/>
            <p14:sldId id="317"/>
            <p14:sldId id="319"/>
            <p14:sldId id="318"/>
          </p14:sldIdLst>
        </p14:section>
        <p14:section name="The AutoGen Process   4" id="{0E5E1D9C-88CF-1448-8F96-E6741B67A571}">
          <p14:sldIdLst>
            <p14:sldId id="365"/>
            <p14:sldId id="328"/>
            <p14:sldId id="331"/>
            <p14:sldId id="332"/>
          </p14:sldIdLst>
        </p14:section>
        <p14:section name="Alternative Bidding   15" id="{CCD33234-AE16-354D-8ED1-6189D2AB7503}">
          <p14:sldIdLst>
            <p14:sldId id="335"/>
            <p14:sldId id="336"/>
            <p14:sldId id="337"/>
            <p14:sldId id="338"/>
            <p14:sldId id="339"/>
            <p14:sldId id="342"/>
            <p14:sldId id="343"/>
            <p14:sldId id="344"/>
            <p14:sldId id="345"/>
            <p14:sldId id="348"/>
            <p14:sldId id="346"/>
            <p14:sldId id="349"/>
            <p14:sldId id="347"/>
            <p14:sldId id="350"/>
            <p14:sldId id="351"/>
          </p14:sldIdLst>
        </p14:section>
        <p14:section name="Final Review - District Let  1" id="{B5F53520-5EB3-D84D-A9F4-9D34139BD3EA}">
          <p14:sldIdLst>
            <p14:sldId id="314"/>
          </p14:sldIdLst>
        </p14:section>
        <p14:section name="Final Plans - Central Let  1" id="{9A2C7375-FE11-8440-892B-F6DE0244B62F}">
          <p14:sldIdLst>
            <p14:sldId id="313"/>
          </p14:sldIdLst>
        </p14:section>
        <p14:section name="Contracts Administration   1" id="{1EEB80AA-D87D-974B-AEF1-ACB6AF493774}">
          <p14:sldIdLst>
            <p14:sldId id="312"/>
          </p14:sldIdLst>
        </p14:section>
        <p14:section name="Addendums   4" id="{6C245452-7F00-D840-99FC-A62C326FAED3}">
          <p14:sldIdLst>
            <p14:sldId id="307"/>
            <p14:sldId id="308"/>
            <p14:sldId id="309"/>
            <p14:sldId id="311"/>
          </p14:sldIdLst>
        </p14:section>
        <p14:section name="Reports 6" id="{1AF81A37-5989-8945-A1E5-587AEB4C622E}">
          <p14:sldIdLst>
            <p14:sldId id="340"/>
            <p14:sldId id="266"/>
            <p14:sldId id="267"/>
            <p14:sldId id="268"/>
            <p14:sldId id="269"/>
            <p14:sldId id="270"/>
          </p14:sldIdLst>
        </p14:section>
        <p14:section name="WorkFlows and Phases   10" id="{0EDBE5A0-7112-444D-849F-97CF0499BA25}">
          <p14:sldIdLst>
            <p14:sldId id="352"/>
            <p14:sldId id="353"/>
            <p14:sldId id="354"/>
            <p14:sldId id="356"/>
            <p14:sldId id="357"/>
            <p14:sldId id="358"/>
            <p14:sldId id="359"/>
            <p14:sldId id="360"/>
            <p14:sldId id="361"/>
            <p14:sldId id="362"/>
          </p14:sldIdLst>
        </p14:section>
        <p14:section name="End 1" id="{721C7B7F-A70C-BF45-8618-DD4A973F556D}">
          <p14:sldIdLst>
            <p14:sldId id="3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DD7"/>
    <a:srgbClr val="898989"/>
    <a:srgbClr val="9FBA74"/>
    <a:srgbClr val="6D9DF5"/>
    <a:srgbClr val="6DB4FF"/>
    <a:srgbClr val="69A0FF"/>
    <a:srgbClr val="5A86D6"/>
    <a:srgbClr val="639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27"/>
    <p:restoredTop sz="94692"/>
  </p:normalViewPr>
  <p:slideViewPr>
    <p:cSldViewPr snapToObjects="1" showGuides="1">
      <p:cViewPr varScale="1">
        <p:scale>
          <a:sx n="108" d="100"/>
          <a:sy n="108" d="100"/>
        </p:scale>
        <p:origin x="252" y="108"/>
      </p:cViewPr>
      <p:guideLst>
        <p:guide orient="horz" pos="2160"/>
        <p:guide pos="3840"/>
      </p:guideLst>
    </p:cSldViewPr>
  </p:slideViewPr>
  <p:outlineViewPr>
    <p:cViewPr>
      <p:scale>
        <a:sx n="33" d="100"/>
        <a:sy n="33" d="100"/>
      </p:scale>
      <p:origin x="0" y="-31256"/>
    </p:cViewPr>
  </p:outlineViewPr>
  <p:notesTextViewPr>
    <p:cViewPr>
      <p:scale>
        <a:sx n="1" d="1"/>
        <a:sy n="1" d="1"/>
      </p:scale>
      <p:origin x="0" y="0"/>
    </p:cViewPr>
  </p:notesTextViewPr>
  <p:sorterViewPr>
    <p:cViewPr>
      <p:scale>
        <a:sx n="150" d="100"/>
        <a:sy n="150" d="100"/>
      </p:scale>
      <p:origin x="0" y="0"/>
    </p:cViewPr>
  </p:sorterViewPr>
  <p:notesViewPr>
    <p:cSldViewPr snapToObjects="1" showGuides="1">
      <p:cViewPr varScale="1">
        <p:scale>
          <a:sx n="91" d="100"/>
          <a:sy n="91" d="100"/>
        </p:scale>
        <p:origin x="4200"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27821-9950-384B-99FD-1D95A081ADE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2706B9-F0AF-9F40-851B-6261517D334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5E7631C-7BAE-EF40-8CFD-E8EF28F91013}" type="datetimeFigureOut">
              <a:rPr lang="en-US" smtClean="0"/>
              <a:t>6/4/2019</a:t>
            </a:fld>
            <a:endParaRPr lang="en-US" dirty="0"/>
          </a:p>
        </p:txBody>
      </p:sp>
      <p:sp>
        <p:nvSpPr>
          <p:cNvPr id="4" name="Footer Placeholder 3">
            <a:extLst>
              <a:ext uri="{FF2B5EF4-FFF2-40B4-BE49-F238E27FC236}">
                <a16:creationId xmlns:a16="http://schemas.microsoft.com/office/drawing/2014/main" id="{1CDBFA55-B850-8E48-A56F-AC82F60063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477E11-52DC-B745-AE68-E02CA3486F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018CE2-D389-484F-97D5-10EDB3F2A11D}" type="slidenum">
              <a:rPr lang="en-US" smtClean="0"/>
              <a:t>‹#›</a:t>
            </a:fld>
            <a:endParaRPr lang="en-US" dirty="0"/>
          </a:p>
        </p:txBody>
      </p:sp>
    </p:spTree>
    <p:extLst>
      <p:ext uri="{BB962C8B-B14F-4D97-AF65-F5344CB8AC3E}">
        <p14:creationId xmlns:p14="http://schemas.microsoft.com/office/powerpoint/2010/main" val="3762610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44629F7-2DB8-8F4A-8A46-50D92D738433}" type="datetimeFigureOut">
              <a:rPr lang="en-US" smtClean="0"/>
              <a:t>6/4/2019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2F1C5-29E2-384A-8C6E-5CFF00EC5DA3}" type="slidenum">
              <a:rPr lang="en-US" smtClean="0"/>
              <a:t>‹#›</a:t>
            </a:fld>
            <a:endParaRPr lang="en-US" dirty="0"/>
          </a:p>
        </p:txBody>
      </p:sp>
    </p:spTree>
    <p:extLst>
      <p:ext uri="{BB962C8B-B14F-4D97-AF65-F5344CB8AC3E}">
        <p14:creationId xmlns:p14="http://schemas.microsoft.com/office/powerpoint/2010/main" val="356464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2F1C5-29E2-384A-8C6E-5CFF00EC5DA3}" type="slidenum">
              <a:rPr lang="en-US" smtClean="0"/>
              <a:t>1</a:t>
            </a:fld>
            <a:endParaRPr lang="en-US" dirty="0"/>
          </a:p>
        </p:txBody>
      </p:sp>
    </p:spTree>
    <p:extLst>
      <p:ext uri="{BB962C8B-B14F-4D97-AF65-F5344CB8AC3E}">
        <p14:creationId xmlns:p14="http://schemas.microsoft.com/office/powerpoint/2010/main" val="239891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2F1C5-29E2-384A-8C6E-5CFF00EC5DA3}" type="slidenum">
              <a:rPr lang="en-US" smtClean="0"/>
              <a:t>32</a:t>
            </a:fld>
            <a:endParaRPr lang="en-US" dirty="0"/>
          </a:p>
        </p:txBody>
      </p:sp>
    </p:spTree>
    <p:extLst>
      <p:ext uri="{BB962C8B-B14F-4D97-AF65-F5344CB8AC3E}">
        <p14:creationId xmlns:p14="http://schemas.microsoft.com/office/powerpoint/2010/main" val="293289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2F1C5-29E2-384A-8C6E-5CFF00EC5DA3}" type="slidenum">
              <a:rPr lang="en-US" smtClean="0"/>
              <a:t>59</a:t>
            </a:fld>
            <a:endParaRPr lang="en-US" dirty="0"/>
          </a:p>
        </p:txBody>
      </p:sp>
    </p:spTree>
    <p:extLst>
      <p:ext uri="{BB962C8B-B14F-4D97-AF65-F5344CB8AC3E}">
        <p14:creationId xmlns:p14="http://schemas.microsoft.com/office/powerpoint/2010/main" val="18260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2</a:t>
            </a:fld>
            <a:endParaRPr lang="en-US" dirty="0"/>
          </a:p>
        </p:txBody>
      </p:sp>
    </p:spTree>
    <p:extLst>
      <p:ext uri="{BB962C8B-B14F-4D97-AF65-F5344CB8AC3E}">
        <p14:creationId xmlns:p14="http://schemas.microsoft.com/office/powerpoint/2010/main" val="221136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3</a:t>
            </a:fld>
            <a:endParaRPr lang="en-US" dirty="0"/>
          </a:p>
        </p:txBody>
      </p:sp>
    </p:spTree>
    <p:extLst>
      <p:ext uri="{BB962C8B-B14F-4D97-AF65-F5344CB8AC3E}">
        <p14:creationId xmlns:p14="http://schemas.microsoft.com/office/powerpoint/2010/main" val="263443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2F1C5-29E2-384A-8C6E-5CFF00EC5DA3}" type="slidenum">
              <a:rPr lang="en-US" smtClean="0"/>
              <a:t>5</a:t>
            </a:fld>
            <a:endParaRPr lang="en-US" dirty="0"/>
          </a:p>
        </p:txBody>
      </p:sp>
    </p:spTree>
    <p:extLst>
      <p:ext uri="{BB962C8B-B14F-4D97-AF65-F5344CB8AC3E}">
        <p14:creationId xmlns:p14="http://schemas.microsoft.com/office/powerpoint/2010/main" val="378503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7</a:t>
            </a:fld>
            <a:endParaRPr lang="en-US" dirty="0"/>
          </a:p>
        </p:txBody>
      </p:sp>
    </p:spTree>
    <p:extLst>
      <p:ext uri="{BB962C8B-B14F-4D97-AF65-F5344CB8AC3E}">
        <p14:creationId xmlns:p14="http://schemas.microsoft.com/office/powerpoint/2010/main" val="107641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2F1C5-29E2-384A-8C6E-5CFF00EC5DA3}" type="slidenum">
              <a:rPr lang="en-US" smtClean="0"/>
              <a:t>8</a:t>
            </a:fld>
            <a:endParaRPr lang="en-US" dirty="0"/>
          </a:p>
        </p:txBody>
      </p:sp>
    </p:spTree>
    <p:extLst>
      <p:ext uri="{BB962C8B-B14F-4D97-AF65-F5344CB8AC3E}">
        <p14:creationId xmlns:p14="http://schemas.microsoft.com/office/powerpoint/2010/main" val="238154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9</a:t>
            </a:fld>
            <a:endParaRPr lang="en-US" dirty="0"/>
          </a:p>
        </p:txBody>
      </p:sp>
    </p:spTree>
    <p:extLst>
      <p:ext uri="{BB962C8B-B14F-4D97-AF65-F5344CB8AC3E}">
        <p14:creationId xmlns:p14="http://schemas.microsoft.com/office/powerpoint/2010/main" val="299730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10</a:t>
            </a:fld>
            <a:endParaRPr lang="en-US" dirty="0"/>
          </a:p>
        </p:txBody>
      </p:sp>
    </p:spTree>
    <p:extLst>
      <p:ext uri="{BB962C8B-B14F-4D97-AF65-F5344CB8AC3E}">
        <p14:creationId xmlns:p14="http://schemas.microsoft.com/office/powerpoint/2010/main" val="14258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F1C5-29E2-384A-8C6E-5CFF00EC5DA3}" type="slidenum">
              <a:rPr lang="en-US" smtClean="0"/>
              <a:t>18</a:t>
            </a:fld>
            <a:endParaRPr lang="en-US" dirty="0"/>
          </a:p>
        </p:txBody>
      </p:sp>
    </p:spTree>
    <p:extLst>
      <p:ext uri="{BB962C8B-B14F-4D97-AF65-F5344CB8AC3E}">
        <p14:creationId xmlns:p14="http://schemas.microsoft.com/office/powerpoint/2010/main" val="409431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022E-F417-2E4E-93B0-C727B178F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44D833-4AD3-1440-A46A-1641C4AC1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9DF25-F79F-8944-BFEE-7DE4FD5EAE39}"/>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F5308C3-D6F1-B34E-93EF-927FC15209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C3572604-621F-7E42-9D36-43919F1E4923}"/>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39077000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00A0-7846-674B-9924-135ACDDF1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317D-89BC-E24A-84A0-315BD0B74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4F0BF-B10D-424E-AE06-307B729904F8}"/>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E22B72FB-FE9D-E545-AB57-F22D76E0D3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04DAFEF-CF03-1C43-8C58-A3E70B01ABBC}"/>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05847658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D6452-84BE-0B4A-8BD1-0743607722CA}"/>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2DC79C99-8B07-2641-9CF9-1FA2E4699EB3}"/>
              </a:ext>
            </a:extLst>
          </p:cNvPr>
          <p:cNvSpPr>
            <a:spLocks noGrp="1"/>
          </p:cNvSpPr>
          <p:nvPr>
            <p:ph type="ftr" sz="quarter" idx="11"/>
          </p:nvPr>
        </p:nvSpPr>
        <p:spPr/>
        <p:txBody>
          <a:bodyPr/>
          <a:lstStyle/>
          <a:p>
            <a:r>
              <a:rPr lang="en-US"/>
              <a:t>PRP Version 4.6</a:t>
            </a:r>
            <a:endParaRPr lang="en-US" dirty="0"/>
          </a:p>
        </p:txBody>
      </p:sp>
      <p:sp>
        <p:nvSpPr>
          <p:cNvPr id="4" name="Slide Number Placeholder 3">
            <a:extLst>
              <a:ext uri="{FF2B5EF4-FFF2-40B4-BE49-F238E27FC236}">
                <a16:creationId xmlns:a16="http://schemas.microsoft.com/office/drawing/2014/main" id="{779DD6A6-F5A8-1843-90D9-70AAD479D83D}"/>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90711891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1B3C-A9AB-8A45-B309-A0F0A7F5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81678-13D2-624B-84E4-DAECDA094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711DF8-423E-B745-858A-3AEBE308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5C0D4-20FD-7341-84FC-76E0E014450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239FF593-8B8A-CB47-8864-4FF726BAAADC}"/>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6819054C-077D-284F-97F1-043AB49688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50361645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8D4B-C04C-9748-99B7-6753D4A8C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BFC09-822F-7B4E-AA32-AFA3484B4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935035D-5E71-984A-892A-D867B8F2A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7646B-CDA1-4549-8731-98872E92EEED}"/>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48717874-4C6F-4241-9CB8-092619DC4F54}"/>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B30D621-E05A-9044-BEF8-CABDDAA3B1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29954149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00A0-7846-674B-9924-135ACDDF1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317D-89BC-E24A-84A0-315BD0B74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4F0BF-B10D-424E-AE06-307B729904F8}"/>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E22B72FB-FE9D-E545-AB57-F22D76E0D3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04DAFEF-CF03-1C43-8C58-A3E70B01ABBC}"/>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95251032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872AC-199A-DC4B-B509-0074F2F65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1852C-5AF3-0D46-B3AB-8AB9D52BE8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6F0D5-A8DF-9645-B9C4-6F966CB1254E}"/>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7B72A5D-6EEB-6E45-B48A-84E4B6093E1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36049D52-FDEE-0743-A53F-DC4BD1989AB2}"/>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89541130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43281"/>
            <a:ext cx="8915399" cy="853439"/>
          </a:xfrm>
        </p:spPr>
        <p:txBody>
          <a:bodyPr anchor="b">
            <a:normAutofit/>
          </a:bodyPr>
          <a:lstStyle>
            <a:lvl1pPr algn="ctr">
              <a:defRPr sz="4800" baseline="0"/>
            </a:lvl1pPr>
          </a:lstStyle>
          <a:p>
            <a:r>
              <a:rPr lang="en-US"/>
              <a:t>Click to edit Master title style</a:t>
            </a:r>
            <a:endParaRPr lang="en-US" dirty="0"/>
          </a:p>
        </p:txBody>
      </p:sp>
      <p:sp>
        <p:nvSpPr>
          <p:cNvPr id="3" name="Subtitle 2"/>
          <p:cNvSpPr>
            <a:spLocks noGrp="1"/>
          </p:cNvSpPr>
          <p:nvPr>
            <p:ph type="subTitle" idx="1"/>
          </p:nvPr>
        </p:nvSpPr>
        <p:spPr>
          <a:xfrm>
            <a:off x="2686487" y="5651139"/>
            <a:ext cx="8915399" cy="485501"/>
          </a:xfrm>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3214D293-A7EB-A34F-9141-55AB38A83013}" type="slidenum">
              <a:rPr lang="en-US" smtClean="0"/>
              <a:t>‹#›</a:t>
            </a:fld>
            <a:endParaRPr lang="en-US" dirty="0"/>
          </a:p>
        </p:txBody>
      </p:sp>
      <p:sp>
        <p:nvSpPr>
          <p:cNvPr id="8" name="Subtitle 2">
            <a:extLst>
              <a:ext uri="{FF2B5EF4-FFF2-40B4-BE49-F238E27FC236}">
                <a16:creationId xmlns:a16="http://schemas.microsoft.com/office/drawing/2014/main" id="{65A9B062-F60F-3F41-8132-904E5E6EF695}"/>
              </a:ext>
            </a:extLst>
          </p:cNvPr>
          <p:cNvSpPr txBox="1">
            <a:spLocks/>
          </p:cNvSpPr>
          <p:nvPr/>
        </p:nvSpPr>
        <p:spPr>
          <a:xfrm>
            <a:off x="2686487" y="1780179"/>
            <a:ext cx="8915399" cy="566781"/>
          </a:xfrm>
          <a:prstGeom prst="rect">
            <a:avLst/>
          </a:prstGeom>
          <a:solidFill>
            <a:schemeClr val="tx2">
              <a:lumMod val="20000"/>
              <a:lumOff val="80000"/>
            </a:schemeClr>
          </a:solidFill>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2800" baseline="0" dirty="0"/>
              <a:t>Click to edit Master subtitle style</a:t>
            </a:r>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703763" y="2428875"/>
            <a:ext cx="4114800" cy="3138488"/>
          </a:xfrm>
        </p:spPr>
        <p:txBody>
          <a:bodyPr/>
          <a:lstStyle/>
          <a:p>
            <a:r>
              <a:rPr lang="en-US" dirty="0"/>
              <a:t>Click icon to add picture</a:t>
            </a:r>
          </a:p>
        </p:txBody>
      </p:sp>
    </p:spTree>
    <p:extLst>
      <p:ext uri="{BB962C8B-B14F-4D97-AF65-F5344CB8AC3E}">
        <p14:creationId xmlns:p14="http://schemas.microsoft.com/office/powerpoint/2010/main" val="181848236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355600"/>
          </a:xfrm>
        </p:spPr>
        <p:txBody>
          <a:bodyPr>
            <a:normAutofit/>
          </a:bodyPr>
          <a:lstStyle>
            <a:lvl1pPr>
              <a:defRPr sz="1800" baseline="0"/>
            </a:lvl1pPr>
          </a:lstStyle>
          <a:p>
            <a:r>
              <a:rPr lang="en-US"/>
              <a:t>Click to edit Master title style</a:t>
            </a:r>
            <a:endParaRPr lang="en-US" dirty="0"/>
          </a:p>
        </p:txBody>
      </p:sp>
      <p:sp>
        <p:nvSpPr>
          <p:cNvPr id="3" name="Content Placeholder 2"/>
          <p:cNvSpPr>
            <a:spLocks noGrp="1"/>
          </p:cNvSpPr>
          <p:nvPr>
            <p:ph idx="1"/>
          </p:nvPr>
        </p:nvSpPr>
        <p:spPr>
          <a:xfrm>
            <a:off x="2589212" y="741680"/>
            <a:ext cx="2196148" cy="559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p:txBody>
          <a:bodyPr/>
          <a:lstStyle/>
          <a:p>
            <a:fld id="{3214D293-A7EB-A34F-9141-55AB38A83013}" type="slidenum">
              <a:rPr lang="en-US" smtClean="0"/>
              <a:t>‹#›</a:t>
            </a:fld>
            <a:endParaRPr lang="en-US" dirty="0"/>
          </a:p>
        </p:txBody>
      </p:sp>
      <p:graphicFrame>
        <p:nvGraphicFramePr>
          <p:cNvPr id="8" name="Table 7">
            <a:extLst>
              <a:ext uri="{FF2B5EF4-FFF2-40B4-BE49-F238E27FC236}">
                <a16:creationId xmlns:a16="http://schemas.microsoft.com/office/drawing/2014/main" id="{F516E9BD-ED7A-8F4B-B277-E9AFF7CD7102}"/>
              </a:ext>
            </a:extLst>
          </p:cNvPr>
          <p:cNvGraphicFramePr>
            <a:graphicFrameLocks noGrp="1"/>
          </p:cNvGraphicFramePr>
          <p:nvPr>
            <p:extLst>
              <p:ext uri="{D42A27DB-BD31-4B8C-83A1-F6EECF244321}">
                <p14:modId xmlns:p14="http://schemas.microsoft.com/office/powerpoint/2010/main" val="3638131293"/>
              </p:ext>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spTree>
    <p:extLst>
      <p:ext uri="{BB962C8B-B14F-4D97-AF65-F5344CB8AC3E}">
        <p14:creationId xmlns:p14="http://schemas.microsoft.com/office/powerpoint/2010/main" val="9525343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83680685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Slide Number Placeholder 5"/>
          <p:cNvSpPr>
            <a:spLocks noGrp="1"/>
          </p:cNvSpPr>
          <p:nvPr>
            <p:ph type="sldNum" sz="quarter" idx="12"/>
          </p:nvPr>
        </p:nvSpPr>
        <p:spPr>
          <a:xfrm>
            <a:off x="11237403" y="6413774"/>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05780930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May-2019</a:t>
            </a:r>
            <a:endParaRPr lang="en-US" dirty="0"/>
          </a:p>
        </p:txBody>
      </p:sp>
      <p:sp>
        <p:nvSpPr>
          <p:cNvPr id="8" name="Footer Placeholder 7"/>
          <p:cNvSpPr>
            <a:spLocks noGrp="1"/>
          </p:cNvSpPr>
          <p:nvPr>
            <p:ph type="ftr" sz="quarter" idx="11"/>
          </p:nvPr>
        </p:nvSpPr>
        <p:spPr/>
        <p:txBody>
          <a:bodyPr/>
          <a:lstStyle/>
          <a:p>
            <a:r>
              <a:rPr lang="en-US"/>
              <a:t>PRP Version 4.6</a:t>
            </a:r>
            <a:endParaRPr lang="en-US" dirty="0"/>
          </a:p>
        </p:txBody>
      </p:sp>
      <p:sp>
        <p:nvSpPr>
          <p:cNvPr id="13" name="Slide Number Placeholder 5"/>
          <p:cNvSpPr>
            <a:spLocks noGrp="1"/>
          </p:cNvSpPr>
          <p:nvPr>
            <p:ph type="sldNum" sz="quarter" idx="12"/>
          </p:nvPr>
        </p:nvSpPr>
        <p:spPr>
          <a:xfrm>
            <a:off x="11237403" y="6413774"/>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27986762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872AC-199A-DC4B-B509-0074F2F65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1852C-5AF3-0D46-B3AB-8AB9D52BE8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6F0D5-A8DF-9645-B9C4-6F966CB1254E}"/>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7B72A5D-6EEB-6E45-B48A-84E4B6093E1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36049D52-FDEE-0743-A53F-DC4BD1989AB2}"/>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58952062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198" y="360608"/>
            <a:ext cx="8911687" cy="515155"/>
          </a:xfrm>
          <a:solidFill>
            <a:schemeClr val="accent4">
              <a:lumMod val="20000"/>
              <a:lumOff val="80000"/>
            </a:schemeClr>
          </a:solidFill>
        </p:spPr>
        <p:txBody>
          <a:bodyPr>
            <a:normAutofit/>
          </a:bodyPr>
          <a:lstStyle>
            <a:lvl1pPr>
              <a:defRPr sz="2800" b="1" i="0" baseline="0">
                <a:solidFill>
                  <a:schemeClr val="tx2">
                    <a:lumMod val="50000"/>
                  </a:schemeClr>
                </a:solidFill>
              </a:defRPr>
            </a:lvl1pPr>
          </a:lstStyle>
          <a:p>
            <a:r>
              <a:rPr lang="en-US" dirty="0"/>
              <a:t>Slide Title</a:t>
            </a:r>
          </a:p>
        </p:txBody>
      </p:sp>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5" name="Slide Number Placeholder 4"/>
          <p:cNvSpPr>
            <a:spLocks noGrp="1"/>
          </p:cNvSpPr>
          <p:nvPr>
            <p:ph type="sldNum" sz="quarter" idx="12"/>
          </p:nvPr>
        </p:nvSpPr>
        <p:spPr/>
        <p:txBody>
          <a:bodyPr/>
          <a:lstStyle/>
          <a:p>
            <a:fld id="{3214D293-A7EB-A34F-9141-55AB38A83013}" type="slidenum">
              <a:rPr lang="en-US" smtClean="0"/>
              <a:t>‹#›</a:t>
            </a:fld>
            <a:endParaRPr lang="en-US" dirty="0"/>
          </a:p>
        </p:txBody>
      </p:sp>
      <p:sp>
        <p:nvSpPr>
          <p:cNvPr id="6" name="TextBox 5">
            <a:extLst>
              <a:ext uri="{FF2B5EF4-FFF2-40B4-BE49-F238E27FC236}">
                <a16:creationId xmlns:a16="http://schemas.microsoft.com/office/drawing/2014/main" id="{A82D9CCC-17C7-A547-9FC2-84F188B31ADA}"/>
              </a:ext>
            </a:extLst>
          </p:cNvPr>
          <p:cNvSpPr txBox="1"/>
          <p:nvPr/>
        </p:nvSpPr>
        <p:spPr>
          <a:xfrm>
            <a:off x="2690198" y="1017431"/>
            <a:ext cx="9209881" cy="5355312"/>
          </a:xfrm>
          <a:prstGeom prst="rect">
            <a:avLst/>
          </a:prstGeom>
          <a:solidFill>
            <a:schemeClr val="accent4">
              <a:lumMod val="20000"/>
              <a:lumOff val="80000"/>
            </a:schemeClr>
          </a:solidFill>
        </p:spPr>
        <p:txBody>
          <a:bodyPr wrap="square" rtlCol="0">
            <a:spAutoFit/>
          </a:bodyPr>
          <a:lstStyle/>
          <a:p>
            <a:r>
              <a:rPr lang="en-US" dirty="0"/>
              <a:t>Text Box</a:t>
            </a:r>
          </a:p>
          <a:p>
            <a:r>
              <a:rPr lang="en-US" dirty="0"/>
              <a:t>Large amounts or paragraphs of verbiage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4452359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4612" y="6336177"/>
            <a:ext cx="966841" cy="370396"/>
          </a:xfrm>
        </p:spPr>
        <p:txBody>
          <a:bodyPr/>
          <a:lstStyle/>
          <a:p>
            <a:r>
              <a:rPr lang="en-US"/>
              <a:t>May-2019</a:t>
            </a:r>
            <a:endParaRPr lang="en-US" dirty="0"/>
          </a:p>
        </p:txBody>
      </p:sp>
      <p:sp>
        <p:nvSpPr>
          <p:cNvPr id="3" name="Footer Placeholder 2"/>
          <p:cNvSpPr>
            <a:spLocks noGrp="1"/>
          </p:cNvSpPr>
          <p:nvPr>
            <p:ph type="ftr" sz="quarter" idx="11"/>
          </p:nvPr>
        </p:nvSpPr>
        <p:spPr>
          <a:xfrm>
            <a:off x="2589212" y="6328848"/>
            <a:ext cx="7619999" cy="365125"/>
          </a:xfrm>
        </p:spPr>
        <p:txBody>
          <a:bodyPr/>
          <a:lstStyle/>
          <a:p>
            <a:r>
              <a:rPr lang="en-US"/>
              <a:t>PRP Version 4.6</a:t>
            </a:r>
            <a:endParaRPr lang="en-US" dirty="0"/>
          </a:p>
        </p:txBody>
      </p:sp>
      <p:sp>
        <p:nvSpPr>
          <p:cNvPr id="4" name="Slide Number Placeholder 3"/>
          <p:cNvSpPr>
            <a:spLocks noGrp="1"/>
          </p:cNvSpPr>
          <p:nvPr>
            <p:ph type="sldNum" sz="quarter" idx="12"/>
          </p:nvPr>
        </p:nvSpPr>
        <p:spPr>
          <a:xfrm>
            <a:off x="11239553" y="6328748"/>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4288857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998ABDDE-14D2-B54E-9CE6-B3A981433AAC}"/>
              </a:ext>
            </a:extLst>
          </p:cNvPr>
          <p:cNvSpPr>
            <a:spLocks noGrp="1"/>
          </p:cNvSpPr>
          <p:nvPr>
            <p:ph type="sldNum" sz="quarter" idx="12"/>
          </p:nvPr>
        </p:nvSpPr>
        <p:spPr/>
        <p:txBody>
          <a:bodyPr/>
          <a:lstStyle/>
          <a:p>
            <a:fld id="{3214D293-A7EB-A34F-9141-55AB38A83013}" type="slidenum">
              <a:rPr lang="en-US" smtClean="0"/>
              <a:t>‹#›</a:t>
            </a:fld>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591368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90474929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47688213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06598639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14D293-A7EB-A34F-9141-55AB38A83013}"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220327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21463764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14D293-A7EB-A34F-9141-55AB38A83013}"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938434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88711508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37850" y="843281"/>
            <a:ext cx="8915399" cy="853439"/>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normAutofit/>
          </a:bodyPr>
          <a:lstStyle>
            <a:lvl1pPr algn="ctr">
              <a:defRPr sz="3200" b="1" i="0" baseline="0"/>
            </a:lvl1pPr>
          </a:lstStyle>
          <a:p>
            <a:r>
              <a:rPr lang="en-US" dirty="0"/>
              <a:t>Click to edit Master title style</a:t>
            </a:r>
          </a:p>
        </p:txBody>
      </p:sp>
      <p:sp>
        <p:nvSpPr>
          <p:cNvPr id="3" name="Subtitle 2"/>
          <p:cNvSpPr>
            <a:spLocks noGrp="1"/>
          </p:cNvSpPr>
          <p:nvPr>
            <p:ph type="subTitle" idx="1"/>
          </p:nvPr>
        </p:nvSpPr>
        <p:spPr>
          <a:xfrm>
            <a:off x="2637850" y="5651139"/>
            <a:ext cx="8915399" cy="48550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smtClean="0"/>
              <a:pPr/>
              <a:t>‹#›</a:t>
            </a:fld>
            <a:endParaRPr lang="en-US" dirty="0"/>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619050" y="2418081"/>
            <a:ext cx="4952999" cy="314928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lstStyle>
            <a:lvl1pPr marL="0" indent="0">
              <a:buNone/>
              <a:defRPr/>
            </a:lvl1pPr>
          </a:lstStyle>
          <a:p>
            <a:endParaRPr lang="en-US" dirty="0"/>
          </a:p>
        </p:txBody>
      </p:sp>
      <p:sp>
        <p:nvSpPr>
          <p:cNvPr id="11" name="Text Placeholder 10">
            <a:extLst>
              <a:ext uri="{FF2B5EF4-FFF2-40B4-BE49-F238E27FC236}">
                <a16:creationId xmlns:a16="http://schemas.microsoft.com/office/drawing/2014/main" id="{662A657F-613E-6445-A921-CEE264849DFC}"/>
              </a:ext>
            </a:extLst>
          </p:cNvPr>
          <p:cNvSpPr>
            <a:spLocks noGrp="1"/>
          </p:cNvSpPr>
          <p:nvPr>
            <p:ph type="body" sz="quarter" idx="14"/>
          </p:nvPr>
        </p:nvSpPr>
        <p:spPr>
          <a:xfrm>
            <a:off x="4314249" y="1828800"/>
            <a:ext cx="5562600" cy="4572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lstStyle>
            <a:lvl1pPr marL="0" indent="0" algn="ctr">
              <a:buNone/>
              <a:defRPr b="1" i="0" baseline="0"/>
            </a:lvl1pPr>
            <a:lvl2pPr marL="457200" indent="0">
              <a:buNone/>
              <a:defRPr/>
            </a:lvl2pPr>
            <a:lvl3pPr marL="914400" indent="0">
              <a:buNone/>
              <a:defRPr/>
            </a:lvl3pPr>
            <a:lvl4pPr marL="1371600" indent="0">
              <a:buNone/>
              <a:defRPr/>
            </a:lvl4pPr>
          </a:lstStyle>
          <a:p>
            <a:pPr lvl="0"/>
            <a:endParaRPr lang="en-US" dirty="0"/>
          </a:p>
        </p:txBody>
      </p:sp>
    </p:spTree>
    <p:extLst>
      <p:ext uri="{BB962C8B-B14F-4D97-AF65-F5344CB8AC3E}">
        <p14:creationId xmlns:p14="http://schemas.microsoft.com/office/powerpoint/2010/main" val="401694240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24754393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32691443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355600"/>
          </a:xfrm>
        </p:spPr>
        <p:txBody>
          <a:bodyPr>
            <a:normAutofit/>
          </a:bodyPr>
          <a:lstStyle>
            <a:lvl1pPr>
              <a:defRPr sz="1800" baseline="0"/>
            </a:lvl1pPr>
          </a:lstStyle>
          <a:p>
            <a:r>
              <a:rPr lang="en-US"/>
              <a:t>Click to edit Master title style</a:t>
            </a:r>
            <a:endParaRPr lang="en-US" dirty="0"/>
          </a:p>
        </p:txBody>
      </p:sp>
      <p:sp>
        <p:nvSpPr>
          <p:cNvPr id="3" name="Content Placeholder 2"/>
          <p:cNvSpPr>
            <a:spLocks noGrp="1"/>
          </p:cNvSpPr>
          <p:nvPr>
            <p:ph idx="1"/>
          </p:nvPr>
        </p:nvSpPr>
        <p:spPr>
          <a:xfrm>
            <a:off x="2589212" y="741680"/>
            <a:ext cx="2196148" cy="559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aphicFrame>
        <p:nvGraphicFramePr>
          <p:cNvPr id="8" name="Table 7">
            <a:extLst>
              <a:ext uri="{FF2B5EF4-FFF2-40B4-BE49-F238E27FC236}">
                <a16:creationId xmlns:a16="http://schemas.microsoft.com/office/drawing/2014/main" id="{F516E9BD-ED7A-8F4B-B277-E9AFF7CD7102}"/>
              </a:ext>
            </a:extLst>
          </p:cNvPr>
          <p:cNvGraphicFramePr>
            <a:graphicFrameLocks noGrp="1"/>
          </p:cNvGraphicFramePr>
          <p:nvPr>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graphicFrame>
        <p:nvGraphicFramePr>
          <p:cNvPr id="9" name="Table 8">
            <a:extLst>
              <a:ext uri="{FF2B5EF4-FFF2-40B4-BE49-F238E27FC236}">
                <a16:creationId xmlns:a16="http://schemas.microsoft.com/office/drawing/2014/main" id="{6C63217E-3FD0-CF4B-94C1-0B6E95BBD6DD}"/>
              </a:ext>
            </a:extLst>
          </p:cNvPr>
          <p:cNvGraphicFramePr>
            <a:graphicFrameLocks noGrp="1"/>
          </p:cNvGraphicFramePr>
          <p:nvPr userDrawn="1">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spTree>
    <p:extLst>
      <p:ext uri="{BB962C8B-B14F-4D97-AF65-F5344CB8AC3E}">
        <p14:creationId xmlns:p14="http://schemas.microsoft.com/office/powerpoint/2010/main" val="242852919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547484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Slide Number Placeholder 5"/>
          <p:cNvSpPr>
            <a:spLocks noGrp="1"/>
          </p:cNvSpPr>
          <p:nvPr>
            <p:ph type="sldNum" sz="quarter" idx="12"/>
          </p:nvPr>
        </p:nvSpPr>
        <p:spPr>
          <a:xfrm>
            <a:off x="112374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54865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May-2019</a:t>
            </a:r>
            <a:endParaRPr lang="en-US" dirty="0"/>
          </a:p>
        </p:txBody>
      </p:sp>
      <p:sp>
        <p:nvSpPr>
          <p:cNvPr id="8" name="Footer Placeholder 7"/>
          <p:cNvSpPr>
            <a:spLocks noGrp="1"/>
          </p:cNvSpPr>
          <p:nvPr>
            <p:ph type="ftr" sz="quarter" idx="11"/>
          </p:nvPr>
        </p:nvSpPr>
        <p:spPr/>
        <p:txBody>
          <a:bodyPr/>
          <a:lstStyle/>
          <a:p>
            <a:r>
              <a:rPr lang="en-US"/>
              <a:t>PRP Version 4.6</a:t>
            </a:r>
            <a:endParaRPr lang="en-US" dirty="0"/>
          </a:p>
        </p:txBody>
      </p:sp>
      <p:sp>
        <p:nvSpPr>
          <p:cNvPr id="13" name="Slide Number Placeholder 5"/>
          <p:cNvSpPr>
            <a:spLocks noGrp="1"/>
          </p:cNvSpPr>
          <p:nvPr>
            <p:ph type="sldNum" sz="quarter" idx="12"/>
          </p:nvPr>
        </p:nvSpPr>
        <p:spPr>
          <a:xfrm>
            <a:off x="112374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939467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0198" y="360608"/>
            <a:ext cx="8911687" cy="515155"/>
          </a:xfrm>
          <a:solidFill>
            <a:schemeClr val="accent4">
              <a:lumMod val="20000"/>
              <a:lumOff val="80000"/>
            </a:schemeClr>
          </a:solidFill>
        </p:spPr>
        <p:txBody>
          <a:bodyPr>
            <a:normAutofit/>
          </a:bodyPr>
          <a:lstStyle>
            <a:lvl1pPr>
              <a:defRPr sz="2800" b="1" i="0" baseline="0">
                <a:solidFill>
                  <a:schemeClr val="tx2">
                    <a:lumMod val="50000"/>
                  </a:schemeClr>
                </a:solidFill>
              </a:defRPr>
            </a:lvl1pPr>
          </a:lstStyle>
          <a:p>
            <a:endParaRPr lang="en-US" dirty="0"/>
          </a:p>
        </p:txBody>
      </p:sp>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extBox 5">
            <a:extLst>
              <a:ext uri="{FF2B5EF4-FFF2-40B4-BE49-F238E27FC236}">
                <a16:creationId xmlns:a16="http://schemas.microsoft.com/office/drawing/2014/main" id="{A82D9CCC-17C7-A547-9FC2-84F188B31ADA}"/>
              </a:ext>
            </a:extLst>
          </p:cNvPr>
          <p:cNvSpPr txBox="1"/>
          <p:nvPr/>
        </p:nvSpPr>
        <p:spPr>
          <a:xfrm>
            <a:off x="2690198" y="953869"/>
            <a:ext cx="9209881" cy="646331"/>
          </a:xfrm>
          <a:prstGeom prst="rect">
            <a:avLst/>
          </a:prstGeom>
          <a:solidFill>
            <a:schemeClr val="accent4">
              <a:lumMod val="20000"/>
              <a:lumOff val="80000"/>
            </a:schemeClr>
          </a:solidFill>
        </p:spPr>
        <p:txBody>
          <a:bodyPr wrap="square" rtlCol="0">
            <a:spAutoFit/>
          </a:bodyPr>
          <a:lstStyle/>
          <a:p>
            <a:endParaRPr lang="en-US" dirty="0"/>
          </a:p>
          <a:p>
            <a:endParaRPr lang="en-US" dirty="0"/>
          </a:p>
        </p:txBody>
      </p:sp>
      <p:sp>
        <p:nvSpPr>
          <p:cNvPr id="9" name="Table Placeholder 8">
            <a:extLst>
              <a:ext uri="{FF2B5EF4-FFF2-40B4-BE49-F238E27FC236}">
                <a16:creationId xmlns:a16="http://schemas.microsoft.com/office/drawing/2014/main" id="{5D81D45D-6D4A-9E4D-8B2F-A0C4E6CCC41D}"/>
              </a:ext>
            </a:extLst>
          </p:cNvPr>
          <p:cNvSpPr>
            <a:spLocks noGrp="1"/>
          </p:cNvSpPr>
          <p:nvPr>
            <p:ph type="tbl" sz="quarter" idx="13"/>
          </p:nvPr>
        </p:nvSpPr>
        <p:spPr>
          <a:xfrm>
            <a:off x="2690813" y="1663700"/>
            <a:ext cx="9209087" cy="4660900"/>
          </a:xfrm>
        </p:spPr>
        <p:txBody>
          <a:bodyPr/>
          <a:lstStyle/>
          <a:p>
            <a:endParaRPr lang="en-US" dirty="0"/>
          </a:p>
        </p:txBody>
      </p:sp>
    </p:spTree>
    <p:extLst>
      <p:ext uri="{BB962C8B-B14F-4D97-AF65-F5344CB8AC3E}">
        <p14:creationId xmlns:p14="http://schemas.microsoft.com/office/powerpoint/2010/main" val="280230016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4612" y="6336177"/>
            <a:ext cx="966841" cy="370396"/>
          </a:xfrm>
        </p:spPr>
        <p:txBody>
          <a:bodyPr/>
          <a:lstStyle>
            <a:lvl1pPr>
              <a:defRPr sz="1200" b="1" i="0" baseline="0">
                <a:solidFill>
                  <a:schemeClr val="tx2"/>
                </a:solidFill>
              </a:defRPr>
            </a:lvl1pPr>
          </a:lstStyle>
          <a:p>
            <a:r>
              <a:rPr lang="en-US"/>
              <a:t>May-2019</a:t>
            </a:r>
            <a:endParaRPr lang="en-US" dirty="0"/>
          </a:p>
        </p:txBody>
      </p:sp>
      <p:sp>
        <p:nvSpPr>
          <p:cNvPr id="3" name="Footer Placeholder 2"/>
          <p:cNvSpPr>
            <a:spLocks noGrp="1"/>
          </p:cNvSpPr>
          <p:nvPr>
            <p:ph type="ftr" sz="quarter" idx="11"/>
          </p:nvPr>
        </p:nvSpPr>
        <p:spPr>
          <a:xfrm>
            <a:off x="2589212" y="6328848"/>
            <a:ext cx="7619999" cy="365125"/>
          </a:xfrm>
        </p:spPr>
        <p:txBody>
          <a:bodyPr/>
          <a:lstStyle>
            <a:lvl1pPr>
              <a:defRPr sz="1200" b="1" i="0" baseline="0">
                <a:solidFill>
                  <a:schemeClr val="tx2"/>
                </a:solidFill>
              </a:defRPr>
            </a:lvl1pPr>
          </a:lstStyle>
          <a:p>
            <a:r>
              <a:rPr lang="en-US"/>
              <a:t>PRP Version 4.6</a:t>
            </a:r>
            <a:endParaRPr lang="en-US" dirty="0"/>
          </a:p>
        </p:txBody>
      </p:sp>
      <p:sp>
        <p:nvSpPr>
          <p:cNvPr id="4" name="Slide Number Placeholder 3"/>
          <p:cNvSpPr>
            <a:spLocks noGrp="1"/>
          </p:cNvSpPr>
          <p:nvPr>
            <p:ph type="sldNum" sz="quarter" idx="12"/>
          </p:nvPr>
        </p:nvSpPr>
        <p:spPr>
          <a:xfrm>
            <a:off x="11239553" y="6328748"/>
            <a:ext cx="779767" cy="365125"/>
          </a:xfrm>
        </p:spPr>
        <p:txBody>
          <a:bodyPr/>
          <a:lstStyle>
            <a:lvl1pPr>
              <a:defRPr sz="1200" b="1" i="0" baseline="0">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300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998ABDDE-14D2-B54E-9CE6-B3A981433A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8" name="Table 7">
            <a:extLst>
              <a:ext uri="{FF2B5EF4-FFF2-40B4-BE49-F238E27FC236}">
                <a16:creationId xmlns:a16="http://schemas.microsoft.com/office/drawing/2014/main" id="{5CCCA18F-31F3-D345-BBC6-9FEE676EDFE0}"/>
              </a:ext>
            </a:extLst>
          </p:cNvPr>
          <p:cNvGraphicFramePr>
            <a:graphicFrameLocks noGrp="1"/>
          </p:cNvGraphicFramePr>
          <p:nvPr userDrawn="1">
            <p:extLst/>
          </p:nvPr>
        </p:nvGraphicFramePr>
        <p:xfrm>
          <a:off x="541338" y="1008921"/>
          <a:ext cx="11358562" cy="5544278"/>
        </p:xfrm>
        <a:graphic>
          <a:graphicData uri="http://schemas.openxmlformats.org/drawingml/2006/table">
            <a:tbl>
              <a:tblPr firstRow="1" bandRow="1">
                <a:tableStyleId>{00A15C55-8517-42AA-B614-E9B94910E393}</a:tableStyleId>
              </a:tblPr>
              <a:tblGrid>
                <a:gridCol w="308727">
                  <a:extLst>
                    <a:ext uri="{9D8B030D-6E8A-4147-A177-3AD203B41FA5}">
                      <a16:colId xmlns:a16="http://schemas.microsoft.com/office/drawing/2014/main" val="1263610589"/>
                    </a:ext>
                  </a:extLst>
                </a:gridCol>
                <a:gridCol w="2238267">
                  <a:extLst>
                    <a:ext uri="{9D8B030D-6E8A-4147-A177-3AD203B41FA5}">
                      <a16:colId xmlns:a16="http://schemas.microsoft.com/office/drawing/2014/main" val="1530870923"/>
                    </a:ext>
                  </a:extLst>
                </a:gridCol>
                <a:gridCol w="8811568">
                  <a:extLst>
                    <a:ext uri="{9D8B030D-6E8A-4147-A177-3AD203B41FA5}">
                      <a16:colId xmlns:a16="http://schemas.microsoft.com/office/drawing/2014/main" val="2432886044"/>
                    </a:ext>
                  </a:extLst>
                </a:gridCol>
              </a:tblGrid>
              <a:tr h="497885">
                <a:tc gridSpan="3">
                  <a:txBody>
                    <a:bodyPr/>
                    <a:lstStyle/>
                    <a:p>
                      <a:endParaRPr lang="en-US" sz="1000" cap="small" baseline="0" dirty="0"/>
                    </a:p>
                  </a:txBody>
                  <a:tcPr marL="127314" marR="127314" marT="63657" marB="63657" anchor="ctr"/>
                </a:tc>
                <a:tc hMerge="1">
                  <a:txBody>
                    <a:bodyPr/>
                    <a:lstStyle/>
                    <a:p>
                      <a:pPr algn="ctr"/>
                      <a:endParaRPr lang="en-US" sz="2500" dirty="0"/>
                    </a:p>
                  </a:txBody>
                  <a:tcPr marL="127314" marR="127314" marT="63657" marB="63657"/>
                </a:tc>
                <a:tc hMerge="1">
                  <a:txBody>
                    <a:bodyPr/>
                    <a:lstStyle/>
                    <a:p>
                      <a:pPr algn="ctr"/>
                      <a:endParaRPr lang="en-US" sz="2500" dirty="0"/>
                    </a:p>
                  </a:txBody>
                  <a:tcPr marL="127314" marR="127314" marT="63657" marB="63657"/>
                </a:tc>
                <a:extLst>
                  <a:ext uri="{0D108BD9-81ED-4DB2-BD59-A6C34878D82A}">
                    <a16:rowId xmlns:a16="http://schemas.microsoft.com/office/drawing/2014/main" val="1892442666"/>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428232847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312543865"/>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58072179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56741305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787646141"/>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214188839"/>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071164102"/>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652088897"/>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66734670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48971546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844715895"/>
                  </a:ext>
                </a:extLst>
              </a:tr>
            </a:tbl>
          </a:graphicData>
        </a:graphic>
      </p:graphicFrame>
    </p:spTree>
    <p:extLst>
      <p:ext uri="{BB962C8B-B14F-4D97-AF65-F5344CB8AC3E}">
        <p14:creationId xmlns:p14="http://schemas.microsoft.com/office/powerpoint/2010/main" val="163841168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8EC7-7D5F-5E49-8822-5EB8EB0F3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C30B8-5927-BC43-BF3F-D9A2CBB5B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8F273-E0C4-2646-98D4-F37A9AD60487}"/>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D95B858-BEA7-1E4A-85B9-769F31D2E00F}"/>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B9F1EC2C-ECA8-7D46-BA21-892A9C85112A}"/>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51384758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17210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48685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504653"/>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342280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57337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938150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002031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49887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94564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43281"/>
            <a:ext cx="8915399" cy="853439"/>
          </a:xfrm>
        </p:spPr>
        <p:txBody>
          <a:bodyPr anchor="b">
            <a:normAutofit/>
          </a:bodyPr>
          <a:lstStyle>
            <a:lvl1pPr algn="ctr">
              <a:defRPr sz="4800" baseline="0"/>
            </a:lvl1pPr>
          </a:lstStyle>
          <a:p>
            <a:r>
              <a:rPr lang="en-US" dirty="0"/>
              <a:t>Click to edit Master title style</a:t>
            </a:r>
          </a:p>
        </p:txBody>
      </p:sp>
      <p:sp>
        <p:nvSpPr>
          <p:cNvPr id="3" name="Subtitle 2"/>
          <p:cNvSpPr>
            <a:spLocks noGrp="1"/>
          </p:cNvSpPr>
          <p:nvPr>
            <p:ph type="subTitle" idx="1"/>
          </p:nvPr>
        </p:nvSpPr>
        <p:spPr>
          <a:xfrm>
            <a:off x="2686487" y="5651139"/>
            <a:ext cx="8915399" cy="485501"/>
          </a:xfrm>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a:pPr/>
              <a:t>‹#›</a:t>
            </a:fld>
            <a:endParaRPr lang="en-US" dirty="0"/>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703763" y="2428875"/>
            <a:ext cx="4114800" cy="3138488"/>
          </a:xfrm>
        </p:spPr>
        <p:txBody>
          <a:bodyPr/>
          <a:lstStyle/>
          <a:p>
            <a:endParaRPr lang="en-US" dirty="0"/>
          </a:p>
        </p:txBody>
      </p:sp>
    </p:spTree>
    <p:extLst>
      <p:ext uri="{BB962C8B-B14F-4D97-AF65-F5344CB8AC3E}">
        <p14:creationId xmlns:p14="http://schemas.microsoft.com/office/powerpoint/2010/main" val="393968925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701-1C13-404A-9987-4AC74FB52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41E99-E49B-2241-B647-8DDF97CAB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8575D9-6A0A-2C40-8590-6D6450104E6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9539EE7-DC1D-7B44-B0D9-9364AF0F81E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6706587-17C0-AD4A-B192-86387B1AF444}"/>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86999378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
        <p:nvSpPr>
          <p:cNvPr id="10" name="Content Placeholder 9">
            <a:extLst>
              <a:ext uri="{FF2B5EF4-FFF2-40B4-BE49-F238E27FC236}">
                <a16:creationId xmlns:a16="http://schemas.microsoft.com/office/drawing/2014/main" id="{7B29A8D1-71FD-9743-8128-E890D770ED3D}"/>
              </a:ext>
            </a:extLst>
          </p:cNvPr>
          <p:cNvSpPr>
            <a:spLocks noGrp="1"/>
          </p:cNvSpPr>
          <p:nvPr>
            <p:ph sz="quarter" idx="13"/>
          </p:nvPr>
        </p:nvSpPr>
        <p:spPr>
          <a:xfrm>
            <a:off x="2743200" y="304800"/>
            <a:ext cx="9144000" cy="601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97757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998ABDDE-14D2-B54E-9CE6-B3A981433A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lvl1pPr marL="0" indent="0">
              <a:buNone/>
              <a:defRPr/>
            </a:lvl1pPr>
          </a:lstStyle>
          <a:p>
            <a:pPr lvl="0"/>
            <a:endParaRPr lang="en-US" dirty="0"/>
          </a:p>
        </p:txBody>
      </p:sp>
      <p:graphicFrame>
        <p:nvGraphicFramePr>
          <p:cNvPr id="8" name="Table 7">
            <a:extLst>
              <a:ext uri="{FF2B5EF4-FFF2-40B4-BE49-F238E27FC236}">
                <a16:creationId xmlns:a16="http://schemas.microsoft.com/office/drawing/2014/main" id="{9124587D-C15E-5B48-BDE0-FC4A087749A4}"/>
              </a:ext>
            </a:extLst>
          </p:cNvPr>
          <p:cNvGraphicFramePr>
            <a:graphicFrameLocks noGrp="1"/>
          </p:cNvGraphicFramePr>
          <p:nvPr userDrawn="1">
            <p:extLst/>
          </p:nvPr>
        </p:nvGraphicFramePr>
        <p:xfrm>
          <a:off x="541338" y="1008921"/>
          <a:ext cx="11358562" cy="5544278"/>
        </p:xfrm>
        <a:graphic>
          <a:graphicData uri="http://schemas.openxmlformats.org/drawingml/2006/table">
            <a:tbl>
              <a:tblPr firstRow="1" bandRow="1">
                <a:tableStyleId>{00A15C55-8517-42AA-B614-E9B94910E393}</a:tableStyleId>
              </a:tblPr>
              <a:tblGrid>
                <a:gridCol w="308727">
                  <a:extLst>
                    <a:ext uri="{9D8B030D-6E8A-4147-A177-3AD203B41FA5}">
                      <a16:colId xmlns:a16="http://schemas.microsoft.com/office/drawing/2014/main" val="1263610589"/>
                    </a:ext>
                  </a:extLst>
                </a:gridCol>
                <a:gridCol w="2238267">
                  <a:extLst>
                    <a:ext uri="{9D8B030D-6E8A-4147-A177-3AD203B41FA5}">
                      <a16:colId xmlns:a16="http://schemas.microsoft.com/office/drawing/2014/main" val="1530870923"/>
                    </a:ext>
                  </a:extLst>
                </a:gridCol>
                <a:gridCol w="8811568">
                  <a:extLst>
                    <a:ext uri="{9D8B030D-6E8A-4147-A177-3AD203B41FA5}">
                      <a16:colId xmlns:a16="http://schemas.microsoft.com/office/drawing/2014/main" val="2432886044"/>
                    </a:ext>
                  </a:extLst>
                </a:gridCol>
              </a:tblGrid>
              <a:tr h="497885">
                <a:tc gridSpan="3">
                  <a:txBody>
                    <a:bodyPr/>
                    <a:lstStyle/>
                    <a:p>
                      <a:endParaRPr lang="en-US" sz="1000" cap="small" baseline="0" dirty="0"/>
                    </a:p>
                  </a:txBody>
                  <a:tcPr marL="127314" marR="127314" marT="63657" marB="63657" anchor="ctr"/>
                </a:tc>
                <a:tc hMerge="1">
                  <a:txBody>
                    <a:bodyPr/>
                    <a:lstStyle/>
                    <a:p>
                      <a:pPr algn="ctr"/>
                      <a:endParaRPr lang="en-US" sz="2500" dirty="0"/>
                    </a:p>
                  </a:txBody>
                  <a:tcPr marL="127314" marR="127314" marT="63657" marB="63657"/>
                </a:tc>
                <a:tc hMerge="1">
                  <a:txBody>
                    <a:bodyPr/>
                    <a:lstStyle/>
                    <a:p>
                      <a:pPr algn="ctr"/>
                      <a:endParaRPr lang="en-US" sz="2500" dirty="0"/>
                    </a:p>
                  </a:txBody>
                  <a:tcPr marL="127314" marR="127314" marT="63657" marB="63657"/>
                </a:tc>
                <a:extLst>
                  <a:ext uri="{0D108BD9-81ED-4DB2-BD59-A6C34878D82A}">
                    <a16:rowId xmlns:a16="http://schemas.microsoft.com/office/drawing/2014/main" val="1892442666"/>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428232847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312543865"/>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58072179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56741305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787646141"/>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214188839"/>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071164102"/>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652088897"/>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66734670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48971546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844715895"/>
                  </a:ext>
                </a:extLst>
              </a:tr>
            </a:tbl>
          </a:graphicData>
        </a:graphic>
      </p:graphicFrame>
    </p:spTree>
    <p:extLst>
      <p:ext uri="{BB962C8B-B14F-4D97-AF65-F5344CB8AC3E}">
        <p14:creationId xmlns:p14="http://schemas.microsoft.com/office/powerpoint/2010/main" val="202478316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7AD4-C033-8E4F-B373-79A6772BF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46CEB-D73B-E84F-9D78-7608B5712579}"/>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128A55D4-8BFC-2D44-87F2-7021F348FCBC}"/>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ACD6CFEA-AEEE-0D41-BFF2-F377A226971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79267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37850" y="843281"/>
            <a:ext cx="8915399" cy="853439"/>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chor="ctr">
            <a:normAutofit/>
          </a:bodyPr>
          <a:lstStyle>
            <a:lvl1pPr algn="ctr">
              <a:defRPr sz="3200" b="1" i="0" baseline="0"/>
            </a:lvl1pPr>
          </a:lstStyle>
          <a:p>
            <a:r>
              <a:rPr lang="en-US" dirty="0"/>
              <a:t>Click to edit Master title style</a:t>
            </a:r>
          </a:p>
        </p:txBody>
      </p:sp>
      <p:sp>
        <p:nvSpPr>
          <p:cNvPr id="3" name="Subtitle 2"/>
          <p:cNvSpPr>
            <a:spLocks noGrp="1"/>
          </p:cNvSpPr>
          <p:nvPr>
            <p:ph type="subTitle" idx="1"/>
          </p:nvPr>
        </p:nvSpPr>
        <p:spPr>
          <a:xfrm>
            <a:off x="2637850" y="5651139"/>
            <a:ext cx="8915399" cy="48550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smtClean="0"/>
              <a:pPr/>
              <a:t>‹#›</a:t>
            </a:fld>
            <a:endParaRPr lang="en-US" dirty="0"/>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619050" y="2418081"/>
            <a:ext cx="4952999" cy="314928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lstStyle>
            <a:lvl1pPr marL="0" indent="0">
              <a:buNone/>
              <a:defRPr/>
            </a:lvl1pPr>
          </a:lstStyle>
          <a:p>
            <a:endParaRPr lang="en-US" dirty="0"/>
          </a:p>
        </p:txBody>
      </p:sp>
      <p:sp>
        <p:nvSpPr>
          <p:cNvPr id="11" name="Text Placeholder 10">
            <a:extLst>
              <a:ext uri="{FF2B5EF4-FFF2-40B4-BE49-F238E27FC236}">
                <a16:creationId xmlns:a16="http://schemas.microsoft.com/office/drawing/2014/main" id="{662A657F-613E-6445-A921-CEE264849DFC}"/>
              </a:ext>
            </a:extLst>
          </p:cNvPr>
          <p:cNvSpPr>
            <a:spLocks noGrp="1"/>
          </p:cNvSpPr>
          <p:nvPr>
            <p:ph type="body" sz="quarter" idx="14"/>
          </p:nvPr>
        </p:nvSpPr>
        <p:spPr>
          <a:xfrm>
            <a:off x="4314249" y="1828800"/>
            <a:ext cx="5562600" cy="4572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lstStyle>
            <a:lvl1pPr marL="0" indent="0" algn="ctr">
              <a:buNone/>
              <a:defRPr b="1" i="0" baseline="0"/>
            </a:lvl1pPr>
            <a:lvl2pPr marL="457200" indent="0">
              <a:buNone/>
              <a:defRPr/>
            </a:lvl2pPr>
            <a:lvl3pPr marL="914400" indent="0">
              <a:buNone/>
              <a:defRPr/>
            </a:lvl3pPr>
            <a:lvl4pPr marL="1371600" indent="0">
              <a:buNone/>
              <a:defRPr/>
            </a:lvl4pPr>
          </a:lstStyle>
          <a:p>
            <a:pPr lvl="0"/>
            <a:endParaRPr lang="en-US" dirty="0"/>
          </a:p>
        </p:txBody>
      </p:sp>
    </p:spTree>
    <p:extLst>
      <p:ext uri="{BB962C8B-B14F-4D97-AF65-F5344CB8AC3E}">
        <p14:creationId xmlns:p14="http://schemas.microsoft.com/office/powerpoint/2010/main" val="343655470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355600"/>
          </a:xfrm>
        </p:spPr>
        <p:txBody>
          <a:bodyPr>
            <a:normAutofit/>
          </a:bodyPr>
          <a:lstStyle>
            <a:lvl1pPr>
              <a:defRPr sz="1800" baseline="0"/>
            </a:lvl1pPr>
          </a:lstStyle>
          <a:p>
            <a:r>
              <a:rPr lang="en-US"/>
              <a:t>Click to edit Master title style</a:t>
            </a:r>
            <a:endParaRPr lang="en-US" dirty="0"/>
          </a:p>
        </p:txBody>
      </p:sp>
      <p:sp>
        <p:nvSpPr>
          <p:cNvPr id="3" name="Content Placeholder 2"/>
          <p:cNvSpPr>
            <a:spLocks noGrp="1"/>
          </p:cNvSpPr>
          <p:nvPr>
            <p:ph idx="1"/>
          </p:nvPr>
        </p:nvSpPr>
        <p:spPr>
          <a:xfrm>
            <a:off x="2589212" y="741680"/>
            <a:ext cx="2196148" cy="559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aphicFrame>
        <p:nvGraphicFramePr>
          <p:cNvPr id="8" name="Table 7">
            <a:extLst>
              <a:ext uri="{FF2B5EF4-FFF2-40B4-BE49-F238E27FC236}">
                <a16:creationId xmlns:a16="http://schemas.microsoft.com/office/drawing/2014/main" id="{F516E9BD-ED7A-8F4B-B277-E9AFF7CD7102}"/>
              </a:ext>
            </a:extLst>
          </p:cNvPr>
          <p:cNvGraphicFramePr>
            <a:graphicFrameLocks noGrp="1"/>
          </p:cNvGraphicFramePr>
          <p:nvPr>
            <p:extLst>
              <p:ext uri="{D42A27DB-BD31-4B8C-83A1-F6EECF244321}">
                <p14:modId xmlns:p14="http://schemas.microsoft.com/office/powerpoint/2010/main" val="432204477"/>
              </p:ext>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graphicFrame>
        <p:nvGraphicFramePr>
          <p:cNvPr id="9" name="Table 8">
            <a:extLst>
              <a:ext uri="{FF2B5EF4-FFF2-40B4-BE49-F238E27FC236}">
                <a16:creationId xmlns:a16="http://schemas.microsoft.com/office/drawing/2014/main" id="{6C63217E-3FD0-CF4B-94C1-0B6E95BBD6DD}"/>
              </a:ext>
            </a:extLst>
          </p:cNvPr>
          <p:cNvGraphicFramePr>
            <a:graphicFrameLocks noGrp="1"/>
          </p:cNvGraphicFramePr>
          <p:nvPr userDrawn="1">
            <p:extLst>
              <p:ext uri="{D42A27DB-BD31-4B8C-83A1-F6EECF244321}">
                <p14:modId xmlns:p14="http://schemas.microsoft.com/office/powerpoint/2010/main" val="3663807852"/>
              </p:ext>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spTree>
    <p:extLst>
      <p:ext uri="{BB962C8B-B14F-4D97-AF65-F5344CB8AC3E}">
        <p14:creationId xmlns:p14="http://schemas.microsoft.com/office/powerpoint/2010/main" val="352926628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909083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Slide Number Placeholder 5"/>
          <p:cNvSpPr>
            <a:spLocks noGrp="1"/>
          </p:cNvSpPr>
          <p:nvPr>
            <p:ph type="sldNum" sz="quarter" idx="12"/>
          </p:nvPr>
        </p:nvSpPr>
        <p:spPr>
          <a:xfrm>
            <a:off x="112374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13701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May-2019</a:t>
            </a:r>
            <a:endParaRPr lang="en-US" dirty="0"/>
          </a:p>
        </p:txBody>
      </p:sp>
      <p:sp>
        <p:nvSpPr>
          <p:cNvPr id="8" name="Footer Placeholder 7"/>
          <p:cNvSpPr>
            <a:spLocks noGrp="1"/>
          </p:cNvSpPr>
          <p:nvPr>
            <p:ph type="ftr" sz="quarter" idx="11"/>
          </p:nvPr>
        </p:nvSpPr>
        <p:spPr/>
        <p:txBody>
          <a:bodyPr/>
          <a:lstStyle/>
          <a:p>
            <a:r>
              <a:rPr lang="en-US"/>
              <a:t>PRP Version 4.6</a:t>
            </a:r>
            <a:endParaRPr lang="en-US" dirty="0"/>
          </a:p>
        </p:txBody>
      </p:sp>
      <p:sp>
        <p:nvSpPr>
          <p:cNvPr id="13" name="Slide Number Placeholder 5"/>
          <p:cNvSpPr>
            <a:spLocks noGrp="1"/>
          </p:cNvSpPr>
          <p:nvPr>
            <p:ph type="sldNum" sz="quarter" idx="12"/>
          </p:nvPr>
        </p:nvSpPr>
        <p:spPr>
          <a:xfrm>
            <a:off x="11237403" y="6413774"/>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74942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0198" y="360608"/>
            <a:ext cx="8911687" cy="515155"/>
          </a:xfrm>
          <a:solidFill>
            <a:schemeClr val="accent4">
              <a:lumMod val="20000"/>
              <a:lumOff val="80000"/>
            </a:schemeClr>
          </a:solidFill>
        </p:spPr>
        <p:txBody>
          <a:bodyPr>
            <a:normAutofit/>
          </a:bodyPr>
          <a:lstStyle>
            <a:lvl1pPr>
              <a:defRPr sz="2800" b="1" i="0" baseline="0">
                <a:solidFill>
                  <a:schemeClr val="tx2">
                    <a:lumMod val="50000"/>
                  </a:schemeClr>
                </a:solidFill>
              </a:defRPr>
            </a:lvl1pPr>
          </a:lstStyle>
          <a:p>
            <a:endParaRPr lang="en-US" dirty="0"/>
          </a:p>
        </p:txBody>
      </p:sp>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extBox 5">
            <a:extLst>
              <a:ext uri="{FF2B5EF4-FFF2-40B4-BE49-F238E27FC236}">
                <a16:creationId xmlns:a16="http://schemas.microsoft.com/office/drawing/2014/main" id="{A82D9CCC-17C7-A547-9FC2-84F188B31ADA}"/>
              </a:ext>
            </a:extLst>
          </p:cNvPr>
          <p:cNvSpPr txBox="1"/>
          <p:nvPr/>
        </p:nvSpPr>
        <p:spPr>
          <a:xfrm>
            <a:off x="2690198" y="953869"/>
            <a:ext cx="9209881" cy="646331"/>
          </a:xfrm>
          <a:prstGeom prst="rect">
            <a:avLst/>
          </a:prstGeom>
          <a:solidFill>
            <a:schemeClr val="accent4">
              <a:lumMod val="20000"/>
              <a:lumOff val="80000"/>
            </a:schemeClr>
          </a:solidFill>
        </p:spPr>
        <p:txBody>
          <a:bodyPr wrap="square" rtlCol="0">
            <a:spAutoFit/>
          </a:bodyPr>
          <a:lstStyle/>
          <a:p>
            <a:endParaRPr lang="en-US" dirty="0"/>
          </a:p>
          <a:p>
            <a:endParaRPr lang="en-US" dirty="0"/>
          </a:p>
        </p:txBody>
      </p:sp>
      <p:sp>
        <p:nvSpPr>
          <p:cNvPr id="9" name="Table Placeholder 8">
            <a:extLst>
              <a:ext uri="{FF2B5EF4-FFF2-40B4-BE49-F238E27FC236}">
                <a16:creationId xmlns:a16="http://schemas.microsoft.com/office/drawing/2014/main" id="{5D81D45D-6D4A-9E4D-8B2F-A0C4E6CCC41D}"/>
              </a:ext>
            </a:extLst>
          </p:cNvPr>
          <p:cNvSpPr>
            <a:spLocks noGrp="1"/>
          </p:cNvSpPr>
          <p:nvPr>
            <p:ph type="tbl" sz="quarter" idx="13"/>
          </p:nvPr>
        </p:nvSpPr>
        <p:spPr>
          <a:xfrm>
            <a:off x="2690813" y="1663700"/>
            <a:ext cx="9209087" cy="4660900"/>
          </a:xfrm>
        </p:spPr>
        <p:txBody>
          <a:bodyPr/>
          <a:lstStyle/>
          <a:p>
            <a:endParaRPr lang="en-US" dirty="0"/>
          </a:p>
        </p:txBody>
      </p:sp>
    </p:spTree>
    <p:extLst>
      <p:ext uri="{BB962C8B-B14F-4D97-AF65-F5344CB8AC3E}">
        <p14:creationId xmlns:p14="http://schemas.microsoft.com/office/powerpoint/2010/main" val="40787298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4612" y="6336177"/>
            <a:ext cx="966841" cy="370396"/>
          </a:xfrm>
        </p:spPr>
        <p:txBody>
          <a:bodyPr/>
          <a:lstStyle>
            <a:lvl1pPr>
              <a:defRPr sz="1200" b="1" i="0" baseline="0">
                <a:solidFill>
                  <a:schemeClr val="tx2"/>
                </a:solidFill>
              </a:defRPr>
            </a:lvl1pPr>
          </a:lstStyle>
          <a:p>
            <a:r>
              <a:rPr lang="en-US"/>
              <a:t>May-2019</a:t>
            </a:r>
            <a:endParaRPr lang="en-US" dirty="0"/>
          </a:p>
        </p:txBody>
      </p:sp>
      <p:sp>
        <p:nvSpPr>
          <p:cNvPr id="3" name="Footer Placeholder 2"/>
          <p:cNvSpPr>
            <a:spLocks noGrp="1"/>
          </p:cNvSpPr>
          <p:nvPr>
            <p:ph type="ftr" sz="quarter" idx="11"/>
          </p:nvPr>
        </p:nvSpPr>
        <p:spPr>
          <a:xfrm>
            <a:off x="2589212" y="6328848"/>
            <a:ext cx="7619999" cy="365125"/>
          </a:xfrm>
        </p:spPr>
        <p:txBody>
          <a:bodyPr/>
          <a:lstStyle>
            <a:lvl1pPr>
              <a:defRPr sz="1200" b="1" i="0" baseline="0">
                <a:solidFill>
                  <a:schemeClr val="tx2"/>
                </a:solidFill>
              </a:defRPr>
            </a:lvl1pPr>
          </a:lstStyle>
          <a:p>
            <a:r>
              <a:rPr lang="en-US"/>
              <a:t>PRP Version 4.6</a:t>
            </a:r>
            <a:endParaRPr lang="en-US" dirty="0"/>
          </a:p>
        </p:txBody>
      </p:sp>
      <p:sp>
        <p:nvSpPr>
          <p:cNvPr id="4" name="Slide Number Placeholder 3"/>
          <p:cNvSpPr>
            <a:spLocks noGrp="1"/>
          </p:cNvSpPr>
          <p:nvPr>
            <p:ph type="sldNum" sz="quarter" idx="12"/>
          </p:nvPr>
        </p:nvSpPr>
        <p:spPr>
          <a:xfrm>
            <a:off x="11239553" y="6328748"/>
            <a:ext cx="779767" cy="365125"/>
          </a:xfrm>
        </p:spPr>
        <p:txBody>
          <a:bodyPr/>
          <a:lstStyle>
            <a:lvl1pPr>
              <a:defRPr sz="1200" b="1" i="0" baseline="0">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44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386B-2261-4F48-8DC6-8B9AD58B6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D7A96-5D12-344B-8115-3BB67D6A49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E08B5-DA40-7B49-8CA6-45232B9157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8A07D-785C-5A49-8777-4B0AD3FB56A8}"/>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AAEAFEE7-3176-C94A-AFE9-B10A6B0441DE}"/>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07B2CD1-7E23-BE47-BE79-1BDD398555C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55289619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998ABDDE-14D2-B54E-9CE6-B3A981433A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8" name="Table 7">
            <a:extLst>
              <a:ext uri="{FF2B5EF4-FFF2-40B4-BE49-F238E27FC236}">
                <a16:creationId xmlns:a16="http://schemas.microsoft.com/office/drawing/2014/main" id="{5CCCA18F-31F3-D345-BBC6-9FEE676EDFE0}"/>
              </a:ext>
            </a:extLst>
          </p:cNvPr>
          <p:cNvGraphicFramePr>
            <a:graphicFrameLocks noGrp="1"/>
          </p:cNvGraphicFramePr>
          <p:nvPr userDrawn="1">
            <p:extLst>
              <p:ext uri="{D42A27DB-BD31-4B8C-83A1-F6EECF244321}">
                <p14:modId xmlns:p14="http://schemas.microsoft.com/office/powerpoint/2010/main" val="3279625239"/>
              </p:ext>
            </p:extLst>
          </p:nvPr>
        </p:nvGraphicFramePr>
        <p:xfrm>
          <a:off x="541338" y="1008921"/>
          <a:ext cx="11358562" cy="5544278"/>
        </p:xfrm>
        <a:graphic>
          <a:graphicData uri="http://schemas.openxmlformats.org/drawingml/2006/table">
            <a:tbl>
              <a:tblPr firstRow="1" bandRow="1">
                <a:tableStyleId>{00A15C55-8517-42AA-B614-E9B94910E393}</a:tableStyleId>
              </a:tblPr>
              <a:tblGrid>
                <a:gridCol w="308727">
                  <a:extLst>
                    <a:ext uri="{9D8B030D-6E8A-4147-A177-3AD203B41FA5}">
                      <a16:colId xmlns:a16="http://schemas.microsoft.com/office/drawing/2014/main" val="1263610589"/>
                    </a:ext>
                  </a:extLst>
                </a:gridCol>
                <a:gridCol w="2238267">
                  <a:extLst>
                    <a:ext uri="{9D8B030D-6E8A-4147-A177-3AD203B41FA5}">
                      <a16:colId xmlns:a16="http://schemas.microsoft.com/office/drawing/2014/main" val="1530870923"/>
                    </a:ext>
                  </a:extLst>
                </a:gridCol>
                <a:gridCol w="8811568">
                  <a:extLst>
                    <a:ext uri="{9D8B030D-6E8A-4147-A177-3AD203B41FA5}">
                      <a16:colId xmlns:a16="http://schemas.microsoft.com/office/drawing/2014/main" val="2432886044"/>
                    </a:ext>
                  </a:extLst>
                </a:gridCol>
              </a:tblGrid>
              <a:tr h="497885">
                <a:tc gridSpan="3">
                  <a:txBody>
                    <a:bodyPr/>
                    <a:lstStyle/>
                    <a:p>
                      <a:endParaRPr lang="en-US" sz="1000" cap="small" baseline="0" dirty="0"/>
                    </a:p>
                  </a:txBody>
                  <a:tcPr marL="127314" marR="127314" marT="63657" marB="63657" anchor="ctr"/>
                </a:tc>
                <a:tc hMerge="1">
                  <a:txBody>
                    <a:bodyPr/>
                    <a:lstStyle/>
                    <a:p>
                      <a:pPr algn="ctr"/>
                      <a:endParaRPr lang="en-US" sz="2500" dirty="0"/>
                    </a:p>
                  </a:txBody>
                  <a:tcPr marL="127314" marR="127314" marT="63657" marB="63657"/>
                </a:tc>
                <a:tc hMerge="1">
                  <a:txBody>
                    <a:bodyPr/>
                    <a:lstStyle/>
                    <a:p>
                      <a:pPr algn="ctr"/>
                      <a:endParaRPr lang="en-US" sz="2500" dirty="0"/>
                    </a:p>
                  </a:txBody>
                  <a:tcPr marL="127314" marR="127314" marT="63657" marB="63657"/>
                </a:tc>
                <a:extLst>
                  <a:ext uri="{0D108BD9-81ED-4DB2-BD59-A6C34878D82A}">
                    <a16:rowId xmlns:a16="http://schemas.microsoft.com/office/drawing/2014/main" val="1892442666"/>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428232847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312543865"/>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58072179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56741305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787646141"/>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214188839"/>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071164102"/>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652088897"/>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66734670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48971546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844715895"/>
                  </a:ext>
                </a:extLst>
              </a:tr>
            </a:tbl>
          </a:graphicData>
        </a:graphic>
      </p:graphicFrame>
    </p:spTree>
    <p:extLst>
      <p:ext uri="{BB962C8B-B14F-4D97-AF65-F5344CB8AC3E}">
        <p14:creationId xmlns:p14="http://schemas.microsoft.com/office/powerpoint/2010/main" val="311437261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574823"/>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99606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17158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166248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68457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116986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06570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13871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95230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16E0-D2FC-594D-8E14-908C7DBE9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55EE8-8FCF-614C-82FE-3A20CCA60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EC68C0-0D87-AF48-9D5B-844126275D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0DDA8-12EC-DB4B-A980-22B358D9D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9CB76A-FE9D-6643-AEAC-78A272A435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7071F-DF0C-D548-9B8E-A4B5044E7ED6}"/>
              </a:ext>
            </a:extLst>
          </p:cNvPr>
          <p:cNvSpPr>
            <a:spLocks noGrp="1"/>
          </p:cNvSpPr>
          <p:nvPr>
            <p:ph type="dt" sz="half" idx="10"/>
          </p:nvPr>
        </p:nvSpPr>
        <p:spPr/>
        <p:txBody>
          <a:bodyPr/>
          <a:lstStyle/>
          <a:p>
            <a:r>
              <a:rPr lang="en-US"/>
              <a:t>May-2019</a:t>
            </a:r>
            <a:endParaRPr lang="en-US" dirty="0"/>
          </a:p>
        </p:txBody>
      </p:sp>
      <p:sp>
        <p:nvSpPr>
          <p:cNvPr id="8" name="Footer Placeholder 7">
            <a:extLst>
              <a:ext uri="{FF2B5EF4-FFF2-40B4-BE49-F238E27FC236}">
                <a16:creationId xmlns:a16="http://schemas.microsoft.com/office/drawing/2014/main" id="{436615B5-57FB-A243-BE42-A4322899C95A}"/>
              </a:ext>
            </a:extLst>
          </p:cNvPr>
          <p:cNvSpPr>
            <a:spLocks noGrp="1"/>
          </p:cNvSpPr>
          <p:nvPr>
            <p:ph type="ftr" sz="quarter" idx="11"/>
          </p:nvPr>
        </p:nvSpPr>
        <p:spPr/>
        <p:txBody>
          <a:bodyPr/>
          <a:lstStyle/>
          <a:p>
            <a:r>
              <a:rPr lang="en-US"/>
              <a:t>PRP Version 4.6</a:t>
            </a:r>
            <a:endParaRPr lang="en-US" dirty="0"/>
          </a:p>
        </p:txBody>
      </p:sp>
      <p:sp>
        <p:nvSpPr>
          <p:cNvPr id="9" name="Slide Number Placeholder 8">
            <a:extLst>
              <a:ext uri="{FF2B5EF4-FFF2-40B4-BE49-F238E27FC236}">
                <a16:creationId xmlns:a16="http://schemas.microsoft.com/office/drawing/2014/main" id="{C1592F9A-73E3-204A-ADAD-ABFF2D995EB5}"/>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82087445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43281"/>
            <a:ext cx="8915399" cy="853439"/>
          </a:xfrm>
        </p:spPr>
        <p:txBody>
          <a:bodyPr anchor="b">
            <a:normAutofit/>
          </a:bodyPr>
          <a:lstStyle>
            <a:lvl1pPr algn="ctr">
              <a:defRPr sz="4800" baseline="0"/>
            </a:lvl1pPr>
          </a:lstStyle>
          <a:p>
            <a:r>
              <a:rPr lang="en-US" dirty="0"/>
              <a:t>Click to edit Master title style</a:t>
            </a:r>
          </a:p>
        </p:txBody>
      </p:sp>
      <p:sp>
        <p:nvSpPr>
          <p:cNvPr id="3" name="Subtitle 2"/>
          <p:cNvSpPr>
            <a:spLocks noGrp="1"/>
          </p:cNvSpPr>
          <p:nvPr>
            <p:ph type="subTitle" idx="1"/>
          </p:nvPr>
        </p:nvSpPr>
        <p:spPr>
          <a:xfrm>
            <a:off x="2686487" y="5651139"/>
            <a:ext cx="8915399" cy="485501"/>
          </a:xfrm>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p:spPr>
        <p:txBody>
          <a:bodyPr/>
          <a:lstStyle/>
          <a:p>
            <a:fld id="{D57F1E4F-1CFF-5643-939E-217C01CDF565}" type="slidenum">
              <a:rPr lang="en-US"/>
              <a:pPr/>
              <a:t>‹#›</a:t>
            </a:fld>
            <a:endParaRPr lang="en-US" dirty="0"/>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703763" y="2428875"/>
            <a:ext cx="4114800" cy="3138488"/>
          </a:xfr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
        <p:nvSpPr>
          <p:cNvPr id="10" name="Content Placeholder 9">
            <a:extLst>
              <a:ext uri="{FF2B5EF4-FFF2-40B4-BE49-F238E27FC236}">
                <a16:creationId xmlns:a16="http://schemas.microsoft.com/office/drawing/2014/main" id="{7B29A8D1-71FD-9743-8128-E890D770ED3D}"/>
              </a:ext>
            </a:extLst>
          </p:cNvPr>
          <p:cNvSpPr>
            <a:spLocks noGrp="1"/>
          </p:cNvSpPr>
          <p:nvPr>
            <p:ph sz="quarter" idx="13"/>
          </p:nvPr>
        </p:nvSpPr>
        <p:spPr>
          <a:xfrm>
            <a:off x="2743200" y="304800"/>
            <a:ext cx="9144000" cy="601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998ABDDE-14D2-B54E-9CE6-B3A981433A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lvl1pPr marL="0" indent="0">
              <a:buNone/>
              <a:defRPr/>
            </a:lvl1pPr>
          </a:lstStyle>
          <a:p>
            <a:pPr lvl="0"/>
            <a:endParaRPr lang="en-US" dirty="0"/>
          </a:p>
        </p:txBody>
      </p:sp>
      <p:graphicFrame>
        <p:nvGraphicFramePr>
          <p:cNvPr id="8" name="Table 7">
            <a:extLst>
              <a:ext uri="{FF2B5EF4-FFF2-40B4-BE49-F238E27FC236}">
                <a16:creationId xmlns:a16="http://schemas.microsoft.com/office/drawing/2014/main" id="{9124587D-C15E-5B48-BDE0-FC4A087749A4}"/>
              </a:ext>
            </a:extLst>
          </p:cNvPr>
          <p:cNvGraphicFramePr>
            <a:graphicFrameLocks noGrp="1"/>
          </p:cNvGraphicFramePr>
          <p:nvPr userDrawn="1">
            <p:extLst>
              <p:ext uri="{D42A27DB-BD31-4B8C-83A1-F6EECF244321}">
                <p14:modId xmlns:p14="http://schemas.microsoft.com/office/powerpoint/2010/main" val="3279625239"/>
              </p:ext>
            </p:extLst>
          </p:nvPr>
        </p:nvGraphicFramePr>
        <p:xfrm>
          <a:off x="541338" y="1008921"/>
          <a:ext cx="11358562" cy="5544278"/>
        </p:xfrm>
        <a:graphic>
          <a:graphicData uri="http://schemas.openxmlformats.org/drawingml/2006/table">
            <a:tbl>
              <a:tblPr firstRow="1" bandRow="1">
                <a:tableStyleId>{00A15C55-8517-42AA-B614-E9B94910E393}</a:tableStyleId>
              </a:tblPr>
              <a:tblGrid>
                <a:gridCol w="308727">
                  <a:extLst>
                    <a:ext uri="{9D8B030D-6E8A-4147-A177-3AD203B41FA5}">
                      <a16:colId xmlns:a16="http://schemas.microsoft.com/office/drawing/2014/main" val="1263610589"/>
                    </a:ext>
                  </a:extLst>
                </a:gridCol>
                <a:gridCol w="2238267">
                  <a:extLst>
                    <a:ext uri="{9D8B030D-6E8A-4147-A177-3AD203B41FA5}">
                      <a16:colId xmlns:a16="http://schemas.microsoft.com/office/drawing/2014/main" val="1530870923"/>
                    </a:ext>
                  </a:extLst>
                </a:gridCol>
                <a:gridCol w="8811568">
                  <a:extLst>
                    <a:ext uri="{9D8B030D-6E8A-4147-A177-3AD203B41FA5}">
                      <a16:colId xmlns:a16="http://schemas.microsoft.com/office/drawing/2014/main" val="2432886044"/>
                    </a:ext>
                  </a:extLst>
                </a:gridCol>
              </a:tblGrid>
              <a:tr h="497885">
                <a:tc gridSpan="3">
                  <a:txBody>
                    <a:bodyPr/>
                    <a:lstStyle/>
                    <a:p>
                      <a:endParaRPr lang="en-US" sz="1000" cap="small" baseline="0" dirty="0"/>
                    </a:p>
                  </a:txBody>
                  <a:tcPr marL="127314" marR="127314" marT="63657" marB="63657" anchor="ctr"/>
                </a:tc>
                <a:tc hMerge="1">
                  <a:txBody>
                    <a:bodyPr/>
                    <a:lstStyle/>
                    <a:p>
                      <a:pPr algn="ctr"/>
                      <a:endParaRPr lang="en-US" sz="2500" dirty="0"/>
                    </a:p>
                  </a:txBody>
                  <a:tcPr marL="127314" marR="127314" marT="63657" marB="63657"/>
                </a:tc>
                <a:tc hMerge="1">
                  <a:txBody>
                    <a:bodyPr/>
                    <a:lstStyle/>
                    <a:p>
                      <a:pPr algn="ctr"/>
                      <a:endParaRPr lang="en-US" sz="2500" dirty="0"/>
                    </a:p>
                  </a:txBody>
                  <a:tcPr marL="127314" marR="127314" marT="63657" marB="63657"/>
                </a:tc>
                <a:extLst>
                  <a:ext uri="{0D108BD9-81ED-4DB2-BD59-A6C34878D82A}">
                    <a16:rowId xmlns:a16="http://schemas.microsoft.com/office/drawing/2014/main" val="1892442666"/>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428232847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312543865"/>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58072179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56741305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787646141"/>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214188839"/>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071164102"/>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652088897"/>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667346708"/>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489715460"/>
                  </a:ext>
                </a:extLst>
              </a:tr>
              <a:tr h="458763">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844715895"/>
                  </a:ext>
                </a:extLst>
              </a:tr>
            </a:tbl>
          </a:graphicData>
        </a:graphic>
      </p:graphicFrame>
    </p:spTree>
    <p:extLst>
      <p:ext uri="{BB962C8B-B14F-4D97-AF65-F5344CB8AC3E}">
        <p14:creationId xmlns:p14="http://schemas.microsoft.com/office/powerpoint/2010/main" val="73235184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7AD4-C033-8E4F-B373-79A6772BF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46CEB-D73B-E84F-9D78-7608B5712579}"/>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128A55D4-8BFC-2D44-87F2-7021F348FCBC}"/>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ACD6CFEA-AEEE-0D41-BFF2-F377A226971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60072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A247-5C32-074A-BF80-8FBCFF972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F6D334-0E13-8F49-9D3A-EB9948F42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CC13B0-EBA9-2E41-9E4F-B9F06C71FC4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5D0BCF29-0E06-434D-B9D9-6CE5162DA19D}"/>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6507A557-B582-4F40-964A-88E4064E84B7}"/>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74886063"/>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170B-BA30-484C-8C7A-5386FBC11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579D9-B037-EC49-94AB-AE3EFDA43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6530C-5694-674C-B2B6-C97265DDE2A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8FAE6D56-4F32-4449-BB9E-36719FA43EF2}"/>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3E28C553-2644-284B-8FED-E27C33DB3CB1}"/>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343662060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A7F9-43C9-6545-980B-D73FFECBF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074BED-19F0-0B44-870D-3F4E06BDA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365A76-C30A-0249-8D5D-8B34C9DD4135}"/>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CB064866-2C32-FB44-A6F8-F2FF84531897}"/>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21D7FF38-F269-0D49-ACFE-CDA695DD2444}"/>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340661152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0F7D-599C-E445-AEF5-64ED0B057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C6E9C-D1C1-1F47-BD05-32C039335D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B4A6D-3215-8D49-8977-19D6286EE2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6940C1-F1A0-D648-BCC5-208110EAD978}"/>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3F586551-065E-C747-BDB2-52CEA1C882B3}"/>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CB500F71-894F-8441-9095-4BF8A3EB2FF7}"/>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422744324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6389-CEC1-C14D-9EF2-5A8EDF9A2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C1DB9-19BA-514C-9CDE-FE5D56607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F17598-71A0-3646-B9D7-ED8CA3F52A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B7E96A-597B-1244-9E7D-317B3D103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8F6F94-117D-1E4E-9D6B-A42C231B20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65114-58B0-6342-9C29-25FDF74CFFFC}"/>
              </a:ext>
            </a:extLst>
          </p:cNvPr>
          <p:cNvSpPr>
            <a:spLocks noGrp="1"/>
          </p:cNvSpPr>
          <p:nvPr>
            <p:ph type="dt" sz="half" idx="10"/>
          </p:nvPr>
        </p:nvSpPr>
        <p:spPr/>
        <p:txBody>
          <a:bodyPr/>
          <a:lstStyle/>
          <a:p>
            <a:r>
              <a:rPr lang="en-US"/>
              <a:t>May-2019</a:t>
            </a:r>
            <a:endParaRPr lang="en-US" dirty="0"/>
          </a:p>
        </p:txBody>
      </p:sp>
      <p:sp>
        <p:nvSpPr>
          <p:cNvPr id="8" name="Footer Placeholder 7">
            <a:extLst>
              <a:ext uri="{FF2B5EF4-FFF2-40B4-BE49-F238E27FC236}">
                <a16:creationId xmlns:a16="http://schemas.microsoft.com/office/drawing/2014/main" id="{33C9D4CC-C442-BF49-8391-3DD0FF62D6C2}"/>
              </a:ext>
            </a:extLst>
          </p:cNvPr>
          <p:cNvSpPr>
            <a:spLocks noGrp="1"/>
          </p:cNvSpPr>
          <p:nvPr>
            <p:ph type="ftr" sz="quarter" idx="11"/>
          </p:nvPr>
        </p:nvSpPr>
        <p:spPr/>
        <p:txBody>
          <a:bodyPr/>
          <a:lstStyle/>
          <a:p>
            <a:r>
              <a:rPr lang="en-US"/>
              <a:t>PRP Version 4.6</a:t>
            </a:r>
            <a:endParaRPr lang="en-US" dirty="0"/>
          </a:p>
        </p:txBody>
      </p:sp>
      <p:sp>
        <p:nvSpPr>
          <p:cNvPr id="9" name="Slide Number Placeholder 8">
            <a:extLst>
              <a:ext uri="{FF2B5EF4-FFF2-40B4-BE49-F238E27FC236}">
                <a16:creationId xmlns:a16="http://schemas.microsoft.com/office/drawing/2014/main" id="{F8E1B11D-6B77-314C-A123-0FEBFBE4E627}"/>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368892794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5032-11F8-5146-89D3-DDB3D8D27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8F774-8A8B-CC47-B9B9-2F7355288B61}"/>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8494C2C0-E84C-814A-AB4F-4B3166E0956B}"/>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7DC3E63C-BF15-AA47-B6E3-EC0555283B2E}"/>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246917819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42AF-1BE9-564C-BEA1-93042CA5B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6D629-33C2-1D44-8699-249F24A52DE8}"/>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7E50C42F-90C1-9945-BDB7-32CE0CD460A3}"/>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E1325147-7A24-214D-9319-CF8540AFB80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97549968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4D04D-3A3D-2E47-B93F-71F67D18FC11}"/>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4F8EFD38-D7DE-A74D-9A1A-20D90B1C0473}"/>
              </a:ext>
            </a:extLst>
          </p:cNvPr>
          <p:cNvSpPr>
            <a:spLocks noGrp="1"/>
          </p:cNvSpPr>
          <p:nvPr>
            <p:ph type="ftr" sz="quarter" idx="11"/>
          </p:nvPr>
        </p:nvSpPr>
        <p:spPr/>
        <p:txBody>
          <a:bodyPr/>
          <a:lstStyle/>
          <a:p>
            <a:r>
              <a:rPr lang="en-US"/>
              <a:t>PRP Version 4.6</a:t>
            </a:r>
            <a:endParaRPr lang="en-US" dirty="0"/>
          </a:p>
        </p:txBody>
      </p:sp>
      <p:sp>
        <p:nvSpPr>
          <p:cNvPr id="4" name="Slide Number Placeholder 3">
            <a:extLst>
              <a:ext uri="{FF2B5EF4-FFF2-40B4-BE49-F238E27FC236}">
                <a16:creationId xmlns:a16="http://schemas.microsoft.com/office/drawing/2014/main" id="{944BD1BF-A610-4D44-A9CF-7D8C5ED5F726}"/>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73435274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FF1F-A7F0-9E4D-A9FB-2FE92733A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61B1A7-3AED-614F-8D4B-502A079E1B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60C56-E940-A149-9640-414255D45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9234B-FB79-814E-9EE0-0264614CFDD3}"/>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9F666DD3-9705-C947-B9FA-12CD227C0136}"/>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DCB27EE2-9B96-4D42-907A-95768E681044}"/>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33942606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BD30-8941-DF4F-B094-E95D1E5D7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229AE-80A0-EC4B-9D1C-76D7DA22A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08AA1C-20AA-AC42-B046-41659C1BD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603CFC-30F3-9C4B-BCEB-B78535A39FB3}"/>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63AA4BE5-8949-C147-988A-31417DBCCE20}"/>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A17408F6-20EB-A644-89FB-C4C719A07438}"/>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37374926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12E5-05EF-7343-BDD6-8235AD2598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C9C5B-DE87-4F4A-A1A9-1AE25B4A0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0BEAD-EDF9-1C44-9B9B-CC3215EA593B}"/>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22B5FDDE-B42F-3444-8D64-D95A5F8C5214}"/>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178B79E8-2FA3-584E-8163-1C523240CD91}"/>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284294141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73B19-CC53-F64B-90FE-A291EBA60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BDC33-C90F-1C45-8FBE-65AF391A93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CDC40-5BAA-5D44-9B6B-929558DE0FCF}"/>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435E9A9-82D1-984C-849E-A788AAFFB53B}"/>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8F5F69F2-0023-D849-9645-58161EA5A03A}"/>
              </a:ext>
            </a:extLst>
          </p:cNvPr>
          <p:cNvSpPr>
            <a:spLocks noGrp="1"/>
          </p:cNvSpPr>
          <p:nvPr>
            <p:ph type="sldNum" sz="quarter" idx="12"/>
          </p:nvPr>
        </p:nvSpPr>
        <p:spPr/>
        <p:txBody>
          <a:bodyPr/>
          <a:lstStyle/>
          <a:p>
            <a:fld id="{0E75E589-9C13-3D4A-BC9B-35012BD000C5}" type="slidenum">
              <a:rPr lang="en-US" smtClean="0"/>
              <a:t>‹#›</a:t>
            </a:fld>
            <a:endParaRPr lang="en-US" dirty="0"/>
          </a:p>
        </p:txBody>
      </p:sp>
    </p:spTree>
    <p:extLst>
      <p:ext uri="{BB962C8B-B14F-4D97-AF65-F5344CB8AC3E}">
        <p14:creationId xmlns:p14="http://schemas.microsoft.com/office/powerpoint/2010/main" val="246593789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022E-F417-2E4E-93B0-C727B178F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44D833-4AD3-1440-A46A-1641C4AC1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9DF25-F79F-8944-BFEE-7DE4FD5EAE39}"/>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F5308C3-D6F1-B34E-93EF-927FC15209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C3572604-621F-7E42-9D36-43919F1E4923}"/>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26327960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701-1C13-404A-9987-4AC74FB52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41E99-E49B-2241-B647-8DDF97CAB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8575D9-6A0A-2C40-8590-6D6450104E6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9539EE7-DC1D-7B44-B0D9-9364AF0F81E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6706587-17C0-AD4A-B192-86387B1AF444}"/>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66857622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386B-2261-4F48-8DC6-8B9AD58B6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D7A96-5D12-344B-8115-3BB67D6A49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E08B5-DA40-7B49-8CA6-45232B9157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8A07D-785C-5A49-8777-4B0AD3FB56A8}"/>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AAEAFEE7-3176-C94A-AFE9-B10A6B0441DE}"/>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07B2CD1-7E23-BE47-BE79-1BDD398555C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61241288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16E0-D2FC-594D-8E14-908C7DBE9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55EE8-8FCF-614C-82FE-3A20CCA60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EC68C0-0D87-AF48-9D5B-844126275D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0DDA8-12EC-DB4B-A980-22B358D9D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9CB76A-FE9D-6643-AEAC-78A272A435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7071F-DF0C-D548-9B8E-A4B5044E7ED6}"/>
              </a:ext>
            </a:extLst>
          </p:cNvPr>
          <p:cNvSpPr>
            <a:spLocks noGrp="1"/>
          </p:cNvSpPr>
          <p:nvPr>
            <p:ph type="dt" sz="half" idx="10"/>
          </p:nvPr>
        </p:nvSpPr>
        <p:spPr/>
        <p:txBody>
          <a:bodyPr/>
          <a:lstStyle/>
          <a:p>
            <a:r>
              <a:rPr lang="en-US"/>
              <a:t>May-2019</a:t>
            </a:r>
            <a:endParaRPr lang="en-US" dirty="0"/>
          </a:p>
        </p:txBody>
      </p:sp>
      <p:sp>
        <p:nvSpPr>
          <p:cNvPr id="8" name="Footer Placeholder 7">
            <a:extLst>
              <a:ext uri="{FF2B5EF4-FFF2-40B4-BE49-F238E27FC236}">
                <a16:creationId xmlns:a16="http://schemas.microsoft.com/office/drawing/2014/main" id="{436615B5-57FB-A243-BE42-A4322899C95A}"/>
              </a:ext>
            </a:extLst>
          </p:cNvPr>
          <p:cNvSpPr>
            <a:spLocks noGrp="1"/>
          </p:cNvSpPr>
          <p:nvPr>
            <p:ph type="ftr" sz="quarter" idx="11"/>
          </p:nvPr>
        </p:nvSpPr>
        <p:spPr/>
        <p:txBody>
          <a:bodyPr/>
          <a:lstStyle/>
          <a:p>
            <a:r>
              <a:rPr lang="en-US"/>
              <a:t>PRP Version 4.6</a:t>
            </a:r>
            <a:endParaRPr lang="en-US" dirty="0"/>
          </a:p>
        </p:txBody>
      </p:sp>
      <p:sp>
        <p:nvSpPr>
          <p:cNvPr id="9" name="Slide Number Placeholder 8">
            <a:extLst>
              <a:ext uri="{FF2B5EF4-FFF2-40B4-BE49-F238E27FC236}">
                <a16:creationId xmlns:a16="http://schemas.microsoft.com/office/drawing/2014/main" id="{C1592F9A-73E3-204A-ADAD-ABFF2D995EB5}"/>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0884194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42AF-1BE9-564C-BEA1-93042CA5B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6D629-33C2-1D44-8699-249F24A52DE8}"/>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7E50C42F-90C1-9945-BDB7-32CE0CD460A3}"/>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E1325147-7A24-214D-9319-CF8540AFB80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97479068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D6452-84BE-0B4A-8BD1-0743607722CA}"/>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2DC79C99-8B07-2641-9CF9-1FA2E4699EB3}"/>
              </a:ext>
            </a:extLst>
          </p:cNvPr>
          <p:cNvSpPr>
            <a:spLocks noGrp="1"/>
          </p:cNvSpPr>
          <p:nvPr>
            <p:ph type="ftr" sz="quarter" idx="11"/>
          </p:nvPr>
        </p:nvSpPr>
        <p:spPr/>
        <p:txBody>
          <a:bodyPr/>
          <a:lstStyle/>
          <a:p>
            <a:r>
              <a:rPr lang="en-US"/>
              <a:t>PRP Version 4.6</a:t>
            </a:r>
            <a:endParaRPr lang="en-US" dirty="0"/>
          </a:p>
        </p:txBody>
      </p:sp>
      <p:sp>
        <p:nvSpPr>
          <p:cNvPr id="4" name="Slide Number Placeholder 3">
            <a:extLst>
              <a:ext uri="{FF2B5EF4-FFF2-40B4-BE49-F238E27FC236}">
                <a16:creationId xmlns:a16="http://schemas.microsoft.com/office/drawing/2014/main" id="{779DD6A6-F5A8-1843-90D9-70AAD479D83D}"/>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6192980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D6452-84BE-0B4A-8BD1-0743607722CA}"/>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2DC79C99-8B07-2641-9CF9-1FA2E4699EB3}"/>
              </a:ext>
            </a:extLst>
          </p:cNvPr>
          <p:cNvSpPr>
            <a:spLocks noGrp="1"/>
          </p:cNvSpPr>
          <p:nvPr>
            <p:ph type="ftr" sz="quarter" idx="11"/>
          </p:nvPr>
        </p:nvSpPr>
        <p:spPr/>
        <p:txBody>
          <a:bodyPr/>
          <a:lstStyle/>
          <a:p>
            <a:r>
              <a:rPr lang="en-US"/>
              <a:t>PRP Version 4.6</a:t>
            </a:r>
            <a:endParaRPr lang="en-US" dirty="0"/>
          </a:p>
        </p:txBody>
      </p:sp>
      <p:sp>
        <p:nvSpPr>
          <p:cNvPr id="4" name="Slide Number Placeholder 3">
            <a:extLst>
              <a:ext uri="{FF2B5EF4-FFF2-40B4-BE49-F238E27FC236}">
                <a16:creationId xmlns:a16="http://schemas.microsoft.com/office/drawing/2014/main" id="{779DD6A6-F5A8-1843-90D9-70AAD479D83D}"/>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55101063"/>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1B3C-A9AB-8A45-B309-A0F0A7F5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81678-13D2-624B-84E4-DAECDA094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711DF8-423E-B745-858A-3AEBE308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5C0D4-20FD-7341-84FC-76E0E014450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239FF593-8B8A-CB47-8864-4FF726BAAADC}"/>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6819054C-077D-284F-97F1-043AB49688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94531693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8D4B-C04C-9748-99B7-6753D4A8C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BFC09-822F-7B4E-AA32-AFA3484B4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935035D-5E71-984A-892A-D867B8F2A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7646B-CDA1-4549-8731-98872E92EEED}"/>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48717874-4C6F-4241-9CB8-092619DC4F54}"/>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B30D621-E05A-9044-BEF8-CABDDAA3B1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83974817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00A0-7846-674B-9924-135ACDDF1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317D-89BC-E24A-84A0-315BD0B74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4F0BF-B10D-424E-AE06-307B729904F8}"/>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E22B72FB-FE9D-E545-AB57-F22D76E0D3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04DAFEF-CF03-1C43-8C58-A3E70B01ABBC}"/>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63043853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872AC-199A-DC4B-B509-0074F2F65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1852C-5AF3-0D46-B3AB-8AB9D52BE8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6F0D5-A8DF-9645-B9C4-6F966CB1254E}"/>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7B72A5D-6EEB-6E45-B48A-84E4B6093E1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36049D52-FDEE-0743-A53F-DC4BD1989AB2}"/>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739831972"/>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8EC7-7D5F-5E49-8822-5EB8EB0F3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C30B8-5927-BC43-BF3F-D9A2CBB5B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8F273-E0C4-2646-98D4-F37A9AD60487}"/>
              </a:ext>
            </a:extLst>
          </p:cNvPr>
          <p:cNvSpPr>
            <a:spLocks noGrp="1"/>
          </p:cNvSpPr>
          <p:nvPr>
            <p:ph type="dt" sz="half" idx="10"/>
          </p:nvPr>
        </p:nvSpPr>
        <p:spPr>
          <a:xfrm>
            <a:off x="10361613" y="6324600"/>
            <a:ext cx="850390" cy="370396"/>
          </a:xfrm>
        </p:spPr>
        <p:txBody>
          <a:bodyPr/>
          <a:lstStyle/>
          <a:p>
            <a:r>
              <a:rPr lang="en-US"/>
              <a:t>May-2019</a:t>
            </a:r>
            <a:endParaRPr lang="en-US" dirty="0"/>
          </a:p>
        </p:txBody>
      </p:sp>
      <p:sp>
        <p:nvSpPr>
          <p:cNvPr id="5" name="Footer Placeholder 4">
            <a:extLst>
              <a:ext uri="{FF2B5EF4-FFF2-40B4-BE49-F238E27FC236}">
                <a16:creationId xmlns:a16="http://schemas.microsoft.com/office/drawing/2014/main" id="{9D95B858-BEA7-1E4A-85B9-769F31D2E00F}"/>
              </a:ext>
            </a:extLst>
          </p:cNvPr>
          <p:cNvSpPr>
            <a:spLocks noGrp="1"/>
          </p:cNvSpPr>
          <p:nvPr>
            <p:ph type="ftr" sz="quarter" idx="11"/>
          </p:nvPr>
        </p:nvSpPr>
        <p:spPr>
          <a:xfrm>
            <a:off x="2589212" y="6324600"/>
            <a:ext cx="7619999" cy="365125"/>
          </a:xfrm>
        </p:spPr>
        <p:txBody>
          <a:bodyPr/>
          <a:lstStyle/>
          <a:p>
            <a:r>
              <a:rPr lang="en-US"/>
              <a:t>PRP Version 4.6</a:t>
            </a:r>
            <a:endParaRPr lang="en-US" dirty="0"/>
          </a:p>
        </p:txBody>
      </p:sp>
    </p:spTree>
    <p:extLst>
      <p:ext uri="{BB962C8B-B14F-4D97-AF65-F5344CB8AC3E}">
        <p14:creationId xmlns:p14="http://schemas.microsoft.com/office/powerpoint/2010/main" val="28663389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43281"/>
            <a:ext cx="8915399" cy="853439"/>
          </a:xfrm>
        </p:spPr>
        <p:txBody>
          <a:bodyPr anchor="b">
            <a:normAutofit/>
          </a:bodyPr>
          <a:lstStyle>
            <a:lvl1pPr algn="ctr">
              <a:defRPr sz="4800" baseline="0"/>
            </a:lvl1pPr>
          </a:lstStyle>
          <a:p>
            <a:r>
              <a:rPr lang="en-US"/>
              <a:t>Click to edit Master title style</a:t>
            </a:r>
            <a:endParaRPr lang="en-US" dirty="0"/>
          </a:p>
        </p:txBody>
      </p:sp>
      <p:sp>
        <p:nvSpPr>
          <p:cNvPr id="3" name="Subtitle 2"/>
          <p:cNvSpPr>
            <a:spLocks noGrp="1"/>
          </p:cNvSpPr>
          <p:nvPr>
            <p:ph type="subTitle" idx="1"/>
          </p:nvPr>
        </p:nvSpPr>
        <p:spPr>
          <a:xfrm>
            <a:off x="2686487" y="5651139"/>
            <a:ext cx="8915399" cy="485501"/>
          </a:xfrm>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6" name="Slide Number Placeholder 5"/>
          <p:cNvSpPr>
            <a:spLocks noGrp="1"/>
          </p:cNvSpPr>
          <p:nvPr>
            <p:ph type="sldNum" sz="quarter" idx="12"/>
          </p:nvPr>
        </p:nvSpPr>
        <p:spPr>
          <a:xfrm>
            <a:off x="11212003" y="6413774"/>
            <a:ext cx="779767" cy="365125"/>
          </a:xfrm>
          <a:prstGeom prst="rect">
            <a:avLst/>
          </a:prstGeom>
        </p:spPr>
        <p:txBody>
          <a:bodyPr/>
          <a:lstStyle/>
          <a:p>
            <a:fld id="{D57F1E4F-1CFF-5643-939E-217C01CDF565}" type="slidenum">
              <a:rPr lang="en-US" smtClean="0"/>
              <a:pPr/>
              <a:t>‹#›</a:t>
            </a:fld>
            <a:endParaRPr lang="en-US" dirty="0"/>
          </a:p>
        </p:txBody>
      </p:sp>
      <p:sp>
        <p:nvSpPr>
          <p:cNvPr id="8" name="Subtitle 2">
            <a:extLst>
              <a:ext uri="{FF2B5EF4-FFF2-40B4-BE49-F238E27FC236}">
                <a16:creationId xmlns:a16="http://schemas.microsoft.com/office/drawing/2014/main" id="{65A9B062-F60F-3F41-8132-904E5E6EF695}"/>
              </a:ext>
            </a:extLst>
          </p:cNvPr>
          <p:cNvSpPr txBox="1">
            <a:spLocks/>
          </p:cNvSpPr>
          <p:nvPr/>
        </p:nvSpPr>
        <p:spPr>
          <a:xfrm>
            <a:off x="2686487" y="1780179"/>
            <a:ext cx="8915399" cy="566781"/>
          </a:xfrm>
          <a:prstGeom prst="rect">
            <a:avLst/>
          </a:prstGeom>
          <a:gradFill flip="none" rotWithShape="1">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182880" rIns="91440" bIns="45720" numCol="1" spcCol="0" rtlCol="0" anchor="t">
            <a:noAutofit/>
          </a:bodyPr>
          <a:lstStyle>
            <a:lvl1pPr indent="0" algn="ctr">
              <a:spcBef>
                <a:spcPts val="1000"/>
              </a:spcBef>
              <a:spcAft>
                <a:spcPts val="0"/>
              </a:spcAft>
              <a:buClr>
                <a:schemeClr val="accent1"/>
              </a:buClr>
              <a:buFont typeface="Wingdings 3" charset="2"/>
              <a:buNone/>
              <a:defRPr b="1">
                <a:solidFill>
                  <a:schemeClr val="tx1">
                    <a:lumMod val="65000"/>
                    <a:lumOff val="35000"/>
                  </a:schemeClr>
                </a:solidFill>
              </a:defRPr>
            </a:lvl1pPr>
            <a:lvl2pPr indent="0" algn="ctr">
              <a:spcBef>
                <a:spcPts val="1000"/>
              </a:spcBef>
              <a:spcAft>
                <a:spcPts val="0"/>
              </a:spcAft>
              <a:buClr>
                <a:schemeClr val="accent1"/>
              </a:buClr>
              <a:buFont typeface="Wingdings 3" charset="2"/>
              <a:buNone/>
              <a:defRPr b="1">
                <a:solidFill>
                  <a:schemeClr val="tx1">
                    <a:tint val="75000"/>
                  </a:schemeClr>
                </a:solidFill>
              </a:defRPr>
            </a:lvl2pPr>
            <a:lvl3pPr indent="0" algn="ctr">
              <a:spcBef>
                <a:spcPts val="1000"/>
              </a:spcBef>
              <a:spcAft>
                <a:spcPts val="0"/>
              </a:spcAft>
              <a:buClr>
                <a:schemeClr val="accent1"/>
              </a:buClr>
              <a:buFont typeface="Wingdings 3" charset="2"/>
              <a:buNone/>
              <a:defRPr sz="1600" b="1">
                <a:solidFill>
                  <a:schemeClr val="tx1">
                    <a:tint val="75000"/>
                  </a:schemeClr>
                </a:solidFill>
              </a:defRPr>
            </a:lvl3pPr>
            <a:lvl4pPr indent="0" algn="ctr">
              <a:spcBef>
                <a:spcPts val="1000"/>
              </a:spcBef>
              <a:spcAft>
                <a:spcPts val="0"/>
              </a:spcAft>
              <a:buClr>
                <a:schemeClr val="accent1"/>
              </a:buClr>
              <a:buFont typeface="Wingdings 3" charset="2"/>
              <a:buNone/>
              <a:defRPr sz="1400" b="1">
                <a:solidFill>
                  <a:schemeClr val="tx1">
                    <a:tint val="75000"/>
                  </a:schemeClr>
                </a:solidFill>
              </a:defRPr>
            </a:lvl4pPr>
            <a:lvl5pPr indent="0" algn="ctr">
              <a:spcBef>
                <a:spcPts val="1000"/>
              </a:spcBef>
              <a:spcAft>
                <a:spcPts val="0"/>
              </a:spcAft>
              <a:buClr>
                <a:schemeClr val="accent1"/>
              </a:buClr>
              <a:buFont typeface="Wingdings 3" charset="2"/>
              <a:buNone/>
              <a:defRPr sz="1400" b="1">
                <a:solidFill>
                  <a:schemeClr val="tx1">
                    <a:tint val="75000"/>
                  </a:schemeClr>
                </a:solidFill>
              </a:defRPr>
            </a:lvl5pPr>
            <a:lvl6pPr indent="0" algn="ctr">
              <a:spcBef>
                <a:spcPts val="1000"/>
              </a:spcBef>
              <a:spcAft>
                <a:spcPts val="0"/>
              </a:spcAft>
              <a:buClr>
                <a:schemeClr val="accent1"/>
              </a:buClr>
              <a:buFont typeface="Wingdings 3" charset="2"/>
              <a:buNone/>
              <a:defRPr sz="1200">
                <a:solidFill>
                  <a:schemeClr val="tx1">
                    <a:tint val="75000"/>
                  </a:schemeClr>
                </a:solidFill>
              </a:defRPr>
            </a:lvl6pPr>
            <a:lvl7pPr indent="0" algn="ctr">
              <a:spcBef>
                <a:spcPts val="1000"/>
              </a:spcBef>
              <a:spcAft>
                <a:spcPts val="0"/>
              </a:spcAft>
              <a:buClr>
                <a:schemeClr val="accent1"/>
              </a:buClr>
              <a:buFont typeface="Wingdings 3" charset="2"/>
              <a:buNone/>
              <a:defRPr sz="1200">
                <a:solidFill>
                  <a:schemeClr val="tx1">
                    <a:tint val="75000"/>
                  </a:schemeClr>
                </a:solidFill>
              </a:defRPr>
            </a:lvl7pPr>
            <a:lvl8pPr indent="0" algn="ctr">
              <a:spcBef>
                <a:spcPts val="1000"/>
              </a:spcBef>
              <a:spcAft>
                <a:spcPts val="0"/>
              </a:spcAft>
              <a:buClr>
                <a:schemeClr val="accent1"/>
              </a:buClr>
              <a:buFont typeface="Wingdings 3" charset="2"/>
              <a:buNone/>
              <a:defRPr sz="1200">
                <a:solidFill>
                  <a:schemeClr val="tx1">
                    <a:tint val="75000"/>
                  </a:schemeClr>
                </a:solidFill>
              </a:defRPr>
            </a:lvl8pPr>
            <a:lvl9pPr indent="0" algn="ctr">
              <a:spcBef>
                <a:spcPts val="1000"/>
              </a:spcBef>
              <a:spcAft>
                <a:spcPts val="0"/>
              </a:spcAft>
              <a:buClr>
                <a:schemeClr val="accent1"/>
              </a:buClr>
              <a:buFont typeface="Wingdings 3" charset="2"/>
              <a:buNone/>
              <a:defRPr sz="1200">
                <a:solidFill>
                  <a:schemeClr val="tx1">
                    <a:tint val="75000"/>
                  </a:schemeClr>
                </a:solidFill>
              </a:defRPr>
            </a:lvl9pPr>
          </a:lstStyle>
          <a:p>
            <a:pPr lvl="0"/>
            <a:r>
              <a:rPr lang="en-US" dirty="0"/>
              <a:t>Click to edit Master subtitle style</a:t>
            </a:r>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703763" y="2428875"/>
            <a:ext cx="4114800" cy="3138488"/>
          </a:xfrm>
        </p:spPr>
        <p:txBody>
          <a:bodyPr/>
          <a:lstStyle/>
          <a:p>
            <a:r>
              <a:rPr lang="en-US" dirty="0"/>
              <a:t>Click icon to add picture</a:t>
            </a:r>
          </a:p>
        </p:txBody>
      </p:sp>
    </p:spTree>
    <p:extLst>
      <p:ext uri="{BB962C8B-B14F-4D97-AF65-F5344CB8AC3E}">
        <p14:creationId xmlns:p14="http://schemas.microsoft.com/office/powerpoint/2010/main" val="15323806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355600"/>
          </a:xfrm>
        </p:spPr>
        <p:txBody>
          <a:bodyPr>
            <a:normAutofit/>
          </a:bodyPr>
          <a:lstStyle>
            <a:lvl1pPr>
              <a:defRPr sz="1800" baseline="0"/>
            </a:lvl1pPr>
          </a:lstStyle>
          <a:p>
            <a:r>
              <a:rPr lang="en-US"/>
              <a:t>Click to edit Master title style</a:t>
            </a:r>
            <a:endParaRPr lang="en-US" dirty="0"/>
          </a:p>
        </p:txBody>
      </p:sp>
      <p:sp>
        <p:nvSpPr>
          <p:cNvPr id="3" name="Content Placeholder 2"/>
          <p:cNvSpPr>
            <a:spLocks noGrp="1"/>
          </p:cNvSpPr>
          <p:nvPr>
            <p:ph idx="1"/>
          </p:nvPr>
        </p:nvSpPr>
        <p:spPr>
          <a:xfrm>
            <a:off x="2589212" y="741680"/>
            <a:ext cx="2196148" cy="5598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graphicFrame>
        <p:nvGraphicFramePr>
          <p:cNvPr id="8" name="Table 7">
            <a:extLst>
              <a:ext uri="{FF2B5EF4-FFF2-40B4-BE49-F238E27FC236}">
                <a16:creationId xmlns:a16="http://schemas.microsoft.com/office/drawing/2014/main" id="{F516E9BD-ED7A-8F4B-B277-E9AFF7CD7102}"/>
              </a:ext>
            </a:extLst>
          </p:cNvPr>
          <p:cNvGraphicFramePr>
            <a:graphicFrameLocks noGrp="1"/>
          </p:cNvGraphicFramePr>
          <p:nvPr>
            <p:extLst>
              <p:ext uri="{D42A27DB-BD31-4B8C-83A1-F6EECF244321}">
                <p14:modId xmlns:p14="http://schemas.microsoft.com/office/powerpoint/2010/main" val="768322688"/>
              </p:ext>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graphicFrame>
        <p:nvGraphicFramePr>
          <p:cNvPr id="9" name="Table 8">
            <a:extLst>
              <a:ext uri="{FF2B5EF4-FFF2-40B4-BE49-F238E27FC236}">
                <a16:creationId xmlns:a16="http://schemas.microsoft.com/office/drawing/2014/main" id="{75CADFFB-DA22-1A48-8C99-AB9F25956E26}"/>
              </a:ext>
            </a:extLst>
          </p:cNvPr>
          <p:cNvGraphicFramePr>
            <a:graphicFrameLocks noGrp="1"/>
          </p:cNvGraphicFramePr>
          <p:nvPr userDrawn="1">
            <p:extLst>
              <p:ext uri="{D42A27DB-BD31-4B8C-83A1-F6EECF244321}">
                <p14:modId xmlns:p14="http://schemas.microsoft.com/office/powerpoint/2010/main" val="3663807852"/>
              </p:ext>
            </p:extLst>
          </p:nvPr>
        </p:nvGraphicFramePr>
        <p:xfrm>
          <a:off x="4866640" y="739704"/>
          <a:ext cx="7010400" cy="5600136"/>
        </p:xfrm>
        <a:graphic>
          <a:graphicData uri="http://schemas.openxmlformats.org/drawingml/2006/table">
            <a:tbl>
              <a:tblPr firstRow="1" bandRow="1">
                <a:tableStyleId>{00A15C55-8517-42AA-B614-E9B94910E393}</a:tableStyleId>
              </a:tblPr>
              <a:tblGrid>
                <a:gridCol w="1686560">
                  <a:extLst>
                    <a:ext uri="{9D8B030D-6E8A-4147-A177-3AD203B41FA5}">
                      <a16:colId xmlns:a16="http://schemas.microsoft.com/office/drawing/2014/main" val="751486117"/>
                    </a:ext>
                  </a:extLst>
                </a:gridCol>
                <a:gridCol w="5323840">
                  <a:extLst>
                    <a:ext uri="{9D8B030D-6E8A-4147-A177-3AD203B41FA5}">
                      <a16:colId xmlns:a16="http://schemas.microsoft.com/office/drawing/2014/main" val="3460021994"/>
                    </a:ext>
                  </a:extLst>
                </a:gridCol>
              </a:tblGrid>
              <a:tr h="740024">
                <a:tc>
                  <a:txBody>
                    <a:bodyPr/>
                    <a:lstStyle/>
                    <a:p>
                      <a:r>
                        <a:rPr lang="en-US" sz="1600" baseline="0" dirty="0"/>
                        <a:t>Column 1 Header</a:t>
                      </a:r>
                    </a:p>
                  </a:txBody>
                  <a:tcPr anchor="ctr"/>
                </a:tc>
                <a:tc>
                  <a:txBody>
                    <a:bodyPr/>
                    <a:lstStyle/>
                    <a:p>
                      <a:r>
                        <a:rPr lang="en-US" sz="1600" baseline="0" dirty="0"/>
                        <a:t>Column 2 Header</a:t>
                      </a:r>
                    </a:p>
                  </a:txBody>
                  <a:tcPr anchor="ctr"/>
                </a:tc>
                <a:extLst>
                  <a:ext uri="{0D108BD9-81ED-4DB2-BD59-A6C34878D82A}">
                    <a16:rowId xmlns:a16="http://schemas.microsoft.com/office/drawing/2014/main" val="2727902780"/>
                  </a:ext>
                </a:extLst>
              </a:tr>
              <a:tr h="773328">
                <a:tc>
                  <a:txBody>
                    <a:bodyPr/>
                    <a:lstStyle/>
                    <a:p>
                      <a:r>
                        <a:rPr lang="en-US" sz="1400" baseline="0" dirty="0"/>
                        <a:t>Category 1 Name</a:t>
                      </a:r>
                    </a:p>
                  </a:txBody>
                  <a:tcPr anchor="ctr"/>
                </a:tc>
                <a:tc>
                  <a:txBody>
                    <a:bodyPr/>
                    <a:lstStyle/>
                    <a:p>
                      <a:r>
                        <a:rPr lang="en-US" sz="1400" baseline="0" dirty="0"/>
                        <a:t>Data or </a:t>
                      </a:r>
                    </a:p>
                    <a:p>
                      <a:r>
                        <a:rPr lang="en-US" sz="1400" baseline="0" dirty="0"/>
                        <a:t>Guidelines </a:t>
                      </a:r>
                    </a:p>
                    <a:p>
                      <a:r>
                        <a:rPr lang="en-US" sz="1400" baseline="0" dirty="0"/>
                        <a:t>or Instructions</a:t>
                      </a:r>
                    </a:p>
                  </a:txBody>
                  <a:tcPr anchor="ctr"/>
                </a:tc>
                <a:extLst>
                  <a:ext uri="{0D108BD9-81ED-4DB2-BD59-A6C34878D82A}">
                    <a16:rowId xmlns:a16="http://schemas.microsoft.com/office/drawing/2014/main" val="1041777322"/>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952070936"/>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875533094"/>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8490720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0694523"/>
                  </a:ext>
                </a:extLst>
              </a:tr>
              <a:tr h="74002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123888064"/>
                  </a:ext>
                </a:extLst>
              </a:tr>
              <a:tr h="386664">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40352610"/>
                  </a:ext>
                </a:extLst>
              </a:tr>
            </a:tbl>
          </a:graphicData>
        </a:graphic>
      </p:graphicFrame>
    </p:spTree>
    <p:extLst>
      <p:ext uri="{BB962C8B-B14F-4D97-AF65-F5344CB8AC3E}">
        <p14:creationId xmlns:p14="http://schemas.microsoft.com/office/powerpoint/2010/main" val="210336188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95372913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dirty="0"/>
              <a:t>PRP Version 4.6</a:t>
            </a:r>
          </a:p>
        </p:txBody>
      </p:sp>
    </p:spTree>
    <p:extLst>
      <p:ext uri="{BB962C8B-B14F-4D97-AF65-F5344CB8AC3E}">
        <p14:creationId xmlns:p14="http://schemas.microsoft.com/office/powerpoint/2010/main" val="117098335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1B3C-A9AB-8A45-B309-A0F0A7F55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81678-13D2-624B-84E4-DAECDA094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711DF8-423E-B745-858A-3AEBE308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5C0D4-20FD-7341-84FC-76E0E014450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239FF593-8B8A-CB47-8864-4FF726BAAADC}"/>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6819054C-077D-284F-97F1-043AB49688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427358446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May-2019</a:t>
            </a:r>
            <a:endParaRPr lang="en-US" dirty="0"/>
          </a:p>
        </p:txBody>
      </p:sp>
      <p:sp>
        <p:nvSpPr>
          <p:cNvPr id="8" name="Footer Placeholder 7"/>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8026658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0198" y="360608"/>
            <a:ext cx="8911687" cy="515155"/>
          </a:xfrm>
          <a:solidFill>
            <a:schemeClr val="accent4">
              <a:lumMod val="20000"/>
              <a:lumOff val="80000"/>
            </a:schemeClr>
          </a:solidFill>
        </p:spPr>
        <p:txBody>
          <a:bodyPr>
            <a:normAutofit/>
          </a:bodyPr>
          <a:lstStyle>
            <a:lvl1pPr>
              <a:defRPr sz="2800" b="1" i="0" baseline="0">
                <a:solidFill>
                  <a:schemeClr val="tx2">
                    <a:lumMod val="50000"/>
                  </a:schemeClr>
                </a:solidFill>
              </a:defRPr>
            </a:lvl1pPr>
          </a:lstStyle>
          <a:p>
            <a:r>
              <a:rPr lang="en-US" dirty="0"/>
              <a:t>Slide Title</a:t>
            </a:r>
          </a:p>
        </p:txBody>
      </p:sp>
      <p:sp>
        <p:nvSpPr>
          <p:cNvPr id="3" name="Date Placeholder 2"/>
          <p:cNvSpPr>
            <a:spLocks noGrp="1"/>
          </p:cNvSpPr>
          <p:nvPr>
            <p:ph type="dt" sz="half" idx="10"/>
          </p:nvPr>
        </p:nvSpPr>
        <p:spPr/>
        <p:txBody>
          <a:bodyPr/>
          <a:lstStyle/>
          <a:p>
            <a:r>
              <a:rPr lang="en-US"/>
              <a:t>May-2019</a:t>
            </a:r>
            <a:endParaRPr lang="en-US" dirty="0"/>
          </a:p>
        </p:txBody>
      </p:sp>
      <p:sp>
        <p:nvSpPr>
          <p:cNvPr id="4" name="Footer Placeholder 3"/>
          <p:cNvSpPr>
            <a:spLocks noGrp="1"/>
          </p:cNvSpPr>
          <p:nvPr>
            <p:ph type="ftr" sz="quarter" idx="11"/>
          </p:nvPr>
        </p:nvSpPr>
        <p:spPr/>
        <p:txBody>
          <a:bodyPr/>
          <a:lstStyle/>
          <a:p>
            <a:r>
              <a:rPr lang="en-US"/>
              <a:t>PRP Version 4.6</a:t>
            </a:r>
            <a:endParaRPr lang="en-US" dirty="0"/>
          </a:p>
        </p:txBody>
      </p:sp>
      <p:sp>
        <p:nvSpPr>
          <p:cNvPr id="6" name="TextBox 5">
            <a:extLst>
              <a:ext uri="{FF2B5EF4-FFF2-40B4-BE49-F238E27FC236}">
                <a16:creationId xmlns:a16="http://schemas.microsoft.com/office/drawing/2014/main" id="{A82D9CCC-17C7-A547-9FC2-84F188B31ADA}"/>
              </a:ext>
            </a:extLst>
          </p:cNvPr>
          <p:cNvSpPr txBox="1"/>
          <p:nvPr/>
        </p:nvSpPr>
        <p:spPr>
          <a:xfrm>
            <a:off x="2690198" y="1017431"/>
            <a:ext cx="9209881" cy="5355312"/>
          </a:xfrm>
          <a:prstGeom prst="rect">
            <a:avLst/>
          </a:prstGeom>
          <a:solidFill>
            <a:schemeClr val="accent4">
              <a:lumMod val="20000"/>
              <a:lumOff val="80000"/>
            </a:schemeClr>
          </a:solidFill>
        </p:spPr>
        <p:txBody>
          <a:bodyPr wrap="square" rtlCol="0">
            <a:spAutoFit/>
          </a:bodyPr>
          <a:lstStyle/>
          <a:p>
            <a:r>
              <a:rPr lang="en-US" dirty="0"/>
              <a:t>Text Box</a:t>
            </a:r>
          </a:p>
          <a:p>
            <a:r>
              <a:rPr lang="en-US" dirty="0"/>
              <a:t>Large amounts or paragraphs of verbiage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655743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4612" y="6336177"/>
            <a:ext cx="966841" cy="370396"/>
          </a:xfrm>
        </p:spPr>
        <p:txBody>
          <a:bodyPr/>
          <a:lstStyle/>
          <a:p>
            <a:r>
              <a:rPr lang="en-US"/>
              <a:t>May-2019</a:t>
            </a:r>
            <a:endParaRPr lang="en-US" dirty="0"/>
          </a:p>
        </p:txBody>
      </p:sp>
      <p:sp>
        <p:nvSpPr>
          <p:cNvPr id="3" name="Footer Placeholder 2"/>
          <p:cNvSpPr>
            <a:spLocks noGrp="1"/>
          </p:cNvSpPr>
          <p:nvPr>
            <p:ph type="ftr" sz="quarter" idx="11"/>
          </p:nvPr>
        </p:nvSpPr>
        <p:spPr>
          <a:xfrm>
            <a:off x="2589212" y="6328848"/>
            <a:ext cx="7619999" cy="365125"/>
          </a:xfrm>
        </p:spPr>
        <p:txBody>
          <a:bodyPr/>
          <a:lstStyle/>
          <a:p>
            <a:r>
              <a:rPr lang="en-US"/>
              <a:t>PRP Version 4.6</a:t>
            </a:r>
            <a:endParaRPr lang="en-US" dirty="0"/>
          </a:p>
        </p:txBody>
      </p:sp>
    </p:spTree>
    <p:extLst>
      <p:ext uri="{BB962C8B-B14F-4D97-AF65-F5344CB8AC3E}">
        <p14:creationId xmlns:p14="http://schemas.microsoft.com/office/powerpoint/2010/main" val="3278394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95E2-DC27-4947-ABAA-C2C9812B7C8E}"/>
              </a:ext>
            </a:extLst>
          </p:cNvPr>
          <p:cNvSpPr>
            <a:spLocks noGrp="1"/>
          </p:cNvSpPr>
          <p:nvPr>
            <p:ph type="title" hasCustomPrompt="1"/>
          </p:nvPr>
        </p:nvSpPr>
        <p:spPr>
          <a:xfrm>
            <a:off x="326243" y="302138"/>
            <a:ext cx="11573657" cy="496352"/>
          </a:xfrm>
        </p:spPr>
        <p:txBody>
          <a:bodyPr>
            <a:normAutofit/>
          </a:bodyPr>
          <a:lstStyle>
            <a:lvl1pPr>
              <a:defRPr sz="2800" b="1" i="0" baseline="0"/>
            </a:lvl1pPr>
          </a:lstStyle>
          <a:p>
            <a:r>
              <a:rPr lang="en-US" dirty="0"/>
              <a:t>Slide Title</a:t>
            </a:r>
          </a:p>
        </p:txBody>
      </p:sp>
      <p:sp>
        <p:nvSpPr>
          <p:cNvPr id="3" name="Date Placeholder 2">
            <a:extLst>
              <a:ext uri="{FF2B5EF4-FFF2-40B4-BE49-F238E27FC236}">
                <a16:creationId xmlns:a16="http://schemas.microsoft.com/office/drawing/2014/main" id="{4FC2A204-AF1A-7D40-B7C0-FAFEBD2CF54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3700E5D0-9102-864B-B3AD-89018983E618}"/>
              </a:ext>
            </a:extLst>
          </p:cNvPr>
          <p:cNvSpPr>
            <a:spLocks noGrp="1"/>
          </p:cNvSpPr>
          <p:nvPr>
            <p:ph type="ftr" sz="quarter" idx="11"/>
          </p:nvPr>
        </p:nvSpPr>
        <p:spPr/>
        <p:txBody>
          <a:bodyPr/>
          <a:lstStyle/>
          <a:p>
            <a:r>
              <a:rPr lang="en-US"/>
              <a:t>PRP Version 4.6</a:t>
            </a:r>
            <a:endParaRPr lang="en-US" dirty="0"/>
          </a:p>
        </p:txBody>
      </p:sp>
      <p:sp>
        <p:nvSpPr>
          <p:cNvPr id="7" name="Text Placeholder 6">
            <a:extLst>
              <a:ext uri="{FF2B5EF4-FFF2-40B4-BE49-F238E27FC236}">
                <a16:creationId xmlns:a16="http://schemas.microsoft.com/office/drawing/2014/main" id="{C63B7828-495F-4744-9BBA-0D8A444074B5}"/>
              </a:ext>
            </a:extLst>
          </p:cNvPr>
          <p:cNvSpPr>
            <a:spLocks noGrp="1"/>
          </p:cNvSpPr>
          <p:nvPr>
            <p:ph type="body" sz="quarter" idx="13"/>
          </p:nvPr>
        </p:nvSpPr>
        <p:spPr>
          <a:xfrm>
            <a:off x="541338" y="914400"/>
            <a:ext cx="11358562" cy="537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8" name="Table 7">
            <a:extLst>
              <a:ext uri="{FF2B5EF4-FFF2-40B4-BE49-F238E27FC236}">
                <a16:creationId xmlns:a16="http://schemas.microsoft.com/office/drawing/2014/main" id="{606F35D9-9CBA-2343-8376-9059D7A9779D}"/>
              </a:ext>
            </a:extLst>
          </p:cNvPr>
          <p:cNvGraphicFramePr>
            <a:graphicFrameLocks noGrp="1"/>
          </p:cNvGraphicFramePr>
          <p:nvPr userDrawn="1">
            <p:extLst>
              <p:ext uri="{D42A27DB-BD31-4B8C-83A1-F6EECF244321}">
                <p14:modId xmlns:p14="http://schemas.microsoft.com/office/powerpoint/2010/main" val="1110896179"/>
              </p:ext>
            </p:extLst>
          </p:nvPr>
        </p:nvGraphicFramePr>
        <p:xfrm>
          <a:off x="541338" y="1008921"/>
          <a:ext cx="11358562" cy="5468080"/>
        </p:xfrm>
        <a:graphic>
          <a:graphicData uri="http://schemas.openxmlformats.org/drawingml/2006/table">
            <a:tbl>
              <a:tblPr firstRow="1" bandRow="1">
                <a:tableStyleId>{00A15C55-8517-42AA-B614-E9B94910E393}</a:tableStyleId>
              </a:tblPr>
              <a:tblGrid>
                <a:gridCol w="308727">
                  <a:extLst>
                    <a:ext uri="{9D8B030D-6E8A-4147-A177-3AD203B41FA5}">
                      <a16:colId xmlns:a16="http://schemas.microsoft.com/office/drawing/2014/main" val="1263610589"/>
                    </a:ext>
                  </a:extLst>
                </a:gridCol>
                <a:gridCol w="2238267">
                  <a:extLst>
                    <a:ext uri="{9D8B030D-6E8A-4147-A177-3AD203B41FA5}">
                      <a16:colId xmlns:a16="http://schemas.microsoft.com/office/drawing/2014/main" val="1530870923"/>
                    </a:ext>
                  </a:extLst>
                </a:gridCol>
                <a:gridCol w="8811568">
                  <a:extLst>
                    <a:ext uri="{9D8B030D-6E8A-4147-A177-3AD203B41FA5}">
                      <a16:colId xmlns:a16="http://schemas.microsoft.com/office/drawing/2014/main" val="2432886044"/>
                    </a:ext>
                  </a:extLst>
                </a:gridCol>
              </a:tblGrid>
              <a:tr h="491042">
                <a:tc gridSpan="3">
                  <a:txBody>
                    <a:bodyPr/>
                    <a:lstStyle/>
                    <a:p>
                      <a:endParaRPr lang="en-US" sz="1000" cap="small" baseline="0" dirty="0"/>
                    </a:p>
                  </a:txBody>
                  <a:tcPr marL="127314" marR="127314" marT="63657" marB="63657" anchor="ctr"/>
                </a:tc>
                <a:tc hMerge="1">
                  <a:txBody>
                    <a:bodyPr/>
                    <a:lstStyle/>
                    <a:p>
                      <a:pPr algn="ctr"/>
                      <a:endParaRPr lang="en-US" sz="2500" dirty="0"/>
                    </a:p>
                  </a:txBody>
                  <a:tcPr marL="127314" marR="127314" marT="63657" marB="63657"/>
                </a:tc>
                <a:tc hMerge="1">
                  <a:txBody>
                    <a:bodyPr/>
                    <a:lstStyle/>
                    <a:p>
                      <a:pPr algn="ctr"/>
                      <a:endParaRPr lang="en-US" sz="2500" dirty="0"/>
                    </a:p>
                  </a:txBody>
                  <a:tcPr marL="127314" marR="127314" marT="63657" marB="63657"/>
                </a:tc>
                <a:extLst>
                  <a:ext uri="{0D108BD9-81ED-4DB2-BD59-A6C34878D82A}">
                    <a16:rowId xmlns:a16="http://schemas.microsoft.com/office/drawing/2014/main" val="1892442666"/>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4282328478"/>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312543865"/>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580721798"/>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567413050"/>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787646141"/>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214188839"/>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071164102"/>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3652088897"/>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667346708"/>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2489715460"/>
                  </a:ext>
                </a:extLst>
              </a:tr>
              <a:tr h="452458">
                <a:tc>
                  <a:txBody>
                    <a:bodyPr/>
                    <a:lstStyle/>
                    <a:p>
                      <a:pPr algn="ctr"/>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tc>
                  <a:txBody>
                    <a:bodyPr/>
                    <a:lstStyle/>
                    <a:p>
                      <a:pPr algn="l"/>
                      <a:endParaRPr lang="en-US" sz="1200" baseline="0" dirty="0"/>
                    </a:p>
                  </a:txBody>
                  <a:tcPr marL="127314" marR="127314" marT="63657" marB="63657" anchor="ctr"/>
                </a:tc>
                <a:extLst>
                  <a:ext uri="{0D108BD9-81ED-4DB2-BD59-A6C34878D82A}">
                    <a16:rowId xmlns:a16="http://schemas.microsoft.com/office/drawing/2014/main" val="1844715895"/>
                  </a:ext>
                </a:extLst>
              </a:tr>
            </a:tbl>
          </a:graphicData>
        </a:graphic>
      </p:graphicFrame>
    </p:spTree>
    <p:extLst>
      <p:ext uri="{BB962C8B-B14F-4D97-AF65-F5344CB8AC3E}">
        <p14:creationId xmlns:p14="http://schemas.microsoft.com/office/powerpoint/2010/main" val="417683942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55501278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10800" y="6413774"/>
            <a:ext cx="850390" cy="370396"/>
          </a:xfrm>
        </p:spPr>
        <p:txBody>
          <a:bodyPr/>
          <a:lstStyle/>
          <a:p>
            <a:r>
              <a:rPr lang="en-US"/>
              <a:t>May-2019</a:t>
            </a:r>
            <a:endParaRPr lang="en-US" dirty="0"/>
          </a:p>
        </p:txBody>
      </p:sp>
      <p:sp>
        <p:nvSpPr>
          <p:cNvPr id="6" name="Footer Placeholder 5"/>
          <p:cNvSpPr>
            <a:spLocks noGrp="1"/>
          </p:cNvSpPr>
          <p:nvPr>
            <p:ph type="ftr" sz="quarter" idx="11"/>
          </p:nvPr>
        </p:nvSpPr>
        <p:spPr>
          <a:xfrm>
            <a:off x="2589213" y="6419145"/>
            <a:ext cx="7316788" cy="365125"/>
          </a:xfrm>
        </p:spPr>
        <p:txBody>
          <a:bodyPr/>
          <a:lstStyle/>
          <a:p>
            <a:r>
              <a:rPr lang="en-US"/>
              <a:t>PRP Version 4.6</a:t>
            </a:r>
            <a:endParaRPr lang="en-US" dirty="0"/>
          </a:p>
        </p:txBody>
      </p:sp>
    </p:spTree>
    <p:extLst>
      <p:ext uri="{BB962C8B-B14F-4D97-AF65-F5344CB8AC3E}">
        <p14:creationId xmlns:p14="http://schemas.microsoft.com/office/powerpoint/2010/main" val="197330498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39858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111726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83204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848111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8D4B-C04C-9748-99B7-6753D4A8C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BFC09-822F-7B4E-AA32-AFA3484B4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35035D-5E71-984A-892A-D867B8F2A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7646B-CDA1-4549-8731-98872E92EEED}"/>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48717874-4C6F-4241-9CB8-092619DC4F54}"/>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B30D621-E05A-9044-BEF8-CABDDAA3B19B}"/>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21015716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May-2019</a:t>
            </a:r>
            <a:endParaRPr lang="en-US" dirty="0"/>
          </a:p>
        </p:txBody>
      </p:sp>
      <p:sp>
        <p:nvSpPr>
          <p:cNvPr id="6" name="Footer Placeholder 5"/>
          <p:cNvSpPr>
            <a:spLocks noGrp="1"/>
          </p:cNvSpPr>
          <p:nvPr>
            <p:ph type="ftr" sz="quarter" idx="11"/>
          </p:nvPr>
        </p:nvSpPr>
        <p:spPr/>
        <p:txBody>
          <a:bodyPr/>
          <a:lstStyle/>
          <a:p>
            <a:r>
              <a:rPr lang="en-US"/>
              <a:t>PRP Version 4.6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0873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63431199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3039135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37850" y="843281"/>
            <a:ext cx="8915399" cy="853439"/>
          </a:xfrm>
          <a:gradFill flip="none" rotWithShape="1">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45720" rIns="91440" bIns="45720" numCol="1" spcCol="0" rtlCol="0" anchor="t">
            <a:normAutofit/>
          </a:bodyPr>
          <a:lstStyle>
            <a:lvl1pPr>
              <a:defRPr lang="en-US" sz="1800" dirty="0">
                <a:solidFill>
                  <a:schemeClr val="tx1">
                    <a:lumMod val="65000"/>
                    <a:lumOff val="35000"/>
                  </a:schemeClr>
                </a:solidFill>
                <a:latin typeface="+mn-lt"/>
                <a:ea typeface="+mn-ea"/>
                <a:cs typeface="+mn-cs"/>
              </a:defRPr>
            </a:lvl1pPr>
          </a:lstStyle>
          <a:p>
            <a:pPr marL="0" lvl="0" indent="0" algn="l">
              <a:spcBef>
                <a:spcPts val="1000"/>
              </a:spcBef>
              <a:spcAft>
                <a:spcPts val="0"/>
              </a:spcAft>
              <a:buClr>
                <a:schemeClr val="accent1"/>
              </a:buClr>
              <a:buFont typeface="Wingdings 3" charset="2"/>
            </a:pPr>
            <a:r>
              <a:rPr lang="en-US" dirty="0"/>
              <a:t>Click to edit Master title style</a:t>
            </a:r>
          </a:p>
        </p:txBody>
      </p:sp>
      <p:sp>
        <p:nvSpPr>
          <p:cNvPr id="3" name="Subtitle 2"/>
          <p:cNvSpPr>
            <a:spLocks noGrp="1"/>
          </p:cNvSpPr>
          <p:nvPr>
            <p:ph type="subTitle" idx="1"/>
          </p:nvPr>
        </p:nvSpPr>
        <p:spPr>
          <a:xfrm>
            <a:off x="2637850" y="5651139"/>
            <a:ext cx="8915399" cy="48550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nchor="t"/>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a:t>May-2019</a:t>
            </a:r>
            <a:endParaRPr lang="en-US" dirty="0"/>
          </a:p>
        </p:txBody>
      </p:sp>
      <p:sp>
        <p:nvSpPr>
          <p:cNvPr id="5" name="Footer Placeholder 4"/>
          <p:cNvSpPr>
            <a:spLocks noGrp="1"/>
          </p:cNvSpPr>
          <p:nvPr>
            <p:ph type="ftr" sz="quarter" idx="11"/>
          </p:nvPr>
        </p:nvSpPr>
        <p:spPr/>
        <p:txBody>
          <a:bodyPr/>
          <a:lstStyle/>
          <a:p>
            <a:r>
              <a:rPr lang="en-US"/>
              <a:t>PRP Version 4.6</a:t>
            </a:r>
            <a:endParaRPr lang="en-US" dirty="0"/>
          </a:p>
        </p:txBody>
      </p:sp>
      <p:sp>
        <p:nvSpPr>
          <p:cNvPr id="10" name="Picture Placeholder 9">
            <a:extLst>
              <a:ext uri="{FF2B5EF4-FFF2-40B4-BE49-F238E27FC236}">
                <a16:creationId xmlns:a16="http://schemas.microsoft.com/office/drawing/2014/main" id="{9AFD1EC2-D9FC-1F41-A00E-79282DC1B131}"/>
              </a:ext>
            </a:extLst>
          </p:cNvPr>
          <p:cNvSpPr>
            <a:spLocks noGrp="1"/>
          </p:cNvSpPr>
          <p:nvPr>
            <p:ph type="pic" sz="quarter" idx="13"/>
          </p:nvPr>
        </p:nvSpPr>
        <p:spPr>
          <a:xfrm>
            <a:off x="4619050" y="2418081"/>
            <a:ext cx="4952999" cy="3149282"/>
          </a:xfrm>
          <a:gradFill flip="none" rotWithShape="1">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45720" rIns="91440" bIns="45720" numCol="1" spcCol="0" rtlCol="0" anchor="t">
            <a:normAutofit/>
          </a:bodyPr>
          <a:lstStyle>
            <a:lvl1pPr>
              <a:defRPr lang="en-US" dirty="0">
                <a:ln>
                  <a:noFill/>
                </a:ln>
                <a:solidFill>
                  <a:schemeClr val="tx1">
                    <a:lumMod val="65000"/>
                    <a:lumOff val="35000"/>
                  </a:schemeClr>
                </a:solidFill>
              </a:defRPr>
            </a:lvl1pPr>
          </a:lstStyle>
          <a:p>
            <a:pPr marL="0" lvl="0" indent="0">
              <a:buNone/>
            </a:pPr>
            <a:endParaRPr lang="en-US" dirty="0"/>
          </a:p>
        </p:txBody>
      </p:sp>
      <p:sp>
        <p:nvSpPr>
          <p:cNvPr id="11" name="Text Placeholder 10">
            <a:extLst>
              <a:ext uri="{FF2B5EF4-FFF2-40B4-BE49-F238E27FC236}">
                <a16:creationId xmlns:a16="http://schemas.microsoft.com/office/drawing/2014/main" id="{662A657F-613E-6445-A921-CEE264849DFC}"/>
              </a:ext>
            </a:extLst>
          </p:cNvPr>
          <p:cNvSpPr>
            <a:spLocks noGrp="1"/>
          </p:cNvSpPr>
          <p:nvPr>
            <p:ph type="body" sz="quarter" idx="14"/>
          </p:nvPr>
        </p:nvSpPr>
        <p:spPr>
          <a:xfrm>
            <a:off x="4314249" y="1828800"/>
            <a:ext cx="5562600" cy="4572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p:spPr>
        <p:txBody>
          <a:bodyPr/>
          <a:lstStyle>
            <a:lvl1pPr marL="0" indent="0" algn="ctr">
              <a:buNone/>
              <a:defRPr lang="en-US" sz="1800" b="1" kern="1200" dirty="0">
                <a:ln>
                  <a:noFill/>
                </a:ln>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stStyle>
          <a:p>
            <a:pPr lvl="0"/>
            <a:endParaRPr lang="en-US" dirty="0"/>
          </a:p>
        </p:txBody>
      </p:sp>
    </p:spTree>
    <p:extLst>
      <p:ext uri="{BB962C8B-B14F-4D97-AF65-F5344CB8AC3E}">
        <p14:creationId xmlns:p14="http://schemas.microsoft.com/office/powerpoint/2010/main" val="340078801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022E-F417-2E4E-93B0-C727B178F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44D833-4AD3-1440-A46A-1641C4AC1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9DF25-F79F-8944-BFEE-7DE4FD5EAE39}"/>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F5308C3-D6F1-B34E-93EF-927FC15209E1}"/>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C3572604-621F-7E42-9D36-43919F1E4923}"/>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121794730"/>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8EC7-7D5F-5E49-8822-5EB8EB0F3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C30B8-5927-BC43-BF3F-D9A2CBB5B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8F273-E0C4-2646-98D4-F37A9AD60487}"/>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D95B858-BEA7-1E4A-85B9-769F31D2E00F}"/>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B9F1EC2C-ECA8-7D46-BA21-892A9C85112A}"/>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3918057004"/>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701-1C13-404A-9987-4AC74FB52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41E99-E49B-2241-B647-8DDF97CAB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8575D9-6A0A-2C40-8590-6D6450104E6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99539EE7-DC1D-7B44-B0D9-9364AF0F81EA}"/>
              </a:ext>
            </a:extLst>
          </p:cNvPr>
          <p:cNvSpPr>
            <a:spLocks noGrp="1"/>
          </p:cNvSpPr>
          <p:nvPr>
            <p:ph type="ftr" sz="quarter" idx="11"/>
          </p:nvPr>
        </p:nvSpPr>
        <p:spPr/>
        <p:txBody>
          <a:bodyPr/>
          <a:lstStyle/>
          <a:p>
            <a:r>
              <a:rPr lang="en-US"/>
              <a:t>PRP Version 4.6</a:t>
            </a:r>
            <a:endParaRPr lang="en-US" dirty="0"/>
          </a:p>
        </p:txBody>
      </p:sp>
      <p:sp>
        <p:nvSpPr>
          <p:cNvPr id="6" name="Slide Number Placeholder 5">
            <a:extLst>
              <a:ext uri="{FF2B5EF4-FFF2-40B4-BE49-F238E27FC236}">
                <a16:creationId xmlns:a16="http://schemas.microsoft.com/office/drawing/2014/main" id="{A6706587-17C0-AD4A-B192-86387B1AF444}"/>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2584118195"/>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386B-2261-4F48-8DC6-8B9AD58B6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D7A96-5D12-344B-8115-3BB67D6A49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E08B5-DA40-7B49-8CA6-45232B9157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8A07D-785C-5A49-8777-4B0AD3FB56A8}"/>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AAEAFEE7-3176-C94A-AFE9-B10A6B0441DE}"/>
              </a:ext>
            </a:extLst>
          </p:cNvPr>
          <p:cNvSpPr>
            <a:spLocks noGrp="1"/>
          </p:cNvSpPr>
          <p:nvPr>
            <p:ph type="ftr" sz="quarter" idx="11"/>
          </p:nvPr>
        </p:nvSpPr>
        <p:spPr/>
        <p:txBody>
          <a:bodyPr/>
          <a:lstStyle/>
          <a:p>
            <a:r>
              <a:rPr lang="en-US"/>
              <a:t>PRP Version 4.6</a:t>
            </a:r>
            <a:endParaRPr lang="en-US" dirty="0"/>
          </a:p>
        </p:txBody>
      </p:sp>
      <p:sp>
        <p:nvSpPr>
          <p:cNvPr id="7" name="Slide Number Placeholder 6">
            <a:extLst>
              <a:ext uri="{FF2B5EF4-FFF2-40B4-BE49-F238E27FC236}">
                <a16:creationId xmlns:a16="http://schemas.microsoft.com/office/drawing/2014/main" id="{B07B2CD1-7E23-BE47-BE79-1BDD398555C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605609767"/>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16E0-D2FC-594D-8E14-908C7DBE9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55EE8-8FCF-614C-82FE-3A20CCA60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EC68C0-0D87-AF48-9D5B-844126275D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0DDA8-12EC-DB4B-A980-22B358D9D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9CB76A-FE9D-6643-AEAC-78A272A435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7071F-DF0C-D548-9B8E-A4B5044E7ED6}"/>
              </a:ext>
            </a:extLst>
          </p:cNvPr>
          <p:cNvSpPr>
            <a:spLocks noGrp="1"/>
          </p:cNvSpPr>
          <p:nvPr>
            <p:ph type="dt" sz="half" idx="10"/>
          </p:nvPr>
        </p:nvSpPr>
        <p:spPr/>
        <p:txBody>
          <a:bodyPr/>
          <a:lstStyle/>
          <a:p>
            <a:r>
              <a:rPr lang="en-US"/>
              <a:t>May-2019</a:t>
            </a:r>
            <a:endParaRPr lang="en-US" dirty="0"/>
          </a:p>
        </p:txBody>
      </p:sp>
      <p:sp>
        <p:nvSpPr>
          <p:cNvPr id="8" name="Footer Placeholder 7">
            <a:extLst>
              <a:ext uri="{FF2B5EF4-FFF2-40B4-BE49-F238E27FC236}">
                <a16:creationId xmlns:a16="http://schemas.microsoft.com/office/drawing/2014/main" id="{436615B5-57FB-A243-BE42-A4322899C95A}"/>
              </a:ext>
            </a:extLst>
          </p:cNvPr>
          <p:cNvSpPr>
            <a:spLocks noGrp="1"/>
          </p:cNvSpPr>
          <p:nvPr>
            <p:ph type="ftr" sz="quarter" idx="11"/>
          </p:nvPr>
        </p:nvSpPr>
        <p:spPr/>
        <p:txBody>
          <a:bodyPr/>
          <a:lstStyle/>
          <a:p>
            <a:r>
              <a:rPr lang="en-US"/>
              <a:t>PRP Version 4.6</a:t>
            </a:r>
            <a:endParaRPr lang="en-US" dirty="0"/>
          </a:p>
        </p:txBody>
      </p:sp>
      <p:sp>
        <p:nvSpPr>
          <p:cNvPr id="9" name="Slide Number Placeholder 8">
            <a:extLst>
              <a:ext uri="{FF2B5EF4-FFF2-40B4-BE49-F238E27FC236}">
                <a16:creationId xmlns:a16="http://schemas.microsoft.com/office/drawing/2014/main" id="{C1592F9A-73E3-204A-ADAD-ABFF2D995EB5}"/>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4185087081"/>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42AF-1BE9-564C-BEA1-93042CA5B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6D629-33C2-1D44-8699-249F24A52DE8}"/>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7E50C42F-90C1-9945-BDB7-32CE0CD460A3}"/>
              </a:ext>
            </a:extLst>
          </p:cNvPr>
          <p:cNvSpPr>
            <a:spLocks noGrp="1"/>
          </p:cNvSpPr>
          <p:nvPr>
            <p:ph type="ftr" sz="quarter" idx="11"/>
          </p:nvPr>
        </p:nvSpPr>
        <p:spPr/>
        <p:txBody>
          <a:bodyPr/>
          <a:lstStyle/>
          <a:p>
            <a:r>
              <a:rPr lang="en-US"/>
              <a:t>PRP Version 4.6</a:t>
            </a:r>
            <a:endParaRPr lang="en-US" dirty="0"/>
          </a:p>
        </p:txBody>
      </p:sp>
      <p:sp>
        <p:nvSpPr>
          <p:cNvPr id="5" name="Slide Number Placeholder 4">
            <a:extLst>
              <a:ext uri="{FF2B5EF4-FFF2-40B4-BE49-F238E27FC236}">
                <a16:creationId xmlns:a16="http://schemas.microsoft.com/office/drawing/2014/main" id="{E1325147-7A24-214D-9319-CF8540AFB806}"/>
              </a:ext>
            </a:extLst>
          </p:cNvPr>
          <p:cNvSpPr>
            <a:spLocks noGrp="1"/>
          </p:cNvSpPr>
          <p:nvPr>
            <p:ph type="sldNum" sz="quarter" idx="12"/>
          </p:nvPr>
        </p:nvSpPr>
        <p:spPr/>
        <p:txBody>
          <a:bodyPr/>
          <a:lstStyle/>
          <a:p>
            <a:fld id="{3214D293-A7EB-A34F-9141-55AB38A83013}" type="slidenum">
              <a:rPr lang="en-US" smtClean="0"/>
              <a:t>‹#›</a:t>
            </a:fld>
            <a:endParaRPr lang="en-US" dirty="0"/>
          </a:p>
        </p:txBody>
      </p:sp>
    </p:spTree>
    <p:extLst>
      <p:ext uri="{BB962C8B-B14F-4D97-AF65-F5344CB8AC3E}">
        <p14:creationId xmlns:p14="http://schemas.microsoft.com/office/powerpoint/2010/main" val="1375376139"/>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microsoft.com/office/2007/relationships/hdphoto" Target="../media/hdphoto1.wdp"/><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microsoft.com/office/2007/relationships/hdphoto" Target="../media/hdphoto1.wdp"/><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image" Target="../media/image2.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8.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2.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6E728-0310-0A4B-979C-58FA71F90B54}"/>
              </a:ext>
            </a:extLst>
          </p:cNvPr>
          <p:cNvSpPr>
            <a:spLocks noGrp="1"/>
          </p:cNvSpPr>
          <p:nvPr>
            <p:ph type="title"/>
          </p:nvPr>
        </p:nvSpPr>
        <p:spPr>
          <a:xfrm>
            <a:off x="838200" y="365125"/>
            <a:ext cx="10515600" cy="3968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AE1EF6-4E6D-B943-9CD4-F7B560764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9774A-B5ED-FB4F-BBC6-3139B4790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May-2019</a:t>
            </a:r>
            <a:endParaRPr lang="en-US" dirty="0"/>
          </a:p>
        </p:txBody>
      </p:sp>
      <p:sp>
        <p:nvSpPr>
          <p:cNvPr id="5" name="Footer Placeholder 4">
            <a:extLst>
              <a:ext uri="{FF2B5EF4-FFF2-40B4-BE49-F238E27FC236}">
                <a16:creationId xmlns:a16="http://schemas.microsoft.com/office/drawing/2014/main" id="{0C09219E-E859-CC44-A7C3-B4A38C898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PRP Version 4.6</a:t>
            </a:r>
            <a:endParaRPr lang="en-US" dirty="0"/>
          </a:p>
        </p:txBody>
      </p:sp>
      <p:sp>
        <p:nvSpPr>
          <p:cNvPr id="6" name="Slide Number Placeholder 5">
            <a:extLst>
              <a:ext uri="{FF2B5EF4-FFF2-40B4-BE49-F238E27FC236}">
                <a16:creationId xmlns:a16="http://schemas.microsoft.com/office/drawing/2014/main" id="{CC801F8C-092D-444C-B168-9A6F70100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D293-A7EB-A34F-9141-55AB38A83013}" type="slidenum">
              <a:rPr lang="en-US" smtClean="0"/>
              <a:t>‹#›</a:t>
            </a:fld>
            <a:endParaRPr lang="en-US" dirty="0"/>
          </a:p>
        </p:txBody>
      </p:sp>
    </p:spTree>
    <p:extLst>
      <p:ext uri="{BB962C8B-B14F-4D97-AF65-F5344CB8AC3E}">
        <p14:creationId xmlns:p14="http://schemas.microsoft.com/office/powerpoint/2010/main" val="2857887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alphaModFix amt="48000"/>
            <a:lum/>
            <a:extLst>
              <a:ext uri="{BEBA8EAE-BF5A-486C-A8C5-ECC9F3942E4B}">
                <a14:imgProps xmlns:a14="http://schemas.microsoft.com/office/drawing/2010/main">
                  <a14:imgLayer r:embed="rId24">
                    <a14:imgEffect>
                      <a14:colorTemperature colorTemp="7261"/>
                    </a14:imgEffect>
                    <a14:imgEffect>
                      <a14:saturation sat="50000"/>
                    </a14:imgEffect>
                  </a14:imgLayer>
                </a14:imgProps>
              </a:ext>
              <a:ext uri="{28A0092B-C50C-407E-A947-70E740481C1C}">
                <a14:useLocalDpi xmlns:a14="http://schemas.microsoft.com/office/drawing/2010/main"/>
              </a:ext>
            </a:extLst>
          </a:blip>
          <a:srcRect/>
          <a:stretch>
            <a:fillRect r="7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F93AC-7C9B-A046-9FDC-0CE864B0136B}"/>
              </a:ext>
            </a:extLst>
          </p:cNvPr>
          <p:cNvSpPr/>
          <p:nvPr/>
        </p:nvSpPr>
        <p:spPr>
          <a:xfrm>
            <a:off x="2589212"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4088376"/>
          </a:xfrm>
          <a:prstGeom prst="rect">
            <a:avLst/>
          </a:prstGeom>
          <a:solidFill>
            <a:schemeClr val="tx2">
              <a:lumMod val="20000"/>
              <a:lumOff val="80000"/>
            </a:schemeClr>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3" y="6413774"/>
            <a:ext cx="850390"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May-2019</a:t>
            </a:r>
            <a:endParaRPr lang="en-US" dirty="0"/>
          </a:p>
        </p:txBody>
      </p:sp>
      <p:sp>
        <p:nvSpPr>
          <p:cNvPr id="5" name="Footer Placeholder 4"/>
          <p:cNvSpPr>
            <a:spLocks noGrp="1"/>
          </p:cNvSpPr>
          <p:nvPr>
            <p:ph type="ftr" sz="quarter" idx="3"/>
          </p:nvPr>
        </p:nvSpPr>
        <p:spPr>
          <a:xfrm>
            <a:off x="2589212" y="6419145"/>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PRP Version 4.6</a:t>
            </a:r>
            <a:endParaRPr lang="en-US" dirty="0"/>
          </a:p>
        </p:txBody>
      </p:sp>
      <p:sp>
        <p:nvSpPr>
          <p:cNvPr id="6" name="Slide Number Placeholder 5"/>
          <p:cNvSpPr>
            <a:spLocks noGrp="1"/>
          </p:cNvSpPr>
          <p:nvPr>
            <p:ph type="sldNum" sz="quarter" idx="4"/>
          </p:nvPr>
        </p:nvSpPr>
        <p:spPr bwMode="gray">
          <a:xfrm>
            <a:off x="11212002" y="6416256"/>
            <a:ext cx="77976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D57F1E4F-1CFF-5643-939E-217C01CDF565}" type="slidenum">
              <a:rPr lang="en-US" smtClean="0"/>
              <a:pPr/>
              <a:t>‹#›</a:t>
            </a:fld>
            <a:endParaRPr lang="en-US" dirty="0"/>
          </a:p>
        </p:txBody>
      </p:sp>
      <p:sp>
        <p:nvSpPr>
          <p:cNvPr id="9" name="Rectangle 8">
            <a:extLst>
              <a:ext uri="{FF2B5EF4-FFF2-40B4-BE49-F238E27FC236}">
                <a16:creationId xmlns:a16="http://schemas.microsoft.com/office/drawing/2014/main" id="{27CC52CB-5EAB-9842-A3DC-FC45217A6CEC}"/>
              </a:ext>
            </a:extLst>
          </p:cNvPr>
          <p:cNvSpPr/>
          <p:nvPr/>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7710F89-E058-9245-B899-1A59FAF32DDC}"/>
              </a:ext>
            </a:extLst>
          </p:cNvPr>
          <p:cNvSpPr/>
          <p:nvPr userDrawn="1"/>
        </p:nvSpPr>
        <p:spPr>
          <a:xfrm>
            <a:off x="2589212"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5473696-B40B-7042-9532-9752E29A6D20}"/>
              </a:ext>
            </a:extLst>
          </p:cNvPr>
          <p:cNvSpPr/>
          <p:nvPr userDrawn="1"/>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475288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alphaModFix amt="48000"/>
            <a:lum/>
            <a:extLst>
              <a:ext uri="{BEBA8EAE-BF5A-486C-A8C5-ECC9F3942E4B}">
                <a14:imgProps xmlns:a14="http://schemas.microsoft.com/office/drawing/2010/main">
                  <a14:imgLayer r:embed="rId24">
                    <a14:imgEffect>
                      <a14:colorTemperature colorTemp="7261"/>
                    </a14:imgEffect>
                    <a14:imgEffect>
                      <a14:saturation sat="50000"/>
                    </a14:imgEffect>
                  </a14:imgLayer>
                </a14:imgProps>
              </a:ext>
              <a:ext uri="{28A0092B-C50C-407E-A947-70E740481C1C}">
                <a14:useLocalDpi xmlns:a14="http://schemas.microsoft.com/office/drawing/2010/main"/>
              </a:ext>
            </a:extLst>
          </a:blip>
          <a:srcRect/>
          <a:stretch>
            <a:fillRect r="7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F93AC-7C9B-A046-9FDC-0CE864B0136B}"/>
              </a:ext>
            </a:extLst>
          </p:cNvPr>
          <p:cNvSpPr/>
          <p:nvPr/>
        </p:nvSpPr>
        <p:spPr>
          <a:xfrm>
            <a:off x="2589212"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4088376"/>
          </a:xfrm>
          <a:prstGeom prst="rect">
            <a:avLst/>
          </a:prstGeom>
          <a:solidFill>
            <a:schemeClr val="tx2">
              <a:lumMod val="20000"/>
              <a:lumOff val="80000"/>
            </a:schemeClr>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3" y="6413774"/>
            <a:ext cx="850390"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May-2019</a:t>
            </a:r>
            <a:endParaRPr lang="en-US" dirty="0"/>
          </a:p>
        </p:txBody>
      </p:sp>
      <p:sp>
        <p:nvSpPr>
          <p:cNvPr id="5" name="Footer Placeholder 4"/>
          <p:cNvSpPr>
            <a:spLocks noGrp="1"/>
          </p:cNvSpPr>
          <p:nvPr>
            <p:ph type="ftr" sz="quarter" idx="3"/>
          </p:nvPr>
        </p:nvSpPr>
        <p:spPr>
          <a:xfrm>
            <a:off x="2589212" y="6419145"/>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PRP Version 4.6</a:t>
            </a:r>
            <a:endParaRPr lang="en-US" dirty="0"/>
          </a:p>
        </p:txBody>
      </p:sp>
      <p:sp>
        <p:nvSpPr>
          <p:cNvPr id="6" name="Slide Number Placeholder 5"/>
          <p:cNvSpPr>
            <a:spLocks noGrp="1"/>
          </p:cNvSpPr>
          <p:nvPr>
            <p:ph type="sldNum" sz="quarter" idx="4"/>
          </p:nvPr>
        </p:nvSpPr>
        <p:spPr bwMode="gray">
          <a:xfrm>
            <a:off x="11212002" y="6416256"/>
            <a:ext cx="77976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D57F1E4F-1CFF-5643-939E-217C01CDF565}" type="slidenum">
              <a:rPr lang="en-US" smtClean="0"/>
              <a:pPr/>
              <a:t>‹#›</a:t>
            </a:fld>
            <a:endParaRPr lang="en-US" dirty="0"/>
          </a:p>
        </p:txBody>
      </p:sp>
      <p:sp>
        <p:nvSpPr>
          <p:cNvPr id="9" name="Rectangle 8">
            <a:extLst>
              <a:ext uri="{FF2B5EF4-FFF2-40B4-BE49-F238E27FC236}">
                <a16:creationId xmlns:a16="http://schemas.microsoft.com/office/drawing/2014/main" id="{27CC52CB-5EAB-9842-A3DC-FC45217A6CEC}"/>
              </a:ext>
            </a:extLst>
          </p:cNvPr>
          <p:cNvSpPr/>
          <p:nvPr/>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7710F89-E058-9245-B899-1A59FAF32DDC}"/>
              </a:ext>
            </a:extLst>
          </p:cNvPr>
          <p:cNvSpPr/>
          <p:nvPr userDrawn="1"/>
        </p:nvSpPr>
        <p:spPr>
          <a:xfrm>
            <a:off x="2589212"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5473696-B40B-7042-9532-9752E29A6D20}"/>
              </a:ext>
            </a:extLst>
          </p:cNvPr>
          <p:cNvSpPr/>
          <p:nvPr userDrawn="1"/>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7976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49" r:id="rId18"/>
    <p:sldLayoutId id="2147483654" r:id="rId19"/>
    <p:sldLayoutId id="2147483677" r:id="rId20"/>
    <p:sldLayoutId id="2147483679" r:id="rId21"/>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37CBE-14FE-D54D-BE5F-D60F5B6E7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4B20-B796-5B49-A82D-9D23D3BE5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45AFA-DD5B-5A41-A2B3-110EC50BA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May-2019</a:t>
            </a:r>
            <a:endParaRPr lang="en-US" dirty="0"/>
          </a:p>
        </p:txBody>
      </p:sp>
      <p:sp>
        <p:nvSpPr>
          <p:cNvPr id="5" name="Footer Placeholder 4">
            <a:extLst>
              <a:ext uri="{FF2B5EF4-FFF2-40B4-BE49-F238E27FC236}">
                <a16:creationId xmlns:a16="http://schemas.microsoft.com/office/drawing/2014/main" id="{24132E63-2C42-8440-8530-010F5501D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PRP Version 4.6</a:t>
            </a:r>
            <a:endParaRPr lang="en-US" dirty="0"/>
          </a:p>
        </p:txBody>
      </p:sp>
      <p:sp>
        <p:nvSpPr>
          <p:cNvPr id="6" name="Slide Number Placeholder 5">
            <a:extLst>
              <a:ext uri="{FF2B5EF4-FFF2-40B4-BE49-F238E27FC236}">
                <a16:creationId xmlns:a16="http://schemas.microsoft.com/office/drawing/2014/main" id="{78DD7673-FD29-F545-A314-1D9AEB0A5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5E589-9C13-3D4A-BC9B-35012BD000C5}" type="slidenum">
              <a:rPr lang="en-US" smtClean="0"/>
              <a:t>‹#›</a:t>
            </a:fld>
            <a:endParaRPr lang="en-US" dirty="0"/>
          </a:p>
        </p:txBody>
      </p:sp>
    </p:spTree>
    <p:extLst>
      <p:ext uri="{BB962C8B-B14F-4D97-AF65-F5344CB8AC3E}">
        <p14:creationId xmlns:p14="http://schemas.microsoft.com/office/powerpoint/2010/main" val="26192048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6E728-0310-0A4B-979C-58FA71F90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E1EF6-4E6D-B943-9CD4-F7B560764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9774A-B5ED-FB4F-BBC6-3139B4790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May-2019</a:t>
            </a:r>
            <a:endParaRPr lang="en-US" dirty="0"/>
          </a:p>
        </p:txBody>
      </p:sp>
      <p:sp>
        <p:nvSpPr>
          <p:cNvPr id="5" name="Footer Placeholder 4">
            <a:extLst>
              <a:ext uri="{FF2B5EF4-FFF2-40B4-BE49-F238E27FC236}">
                <a16:creationId xmlns:a16="http://schemas.microsoft.com/office/drawing/2014/main" id="{0C09219E-E859-CC44-A7C3-B4A38C898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PRP Version 4.6</a:t>
            </a:r>
            <a:endParaRPr lang="en-US" dirty="0"/>
          </a:p>
        </p:txBody>
      </p:sp>
      <p:sp>
        <p:nvSpPr>
          <p:cNvPr id="6" name="Slide Number Placeholder 5">
            <a:extLst>
              <a:ext uri="{FF2B5EF4-FFF2-40B4-BE49-F238E27FC236}">
                <a16:creationId xmlns:a16="http://schemas.microsoft.com/office/drawing/2014/main" id="{CC801F8C-092D-444C-B168-9A6F70100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D293-A7EB-A34F-9141-55AB38A83013}" type="slidenum">
              <a:rPr lang="en-US" smtClean="0"/>
              <a:t>‹#›</a:t>
            </a:fld>
            <a:endParaRPr lang="en-US" dirty="0"/>
          </a:p>
        </p:txBody>
      </p:sp>
    </p:spTree>
    <p:extLst>
      <p:ext uri="{BB962C8B-B14F-4D97-AF65-F5344CB8AC3E}">
        <p14:creationId xmlns:p14="http://schemas.microsoft.com/office/powerpoint/2010/main" val="1639845679"/>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48000"/>
            <a:lum/>
            <a:extLst>
              <a:ext uri="{BEBA8EAE-BF5A-486C-A8C5-ECC9F3942E4B}">
                <a14:imgProps xmlns:a14="http://schemas.microsoft.com/office/drawing/2010/main">
                  <a14:imgLayer>
                    <a14:imgEffect>
                      <a14:colorTemperature colorTemp="7261"/>
                    </a14:imgEffect>
                    <a14:imgEffect>
                      <a14:saturation sat="50000"/>
                    </a14:imgEffect>
                  </a14:imgLayer>
                </a14:imgProps>
              </a:ext>
            </a:extLst>
          </a:blip>
          <a:srcRect/>
          <a:stretch>
            <a:fillRect l="-27000" r="7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F93AC-7C9B-A046-9FDC-0CE864B0136B}"/>
              </a:ext>
            </a:extLst>
          </p:cNvPr>
          <p:cNvSpPr/>
          <p:nvPr/>
        </p:nvSpPr>
        <p:spPr>
          <a:xfrm>
            <a:off x="2625724"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823113" y="624110"/>
            <a:ext cx="8466393" cy="671290"/>
          </a:xfrm>
          <a:prstGeom prst="rect">
            <a:avLst/>
          </a:prstGeo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819400" y="1817910"/>
            <a:ext cx="8470106" cy="4430490"/>
          </a:xfrm>
          <a:prstGeom prst="rect">
            <a:avLst/>
          </a:prstGeom>
          <a:gradFill flip="none" rotWithShape="1">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182880" rIns="91440" bIns="45720" numCol="1" spcCol="0" rtlCol="0">
            <a:noAutofit/>
          </a:body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198610" y="6413774"/>
            <a:ext cx="850390"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solidFill>
                  <a:srgbClr val="898989"/>
                </a:solidFill>
              </a:rPr>
              <a:t>May-2019</a:t>
            </a:r>
            <a:endParaRPr lang="en-US" dirty="0">
              <a:solidFill>
                <a:srgbClr val="898989"/>
              </a:solidFill>
            </a:endParaRPr>
          </a:p>
        </p:txBody>
      </p:sp>
      <p:sp>
        <p:nvSpPr>
          <p:cNvPr id="5" name="Footer Placeholder 4"/>
          <p:cNvSpPr>
            <a:spLocks noGrp="1"/>
          </p:cNvSpPr>
          <p:nvPr>
            <p:ph type="ftr" sz="quarter" idx="3"/>
          </p:nvPr>
        </p:nvSpPr>
        <p:spPr>
          <a:xfrm>
            <a:off x="2819401" y="6419145"/>
            <a:ext cx="6019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PRP Version 4.6</a:t>
            </a:r>
          </a:p>
        </p:txBody>
      </p:sp>
      <p:sp>
        <p:nvSpPr>
          <p:cNvPr id="9" name="Rectangle 8">
            <a:extLst>
              <a:ext uri="{FF2B5EF4-FFF2-40B4-BE49-F238E27FC236}">
                <a16:creationId xmlns:a16="http://schemas.microsoft.com/office/drawing/2014/main" id="{27CC52CB-5EAB-9842-A3DC-FC45217A6CEC}"/>
              </a:ext>
            </a:extLst>
          </p:cNvPr>
          <p:cNvSpPr/>
          <p:nvPr/>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68E22AB-76E0-6746-A32B-EFA2B9390047}"/>
              </a:ext>
            </a:extLst>
          </p:cNvPr>
          <p:cNvSpPr/>
          <p:nvPr userDrawn="1"/>
        </p:nvSpPr>
        <p:spPr>
          <a:xfrm>
            <a:off x="2589212" y="-786"/>
            <a:ext cx="9375776" cy="68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6B3FED1-5303-804E-BC55-3A49C32A4256}"/>
              </a:ext>
            </a:extLst>
          </p:cNvPr>
          <p:cNvSpPr/>
          <p:nvPr userDrawn="1"/>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 action="ppaction://hlinkshowjump?jump=nextslide" highlightClick="1"/>
            <a:extLst>
              <a:ext uri="{FF2B5EF4-FFF2-40B4-BE49-F238E27FC236}">
                <a16:creationId xmlns:a16="http://schemas.microsoft.com/office/drawing/2014/main" id="{D4252225-0350-FE47-BBB3-4A1B204DEB54}"/>
              </a:ext>
            </a:extLst>
          </p:cNvPr>
          <p:cNvSpPr/>
          <p:nvPr userDrawn="1"/>
        </p:nvSpPr>
        <p:spPr>
          <a:xfrm>
            <a:off x="11391106" y="3305692"/>
            <a:ext cx="457200" cy="365760"/>
          </a:xfrm>
          <a:prstGeom prst="actionButtonForwardNex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Action Button: Back or Previous 9">
            <a:hlinkClick r:id="" action="ppaction://hlinkshowjump?jump=previousslide" highlightClick="1"/>
            <a:extLst>
              <a:ext uri="{FF2B5EF4-FFF2-40B4-BE49-F238E27FC236}">
                <a16:creationId xmlns:a16="http://schemas.microsoft.com/office/drawing/2014/main" id="{2827CEC1-D67E-C14B-BEF2-651652124D4E}"/>
              </a:ext>
            </a:extLst>
          </p:cNvPr>
          <p:cNvSpPr/>
          <p:nvPr userDrawn="1"/>
        </p:nvSpPr>
        <p:spPr>
          <a:xfrm>
            <a:off x="304800" y="3305692"/>
            <a:ext cx="457200" cy="365760"/>
          </a:xfrm>
          <a:prstGeom prst="actionButtonBackPrevious">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1CA8F713-6FE5-354A-874D-87F5CBE8E02F}"/>
              </a:ext>
            </a:extLst>
          </p:cNvPr>
          <p:cNvSpPr txBox="1"/>
          <p:nvPr userDrawn="1"/>
        </p:nvSpPr>
        <p:spPr>
          <a:xfrm>
            <a:off x="11201400" y="6324600"/>
            <a:ext cx="646906" cy="367607"/>
          </a:xfrm>
          <a:prstGeom prst="rect">
            <a:avLst/>
          </a:prstGeom>
          <a:noFill/>
        </p:spPr>
        <p:txBody>
          <a:bodyPr wrap="square" rtlCol="0" anchor="b">
            <a:spAutoFit/>
          </a:bodyPr>
          <a:lstStyle/>
          <a:p>
            <a:pPr algn="ctr"/>
            <a:fld id="{8BEA4032-EF9E-7040-A97B-7446853FEA53}" type="slidenum">
              <a:rPr lang="en-US" smtClean="0">
                <a:solidFill>
                  <a:srgbClr val="898989"/>
                </a:solidFill>
              </a:rPr>
              <a:t>‹#›</a:t>
            </a:fld>
            <a:endParaRPr lang="en-US" dirty="0">
              <a:solidFill>
                <a:srgbClr val="898989"/>
              </a:solidFill>
            </a:endParaRPr>
          </a:p>
        </p:txBody>
      </p:sp>
    </p:spTree>
    <p:extLst>
      <p:ext uri="{BB962C8B-B14F-4D97-AF65-F5344CB8AC3E}">
        <p14:creationId xmlns:p14="http://schemas.microsoft.com/office/powerpoint/2010/main" val="4166441311"/>
      </p:ext>
    </p:extLst>
  </p:cSld>
  <p:clrMap bg1="lt1" tx1="dk1" bg2="lt2" tx2="dk2" accent1="accent1" accent2="accent2" accent3="accent3" accent4="accent4" accent5="accent5" accent6="accent6" hlink="hlink" folHlink="folHlink"/>
  <p:sldLayoutIdLst>
    <p:sldLayoutId id="2147483700"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hdr="0"/>
  <p:txStyles>
    <p:titleStyle>
      <a:lvl1pPr algn="ctr" defTabSz="457200" rtl="0" eaLnBrk="1" latinLnBrk="0" hangingPunct="1">
        <a:spcBef>
          <a:spcPct val="0"/>
        </a:spcBef>
        <a:buNone/>
        <a:defRPr sz="2800" b="1" kern="1200">
          <a:ln>
            <a:noFill/>
          </a:ln>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6E728-0310-0A4B-979C-58FA71F90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E1EF6-4E6D-B943-9CD4-F7B560764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9774A-B5ED-FB4F-BBC6-3139B4790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May-2019</a:t>
            </a:r>
            <a:endParaRPr lang="en-US" dirty="0"/>
          </a:p>
        </p:txBody>
      </p:sp>
      <p:sp>
        <p:nvSpPr>
          <p:cNvPr id="5" name="Footer Placeholder 4">
            <a:extLst>
              <a:ext uri="{FF2B5EF4-FFF2-40B4-BE49-F238E27FC236}">
                <a16:creationId xmlns:a16="http://schemas.microsoft.com/office/drawing/2014/main" id="{0C09219E-E859-CC44-A7C3-B4A38C898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PRP Version 4.6</a:t>
            </a:r>
            <a:endParaRPr lang="en-US" dirty="0"/>
          </a:p>
        </p:txBody>
      </p:sp>
      <p:sp>
        <p:nvSpPr>
          <p:cNvPr id="6" name="Slide Number Placeholder 5">
            <a:extLst>
              <a:ext uri="{FF2B5EF4-FFF2-40B4-BE49-F238E27FC236}">
                <a16:creationId xmlns:a16="http://schemas.microsoft.com/office/drawing/2014/main" id="{CC801F8C-092D-444C-B168-9A6F70100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D293-A7EB-A34F-9141-55AB38A83013}" type="slidenum">
              <a:rPr lang="en-US" smtClean="0"/>
              <a:t>‹#›</a:t>
            </a:fld>
            <a:endParaRPr lang="en-US" dirty="0"/>
          </a:p>
        </p:txBody>
      </p:sp>
    </p:spTree>
    <p:extLst>
      <p:ext uri="{BB962C8B-B14F-4D97-AF65-F5344CB8AC3E}">
        <p14:creationId xmlns:p14="http://schemas.microsoft.com/office/powerpoint/2010/main" val="19205484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alphaModFix amt="48000"/>
            <a:lum/>
            <a:extLst>
              <a:ext uri="{BEBA8EAE-BF5A-486C-A8C5-ECC9F3942E4B}">
                <a14:imgProps xmlns:a14="http://schemas.microsoft.com/office/drawing/2010/main">
                  <a14:imgLayer>
                    <a14:imgEffect>
                      <a14:colorTemperature colorTemp="7261"/>
                    </a14:imgEffect>
                    <a14:imgEffect>
                      <a14:saturation sat="50000"/>
                    </a14:imgEffect>
                  </a14:imgLayer>
                </a14:imgProps>
              </a:ext>
            </a:extLst>
          </a:blip>
          <a:srcRect/>
          <a:stretch>
            <a:fillRect l="-27000" r="7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F93AC-7C9B-A046-9FDC-0CE864B0136B}"/>
              </a:ext>
            </a:extLst>
          </p:cNvPr>
          <p:cNvSpPr/>
          <p:nvPr/>
        </p:nvSpPr>
        <p:spPr>
          <a:xfrm>
            <a:off x="2589212" y="-786"/>
            <a:ext cx="9602788" cy="6854038"/>
          </a:xfrm>
          <a:prstGeom prst="rect">
            <a:avLst/>
          </a:prstGeom>
          <a:gradFill flip="none" rotWithShape="1">
            <a:gsLst>
              <a:gs pos="0">
                <a:schemeClr val="accent3">
                  <a:lumMod val="5000"/>
                  <a:lumOff val="95000"/>
                </a:schemeClr>
              </a:gs>
              <a:gs pos="43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4088376"/>
          </a:xfrm>
          <a:prstGeom prst="rect">
            <a:avLst/>
          </a:prstGeom>
          <a:solidFill>
            <a:schemeClr val="tx2">
              <a:lumMod val="20000"/>
              <a:lumOff val="80000"/>
            </a:schemeClr>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3" y="6413774"/>
            <a:ext cx="850390"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May-2019</a:t>
            </a:r>
            <a:endParaRPr lang="en-US" dirty="0"/>
          </a:p>
        </p:txBody>
      </p:sp>
      <p:sp>
        <p:nvSpPr>
          <p:cNvPr id="5" name="Footer Placeholder 4"/>
          <p:cNvSpPr>
            <a:spLocks noGrp="1"/>
          </p:cNvSpPr>
          <p:nvPr>
            <p:ph type="ftr" sz="quarter" idx="3"/>
          </p:nvPr>
        </p:nvSpPr>
        <p:spPr>
          <a:xfrm>
            <a:off x="2589212" y="6419145"/>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PRP Version 4.6</a:t>
            </a:r>
            <a:endParaRPr lang="en-US" dirty="0"/>
          </a:p>
        </p:txBody>
      </p:sp>
      <p:sp>
        <p:nvSpPr>
          <p:cNvPr id="6" name="Slide Number Placeholder 5"/>
          <p:cNvSpPr>
            <a:spLocks noGrp="1"/>
          </p:cNvSpPr>
          <p:nvPr>
            <p:ph type="sldNum" sz="quarter" idx="4"/>
          </p:nvPr>
        </p:nvSpPr>
        <p:spPr bwMode="gray">
          <a:xfrm>
            <a:off x="11212002" y="6416256"/>
            <a:ext cx="77976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3214D293-A7EB-A34F-9141-55AB38A83013}" type="slidenum">
              <a:rPr lang="en-US" smtClean="0"/>
              <a:t>‹#›</a:t>
            </a:fld>
            <a:endParaRPr lang="en-US" dirty="0"/>
          </a:p>
        </p:txBody>
      </p:sp>
      <p:sp>
        <p:nvSpPr>
          <p:cNvPr id="9" name="Rectangle 8">
            <a:extLst>
              <a:ext uri="{FF2B5EF4-FFF2-40B4-BE49-F238E27FC236}">
                <a16:creationId xmlns:a16="http://schemas.microsoft.com/office/drawing/2014/main" id="{27CC52CB-5EAB-9842-A3DC-FC45217A6CEC}"/>
              </a:ext>
            </a:extLst>
          </p:cNvPr>
          <p:cNvSpPr/>
          <p:nvPr/>
        </p:nvSpPr>
        <p:spPr>
          <a:xfrm>
            <a:off x="78278" y="101600"/>
            <a:ext cx="12012122" cy="6679781"/>
          </a:xfrm>
          <a:prstGeom prst="rect">
            <a:avLst/>
          </a:prstGeom>
          <a:noFill/>
          <a:ln w="184150">
            <a:solidFill>
              <a:schemeClr val="tx2">
                <a:lumMod val="7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143018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9.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jpeg"/><Relationship Id="rId1" Type="http://schemas.openxmlformats.org/officeDocument/2006/relationships/slideLayout" Target="../slideLayouts/slideLayout79.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3.xml"/><Relationship Id="rId4" Type="http://schemas.openxmlformats.org/officeDocument/2006/relationships/hyperlink" Target="https://fdotwp1.dot.state.fl.us/wTWebgateReports/WebGate.as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9.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9.jpeg"/><Relationship Id="rId1" Type="http://schemas.openxmlformats.org/officeDocument/2006/relationships/slideLayout" Target="../slideLayouts/slideLayout79.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79.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7.xml"/><Relationship Id="rId3" Type="http://schemas.openxmlformats.org/officeDocument/2006/relationships/slide" Target="slide6.xml"/><Relationship Id="rId7" Type="http://schemas.openxmlformats.org/officeDocument/2006/relationships/slide" Target="slide39.xml"/><Relationship Id="rId12" Type="http://schemas.openxmlformats.org/officeDocument/2006/relationships/slide" Target="slide61.xml"/><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slide" Target="slide35.xml"/><Relationship Id="rId11" Type="http://schemas.openxmlformats.org/officeDocument/2006/relationships/slide" Target="slide57.xml"/><Relationship Id="rId5" Type="http://schemas.openxmlformats.org/officeDocument/2006/relationships/slide" Target="slide30.xml"/><Relationship Id="rId10" Type="http://schemas.openxmlformats.org/officeDocument/2006/relationships/slide" Target="slide56.xml"/><Relationship Id="rId4" Type="http://schemas.openxmlformats.org/officeDocument/2006/relationships/slide" Target="slide18.xml"/><Relationship Id="rId9" Type="http://schemas.openxmlformats.org/officeDocument/2006/relationships/slide" Target="slide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79.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5.xml"/><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co-wTSecurityTeam@dot.state.fl.us" TargetMode="Externa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EBB49-5D5E-9C49-8B2F-04A9D01E7AF9}"/>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69712F48-0C3D-D148-B83D-A34CFC8A01A7}"/>
              </a:ext>
            </a:extLst>
          </p:cNvPr>
          <p:cNvSpPr>
            <a:spLocks noGrp="1"/>
          </p:cNvSpPr>
          <p:nvPr>
            <p:ph type="ftr" sz="quarter" idx="11"/>
          </p:nvPr>
        </p:nvSpPr>
        <p:spPr/>
        <p:txBody>
          <a:bodyPr/>
          <a:lstStyle/>
          <a:p>
            <a:r>
              <a:rPr lang="en-US"/>
              <a:t>PRP Version 4.6</a:t>
            </a:r>
            <a:endParaRPr lang="en-US" dirty="0"/>
          </a:p>
        </p:txBody>
      </p:sp>
      <p:pic>
        <p:nvPicPr>
          <p:cNvPr id="6" name="Picture 5">
            <a:extLst>
              <a:ext uri="{FF2B5EF4-FFF2-40B4-BE49-F238E27FC236}">
                <a16:creationId xmlns:a16="http://schemas.microsoft.com/office/drawing/2014/main" id="{1398F9E0-DF87-2E43-8D81-B1C19AB1E510}"/>
              </a:ext>
            </a:extLst>
          </p:cNvPr>
          <p:cNvPicPr>
            <a:picLocks noGrp="1"/>
          </p:cNvPicPr>
          <p:nvPr/>
        </p:nvPicPr>
        <p:blipFill>
          <a:blip r:embed="rId3" cstate="print">
            <a:extLst>
              <a:ext uri="{28A0092B-C50C-407E-A947-70E740481C1C}">
                <a14:useLocalDpi xmlns:a14="http://schemas.microsoft.com/office/drawing/2010/main"/>
              </a:ext>
            </a:extLst>
          </a:blip>
          <a:srcRect/>
          <a:stretch>
            <a:fillRect/>
          </a:stretch>
        </p:blipFill>
        <p:spPr>
          <a:xfrm>
            <a:off x="5410200" y="2615242"/>
            <a:ext cx="3733800" cy="2261558"/>
          </a:xfrm>
          <a:prstGeom prst="rect">
            <a:avLst/>
          </a:prstGeom>
          <a:solidFill>
            <a:schemeClr val="tx2">
              <a:lumMod val="20000"/>
              <a:lumOff val="80000"/>
              <a:alpha val="30000"/>
            </a:schemeClr>
          </a:solidFill>
        </p:spPr>
      </p:pic>
      <p:sp>
        <p:nvSpPr>
          <p:cNvPr id="7" name="Subtitle 2">
            <a:extLst>
              <a:ext uri="{FF2B5EF4-FFF2-40B4-BE49-F238E27FC236}">
                <a16:creationId xmlns:a16="http://schemas.microsoft.com/office/drawing/2014/main" id="{B2995584-F2B8-0846-B3FA-8CA0D696E72C}"/>
              </a:ext>
            </a:extLst>
          </p:cNvPr>
          <p:cNvSpPr txBox="1">
            <a:spLocks/>
          </p:cNvSpPr>
          <p:nvPr/>
        </p:nvSpPr>
        <p:spPr>
          <a:xfrm>
            <a:off x="5905500" y="5181600"/>
            <a:ext cx="2743200" cy="485501"/>
          </a:xfrm>
          <a:prstGeom prst="rect">
            <a:avLst/>
          </a:prstGeom>
          <a:gradFill flip="none" rotWithShape="1">
            <a:gsLst>
              <a:gs pos="18000">
                <a:schemeClr val="accent4">
                  <a:lumMod val="40000"/>
                  <a:lumOff val="60000"/>
                </a:schemeClr>
              </a:gs>
              <a:gs pos="74000">
                <a:schemeClr val="accent3">
                  <a:lumMod val="45000"/>
                  <a:lumOff val="55000"/>
                </a:schemeClr>
              </a:gs>
              <a:gs pos="83000">
                <a:schemeClr val="accent3">
                  <a:lumMod val="45000"/>
                  <a:lumOff val="55000"/>
                </a:schemeClr>
              </a:gs>
              <a:gs pos="94000">
                <a:schemeClr val="accent3">
                  <a:lumMod val="30000"/>
                  <a:lumOff val="70000"/>
                </a:schemeClr>
              </a:gs>
            </a:gsLst>
            <a:lin ang="2700000" scaled="1"/>
            <a:tileRect/>
          </a:gradFill>
        </p:spPr>
        <p:txBody>
          <a:bodyPr anchor="ctr">
            <a:noAutofit/>
          </a:bodyPr>
          <a:lstStyle>
            <a:defPPr>
              <a:defRPr lang="en-US"/>
            </a:defPPr>
            <a:lvl1pPr algn="ctr">
              <a:spcBef>
                <a:spcPts val="2400"/>
              </a:spcBef>
              <a:buNone/>
              <a:defRPr sz="36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2800" dirty="0"/>
              <a:t>An Overview</a:t>
            </a:r>
          </a:p>
        </p:txBody>
      </p:sp>
      <p:sp>
        <p:nvSpPr>
          <p:cNvPr id="5" name="Title 1">
            <a:extLst>
              <a:ext uri="{FF2B5EF4-FFF2-40B4-BE49-F238E27FC236}">
                <a16:creationId xmlns:a16="http://schemas.microsoft.com/office/drawing/2014/main" id="{A5571E5B-5383-EB45-80D0-962484C5A232}"/>
              </a:ext>
            </a:extLst>
          </p:cNvPr>
          <p:cNvSpPr txBox="1">
            <a:spLocks/>
          </p:cNvSpPr>
          <p:nvPr/>
        </p:nvSpPr>
        <p:spPr>
          <a:xfrm>
            <a:off x="2819401" y="1066800"/>
            <a:ext cx="8915399" cy="1295400"/>
          </a:xfrm>
          <a:prstGeom prst="rect">
            <a:avLst/>
          </a:prstGeom>
          <a:gradFill flip="none" rotWithShape="1">
            <a:gsLst>
              <a:gs pos="34000">
                <a:schemeClr val="accent4">
                  <a:lumMod val="40000"/>
                  <a:lumOff val="60000"/>
                </a:schemeClr>
              </a:gs>
              <a:gs pos="74000">
                <a:schemeClr val="accent3">
                  <a:lumMod val="45000"/>
                  <a:lumOff val="55000"/>
                </a:schemeClr>
              </a:gs>
              <a:gs pos="83000">
                <a:schemeClr val="accent3">
                  <a:lumMod val="45000"/>
                  <a:lumOff val="55000"/>
                </a:schemeClr>
              </a:gs>
              <a:gs pos="94000">
                <a:schemeClr val="accent3">
                  <a:lumMod val="30000"/>
                  <a:lumOff val="70000"/>
                </a:schemeClr>
              </a:gs>
            </a:gsLst>
            <a:lin ang="2700000" scaled="1"/>
            <a:tileRect/>
          </a:gradFill>
        </p:spPr>
        <p:txBody>
          <a:bodyPr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b="1" dirty="0"/>
              <a:t>AASHTOWare Project Preconstruction</a:t>
            </a:r>
            <a:br>
              <a:rPr lang="en-US" b="1" dirty="0"/>
            </a:br>
            <a:br>
              <a:rPr lang="en-US" sz="1000" b="1" dirty="0"/>
            </a:br>
            <a:r>
              <a:rPr lang="en-US" sz="3200" b="1" dirty="0"/>
              <a:t>(PrP)</a:t>
            </a:r>
            <a:endParaRPr lang="en-US" sz="2400" dirty="0"/>
          </a:p>
        </p:txBody>
      </p:sp>
    </p:spTree>
    <p:extLst>
      <p:ext uri="{BB962C8B-B14F-4D97-AF65-F5344CB8AC3E}">
        <p14:creationId xmlns:p14="http://schemas.microsoft.com/office/powerpoint/2010/main" val="201037753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11" name="Title 1">
            <a:extLst>
              <a:ext uri="{FF2B5EF4-FFF2-40B4-BE49-F238E27FC236}">
                <a16:creationId xmlns:a16="http://schemas.microsoft.com/office/drawing/2014/main" id="{831EC14F-23B0-1342-A06C-18802C860C8E}"/>
              </a:ext>
            </a:extLst>
          </p:cNvPr>
          <p:cNvSpPr txBox="1">
            <a:spLocks/>
          </p:cNvSpPr>
          <p:nvPr/>
        </p:nvSpPr>
        <p:spPr>
          <a:xfrm>
            <a:off x="5092996" y="381000"/>
            <a:ext cx="4398010"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FM Project Interface</a:t>
            </a: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684398" y="1011238"/>
            <a:ext cx="1811402" cy="3962398"/>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Enter each Financial Project Number, (FPN) requested and click enter to transfer the project ID from the original entry box to the Project Processing List.</a:t>
            </a:r>
          </a:p>
          <a:p>
            <a:pPr algn="l"/>
            <a:endParaRPr lang="en-US" sz="1800" dirty="0"/>
          </a:p>
        </p:txBody>
      </p:sp>
      <p:sp>
        <p:nvSpPr>
          <p:cNvPr id="12" name="Title 1">
            <a:extLst>
              <a:ext uri="{FF2B5EF4-FFF2-40B4-BE49-F238E27FC236}">
                <a16:creationId xmlns:a16="http://schemas.microsoft.com/office/drawing/2014/main" id="{36E110F0-C71A-8A49-84D1-38F035407AF8}"/>
              </a:ext>
            </a:extLst>
          </p:cNvPr>
          <p:cNvSpPr txBox="1">
            <a:spLocks/>
          </p:cNvSpPr>
          <p:nvPr/>
        </p:nvSpPr>
        <p:spPr>
          <a:xfrm>
            <a:off x="2684398" y="4973637"/>
            <a:ext cx="8745602" cy="1445508"/>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If a project ID not entered correctly or is unnecessary, it can be removed by clicking CLEAR, (Note the Maximum Project Number Capability).</a:t>
            </a:r>
          </a:p>
          <a:p>
            <a:pPr algn="l"/>
            <a:r>
              <a:rPr lang="en-US" sz="1800" dirty="0"/>
              <a:t>If necessary - Click RESET to remove all the projects and start anew.</a:t>
            </a:r>
          </a:p>
          <a:p>
            <a:pPr algn="l"/>
            <a:r>
              <a:rPr lang="en-US" sz="1800" dirty="0"/>
              <a:t>Once all the desired Projects have been loaded to the “Project Processing List”, click SUBMIT to run the process. </a:t>
            </a:r>
          </a:p>
          <a:p>
            <a:pPr algn="l"/>
            <a:endParaRPr lang="en-US" sz="1800" dirty="0"/>
          </a:p>
        </p:txBody>
      </p:sp>
      <p:pic>
        <p:nvPicPr>
          <p:cNvPr id="9" name="Picture 8">
            <a:extLst>
              <a:ext uri="{FF2B5EF4-FFF2-40B4-BE49-F238E27FC236}">
                <a16:creationId xmlns:a16="http://schemas.microsoft.com/office/drawing/2014/main" id="{7F67FA52-A64A-7A46-9E89-E1E679958FEA}"/>
              </a:ext>
            </a:extLst>
          </p:cNvPr>
          <p:cNvPicPr/>
          <p:nvPr/>
        </p:nvPicPr>
        <p:blipFill rotWithShape="1">
          <a:blip r:embed="rId3"/>
          <a:srcRect r="4575"/>
          <a:stretch/>
        </p:blipFill>
        <p:spPr bwMode="auto">
          <a:xfrm>
            <a:off x="4572000" y="1011238"/>
            <a:ext cx="6809509" cy="3789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27093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11" name="Title 1">
            <a:extLst>
              <a:ext uri="{FF2B5EF4-FFF2-40B4-BE49-F238E27FC236}">
                <a16:creationId xmlns:a16="http://schemas.microsoft.com/office/drawing/2014/main" id="{831EC14F-23B0-1342-A06C-18802C860C8E}"/>
              </a:ext>
            </a:extLst>
          </p:cNvPr>
          <p:cNvSpPr txBox="1">
            <a:spLocks/>
          </p:cNvSpPr>
          <p:nvPr/>
        </p:nvSpPr>
        <p:spPr>
          <a:xfrm>
            <a:off x="5092996" y="381000"/>
            <a:ext cx="4398010"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Accessing the Report</a:t>
            </a: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836799" y="914401"/>
            <a:ext cx="8597763" cy="990599"/>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latin typeface="+mn-lt"/>
              </a:rPr>
              <a:t>The Job Output Retrieval button can be clicked to access the report. An email notice will also be delivered to the User via Outlook, (Recommended Process).  </a:t>
            </a:r>
          </a:p>
          <a:p>
            <a:pPr algn="l"/>
            <a:endParaRPr lang="en-US" sz="1800" dirty="0"/>
          </a:p>
        </p:txBody>
      </p:sp>
      <p:sp>
        <p:nvSpPr>
          <p:cNvPr id="13" name="Title 1">
            <a:extLst>
              <a:ext uri="{FF2B5EF4-FFF2-40B4-BE49-F238E27FC236}">
                <a16:creationId xmlns:a16="http://schemas.microsoft.com/office/drawing/2014/main" id="{B73A7E8A-2A69-3446-A064-EDB61606045E}"/>
              </a:ext>
            </a:extLst>
          </p:cNvPr>
          <p:cNvSpPr txBox="1">
            <a:spLocks/>
          </p:cNvSpPr>
          <p:nvPr/>
        </p:nvSpPr>
        <p:spPr>
          <a:xfrm>
            <a:off x="2836799" y="1940236"/>
            <a:ext cx="2954401" cy="223758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Check the Outlook INBOX for the Notice.  When it arrives, click on the notice to open it.</a:t>
            </a:r>
          </a:p>
          <a:p>
            <a:pPr algn="l"/>
            <a:r>
              <a:rPr lang="en-US" sz="1800" dirty="0"/>
              <a:t>When the email notice is opened, it will contain a message similar to that below: </a:t>
            </a:r>
          </a:p>
          <a:p>
            <a:pPr algn="l"/>
            <a:endParaRPr lang="en-US" sz="1800" dirty="0"/>
          </a:p>
        </p:txBody>
      </p:sp>
      <p:sp>
        <p:nvSpPr>
          <p:cNvPr id="7" name="Rectangle 2">
            <a:extLst>
              <a:ext uri="{FF2B5EF4-FFF2-40B4-BE49-F238E27FC236}">
                <a16:creationId xmlns:a16="http://schemas.microsoft.com/office/drawing/2014/main" id="{12A69C74-4CBC-AD4A-9561-AC8B7AF10D4D}"/>
              </a:ext>
            </a:extLst>
          </p:cNvPr>
          <p:cNvSpPr>
            <a:spLocks noChangeArrowheads="1"/>
          </p:cNvSpPr>
          <p:nvPr/>
        </p:nvSpPr>
        <p:spPr bwMode="auto">
          <a:xfrm>
            <a:off x="2563812" y="18449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193" name="Picture 19">
            <a:extLst>
              <a:ext uri="{FF2B5EF4-FFF2-40B4-BE49-F238E27FC236}">
                <a16:creationId xmlns:a16="http://schemas.microsoft.com/office/drawing/2014/main" id="{A6E790B9-9F52-EE44-8E11-A96CEF67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801" y="1986446"/>
            <a:ext cx="5590761" cy="21598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7676EC9-8E38-3D45-BFEE-F53ECF26801F}"/>
              </a:ext>
            </a:extLst>
          </p:cNvPr>
          <p:cNvPicPr/>
          <p:nvPr/>
        </p:nvPicPr>
        <p:blipFill>
          <a:blip r:embed="rId3"/>
          <a:stretch>
            <a:fillRect/>
          </a:stretch>
        </p:blipFill>
        <p:spPr>
          <a:xfrm>
            <a:off x="2862198" y="4250662"/>
            <a:ext cx="4224401" cy="2378738"/>
          </a:xfrm>
          <a:prstGeom prst="rect">
            <a:avLst/>
          </a:prstGeom>
          <a:ln w="9525">
            <a:solidFill>
              <a:prstClr val="black"/>
            </a:solidFill>
          </a:ln>
        </p:spPr>
      </p:pic>
    </p:spTree>
    <p:extLst>
      <p:ext uri="{BB962C8B-B14F-4D97-AF65-F5344CB8AC3E}">
        <p14:creationId xmlns:p14="http://schemas.microsoft.com/office/powerpoint/2010/main" val="37101583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8565388"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800" b="1" dirty="0"/>
              <a:t>Accessing New Project within PrP</a:t>
            </a:r>
            <a:endParaRPr lang="en-US" sz="28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838200"/>
            <a:ext cx="8565388"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endParaRPr lang="en-US" b="1"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0" y="1324914"/>
            <a:ext cx="3352800" cy="405577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Go back to PrP Home Page and Click Projects</a:t>
            </a:r>
          </a:p>
          <a:p>
            <a:r>
              <a:rPr lang="en-US" b="1" dirty="0"/>
              <a:t>Key in FPN of the Project, (3-4 Characters will start a Project List that will condense with each keyboarded additional character)</a:t>
            </a:r>
          </a:p>
          <a:p>
            <a:r>
              <a:rPr lang="en-US" b="1" dirty="0"/>
              <a:t>Click on the Project Number when it comes to the screen as a link and it will open to the Project Summary screen</a:t>
            </a:r>
            <a:r>
              <a:rPr lang="en-US" dirty="0"/>
              <a:t>.</a:t>
            </a:r>
          </a:p>
        </p:txBody>
      </p:sp>
      <p:sp>
        <p:nvSpPr>
          <p:cNvPr id="20" name="Content Placeholder 2">
            <a:extLst>
              <a:ext uri="{FF2B5EF4-FFF2-40B4-BE49-F238E27FC236}">
                <a16:creationId xmlns:a16="http://schemas.microsoft.com/office/drawing/2014/main" id="{7C01BC64-489D-4443-8EBE-54CC21110BE9}"/>
              </a:ext>
            </a:extLst>
          </p:cNvPr>
          <p:cNvSpPr>
            <a:spLocks noGrp="1"/>
          </p:cNvSpPr>
          <p:nvPr/>
        </p:nvSpPr>
        <p:spPr>
          <a:xfrm>
            <a:off x="2743200" y="5486400"/>
            <a:ext cx="8565388" cy="874674"/>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spcBef>
                <a:spcPts val="600"/>
              </a:spcBef>
              <a:buNone/>
            </a:pPr>
            <a:r>
              <a:rPr lang="en-US" b="1" dirty="0"/>
              <a:t>There is a hierarchical relationship involving Proposals, Projects, Categories, and Items. Projects are subordinate to Proposals. Categories are subordinate to Projects. Pay Items are subordinate to Categories.</a:t>
            </a:r>
            <a:endParaRPr lang="en-US" sz="1700" b="1" dirty="0"/>
          </a:p>
        </p:txBody>
      </p:sp>
      <p:pic>
        <p:nvPicPr>
          <p:cNvPr id="18" name="Picture 17">
            <a:extLst>
              <a:ext uri="{FF2B5EF4-FFF2-40B4-BE49-F238E27FC236}">
                <a16:creationId xmlns:a16="http://schemas.microsoft.com/office/drawing/2014/main" id="{0093E2B0-3D92-C342-BB46-BC09F2980B23}"/>
              </a:ext>
            </a:extLst>
          </p:cNvPr>
          <p:cNvPicPr/>
          <p:nvPr/>
        </p:nvPicPr>
        <p:blipFill>
          <a:blip r:embed="rId2"/>
          <a:stretch>
            <a:fillRect/>
          </a:stretch>
        </p:blipFill>
        <p:spPr>
          <a:xfrm>
            <a:off x="6248400" y="1295400"/>
            <a:ext cx="3930239" cy="1459803"/>
          </a:xfrm>
          <a:prstGeom prst="rect">
            <a:avLst/>
          </a:prstGeom>
        </p:spPr>
      </p:pic>
      <p:pic>
        <p:nvPicPr>
          <p:cNvPr id="19" name="Picture 18">
            <a:extLst>
              <a:ext uri="{FF2B5EF4-FFF2-40B4-BE49-F238E27FC236}">
                <a16:creationId xmlns:a16="http://schemas.microsoft.com/office/drawing/2014/main" id="{BB10C587-1B5D-4A42-9793-7778BA94B17D}"/>
              </a:ext>
            </a:extLst>
          </p:cNvPr>
          <p:cNvPicPr/>
          <p:nvPr/>
        </p:nvPicPr>
        <p:blipFill>
          <a:blip r:embed="rId3"/>
          <a:stretch>
            <a:fillRect/>
          </a:stretch>
        </p:blipFill>
        <p:spPr>
          <a:xfrm>
            <a:off x="6248400" y="2831403"/>
            <a:ext cx="5060188" cy="2549283"/>
          </a:xfrm>
          <a:prstGeom prst="rect">
            <a:avLst/>
          </a:prstGeom>
        </p:spPr>
      </p:pic>
    </p:spTree>
    <p:extLst>
      <p:ext uri="{BB962C8B-B14F-4D97-AF65-F5344CB8AC3E}">
        <p14:creationId xmlns:p14="http://schemas.microsoft.com/office/powerpoint/2010/main" val="373593648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11" name="Title 1">
            <a:extLst>
              <a:ext uri="{FF2B5EF4-FFF2-40B4-BE49-F238E27FC236}">
                <a16:creationId xmlns:a16="http://schemas.microsoft.com/office/drawing/2014/main" id="{831EC14F-23B0-1342-A06C-18802C860C8E}"/>
              </a:ext>
            </a:extLst>
          </p:cNvPr>
          <p:cNvSpPr txBox="1">
            <a:spLocks/>
          </p:cNvSpPr>
          <p:nvPr/>
        </p:nvSpPr>
        <p:spPr>
          <a:xfrm>
            <a:off x="2862198" y="381000"/>
            <a:ext cx="8491603"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Categories</a:t>
            </a: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836800" y="1066800"/>
            <a:ext cx="8517002" cy="609599"/>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When you create a project in PrP using the FM Interface, that project will receive an initial set of standard categories for construction projects. </a:t>
            </a:r>
          </a:p>
          <a:p>
            <a:pPr algn="l"/>
            <a:endParaRPr lang="en-US" sz="1800" dirty="0"/>
          </a:p>
        </p:txBody>
      </p:sp>
      <p:sp>
        <p:nvSpPr>
          <p:cNvPr id="13" name="Title 1">
            <a:extLst>
              <a:ext uri="{FF2B5EF4-FFF2-40B4-BE49-F238E27FC236}">
                <a16:creationId xmlns:a16="http://schemas.microsoft.com/office/drawing/2014/main" id="{B73A7E8A-2A69-3446-A064-EDB61606045E}"/>
              </a:ext>
            </a:extLst>
          </p:cNvPr>
          <p:cNvSpPr txBox="1">
            <a:spLocks/>
          </p:cNvSpPr>
          <p:nvPr/>
        </p:nvSpPr>
        <p:spPr>
          <a:xfrm>
            <a:off x="2849498" y="4724400"/>
            <a:ext cx="8504303" cy="1684103"/>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600"/>
              </a:spcBef>
            </a:pPr>
            <a:r>
              <a:rPr lang="en-US" sz="1800" dirty="0"/>
              <a:t>In many cases there will not be a need to add other categories.</a:t>
            </a:r>
          </a:p>
          <a:p>
            <a:pPr algn="l">
              <a:spcBef>
                <a:spcPts val="600"/>
              </a:spcBef>
            </a:pPr>
            <a:r>
              <a:rPr lang="en-US" sz="1800" dirty="0"/>
              <a:t>However, if the project contains more than one bridge or structure, additional categories in the 01XX area will be required.</a:t>
            </a:r>
          </a:p>
          <a:p>
            <a:pPr algn="l">
              <a:spcBef>
                <a:spcPts val="600"/>
              </a:spcBef>
            </a:pPr>
            <a:r>
              <a:rPr lang="en-US" sz="1800" dirty="0"/>
              <a:t>Each bridge or structure will require a separate category and they are to be numbered 0100, 0101, 0102, etc.</a:t>
            </a:r>
          </a:p>
        </p:txBody>
      </p:sp>
      <p:sp>
        <p:nvSpPr>
          <p:cNvPr id="7" name="Rectangle 2">
            <a:extLst>
              <a:ext uri="{FF2B5EF4-FFF2-40B4-BE49-F238E27FC236}">
                <a16:creationId xmlns:a16="http://schemas.microsoft.com/office/drawing/2014/main" id="{12A69C74-4CBC-AD4A-9561-AC8B7AF10D4D}"/>
              </a:ext>
            </a:extLst>
          </p:cNvPr>
          <p:cNvSpPr>
            <a:spLocks noChangeArrowheads="1"/>
          </p:cNvSpPr>
          <p:nvPr/>
        </p:nvSpPr>
        <p:spPr bwMode="auto">
          <a:xfrm>
            <a:off x="2563812" y="18449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Title 1">
            <a:extLst>
              <a:ext uri="{FF2B5EF4-FFF2-40B4-BE49-F238E27FC236}">
                <a16:creationId xmlns:a16="http://schemas.microsoft.com/office/drawing/2014/main" id="{929E89F4-9C62-D949-8B85-53D4BF10E32C}"/>
              </a:ext>
            </a:extLst>
          </p:cNvPr>
          <p:cNvSpPr txBox="1">
            <a:spLocks/>
          </p:cNvSpPr>
          <p:nvPr/>
        </p:nvSpPr>
        <p:spPr>
          <a:xfrm>
            <a:off x="2836799" y="1676400"/>
            <a:ext cx="8517002" cy="28956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800" dirty="0"/>
          </a:p>
          <a:p>
            <a:pPr marL="279400" lvl="0" algn="l">
              <a:spcBef>
                <a:spcPts val="600"/>
              </a:spcBef>
            </a:pPr>
            <a:r>
              <a:rPr lang="en-US" sz="1800" dirty="0"/>
              <a:t>0100 STRUCTURES			0550 INTELLIGENT TRANSPORTATION SYSTEM</a:t>
            </a:r>
          </a:p>
          <a:p>
            <a:pPr marL="279400" lvl="0" algn="l">
              <a:spcBef>
                <a:spcPts val="600"/>
              </a:spcBef>
            </a:pPr>
            <a:r>
              <a:rPr lang="en-US" sz="1800" dirty="0"/>
              <a:t>0200 ROADWAY			0600 LANDSCAPING/PERIPHERAL</a:t>
            </a:r>
          </a:p>
          <a:p>
            <a:pPr marL="279400" lvl="0" algn="l">
              <a:spcBef>
                <a:spcPts val="600"/>
              </a:spcBef>
            </a:pPr>
            <a:r>
              <a:rPr lang="en-US" sz="1800" dirty="0"/>
              <a:t>0300 SIGNING				0700 ARCHITECTURE</a:t>
            </a:r>
          </a:p>
          <a:p>
            <a:pPr marL="279400" lvl="0" algn="l">
              <a:spcBef>
                <a:spcPts val="600"/>
              </a:spcBef>
            </a:pPr>
            <a:r>
              <a:rPr lang="en-US" sz="1800" dirty="0"/>
              <a:t>0400 LIGHTING			0800 UTILITIES</a:t>
            </a:r>
          </a:p>
          <a:p>
            <a:pPr marL="279400" lvl="0" algn="l">
              <a:spcBef>
                <a:spcPts val="600"/>
              </a:spcBef>
            </a:pPr>
            <a:r>
              <a:rPr lang="en-US" sz="1800" dirty="0"/>
              <a:t>0500 SIGNALIZATION		0900 MASS TRANSIT</a:t>
            </a:r>
          </a:p>
          <a:p>
            <a:pPr algn="l"/>
            <a:endParaRPr lang="en-US" sz="1800" dirty="0"/>
          </a:p>
          <a:p>
            <a:pPr algn="l"/>
            <a:endParaRPr lang="en-US" sz="1800" dirty="0"/>
          </a:p>
        </p:txBody>
      </p:sp>
    </p:spTree>
    <p:extLst>
      <p:ext uri="{BB962C8B-B14F-4D97-AF65-F5344CB8AC3E}">
        <p14:creationId xmlns:p14="http://schemas.microsoft.com/office/powerpoint/2010/main" val="60977734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8568035" cy="41842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rmAutofit/>
          </a:bodyPr>
          <a:lstStyle/>
          <a:p>
            <a:r>
              <a:rPr lang="en-US" sz="2000" b="1" dirty="0">
                <a:solidFill>
                  <a:schemeClr val="tx1">
                    <a:lumMod val="75000"/>
                    <a:lumOff val="25000"/>
                  </a:schemeClr>
                </a:solidFill>
                <a:ea typeface="+mn-ea"/>
                <a:cs typeface="+mn-cs"/>
              </a:rPr>
              <a:t>Adding</a:t>
            </a:r>
            <a:r>
              <a:rPr lang="en-US" sz="2000" b="1" dirty="0"/>
              <a:t> Additional Categories</a:t>
            </a:r>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914399"/>
            <a:ext cx="2743201" cy="2200351"/>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fontScale="62500" lnSpcReduction="20000"/>
          </a:bodyPr>
          <a:lstStyle/>
          <a:p>
            <a:r>
              <a:rPr lang="en-US" sz="2600" b="1" dirty="0"/>
              <a:t>To add an additional category, go to the general tab of the project and click on the “Categories and Items” link above the blue banner.</a:t>
            </a:r>
          </a:p>
          <a:p>
            <a:endParaRPr lang="en-US" b="1" dirty="0">
              <a:solidFill>
                <a:schemeClr val="tx1">
                  <a:lumMod val="85000"/>
                  <a:lumOff val="15000"/>
                </a:schemeClr>
              </a:solidFill>
              <a:ea typeface="+mj-ea"/>
              <a:cs typeface="+mj-cs"/>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88E15898-62E9-564A-8EE6-69E2D65F4D8B}"/>
              </a:ext>
            </a:extLst>
          </p:cNvPr>
          <p:cNvSpPr>
            <a:spLocks noGrp="1"/>
          </p:cNvSpPr>
          <p:nvPr/>
        </p:nvSpPr>
        <p:spPr>
          <a:xfrm>
            <a:off x="2743201" y="3276600"/>
            <a:ext cx="2743200" cy="159282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Then click the “Categories” Tab in the panel on the left</a:t>
            </a:r>
          </a:p>
        </p:txBody>
      </p:sp>
      <p:sp>
        <p:nvSpPr>
          <p:cNvPr id="9" name="Content Placeholder 3">
            <a:extLst>
              <a:ext uri="{FF2B5EF4-FFF2-40B4-BE49-F238E27FC236}">
                <a16:creationId xmlns:a16="http://schemas.microsoft.com/office/drawing/2014/main" id="{CD1FB2F2-89BE-904B-BD9C-F5C53A03D406}"/>
              </a:ext>
            </a:extLst>
          </p:cNvPr>
          <p:cNvSpPr>
            <a:spLocks noGrp="1"/>
          </p:cNvSpPr>
          <p:nvPr/>
        </p:nvSpPr>
        <p:spPr>
          <a:xfrm>
            <a:off x="5564189" y="3124200"/>
            <a:ext cx="5789611" cy="1592822"/>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1" y="4883737"/>
            <a:ext cx="2743200" cy="159282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At the Categories Tab, click “New”</a:t>
            </a:r>
          </a:p>
        </p:txBody>
      </p:sp>
      <p:sp>
        <p:nvSpPr>
          <p:cNvPr id="11" name="Content Placeholder 3">
            <a:extLst>
              <a:ext uri="{FF2B5EF4-FFF2-40B4-BE49-F238E27FC236}">
                <a16:creationId xmlns:a16="http://schemas.microsoft.com/office/drawing/2014/main" id="{CD1FB2F2-89BE-904B-BD9C-F5C53A03D406}"/>
              </a:ext>
            </a:extLst>
          </p:cNvPr>
          <p:cNvSpPr>
            <a:spLocks noGrp="1"/>
          </p:cNvSpPr>
          <p:nvPr/>
        </p:nvSpPr>
        <p:spPr>
          <a:xfrm>
            <a:off x="5564189" y="4884178"/>
            <a:ext cx="5789611" cy="1592822"/>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grpSp>
        <p:nvGrpSpPr>
          <p:cNvPr id="12" name="Group 11">
            <a:extLst>
              <a:ext uri="{FF2B5EF4-FFF2-40B4-BE49-F238E27FC236}">
                <a16:creationId xmlns:a16="http://schemas.microsoft.com/office/drawing/2014/main" id="{D685B9D9-658E-144F-AFF7-5A436D9D85BE}"/>
              </a:ext>
            </a:extLst>
          </p:cNvPr>
          <p:cNvGrpSpPr>
            <a:grpSpLocks/>
          </p:cNvGrpSpPr>
          <p:nvPr/>
        </p:nvGrpSpPr>
        <p:grpSpPr bwMode="auto">
          <a:xfrm>
            <a:off x="5526438" y="3200400"/>
            <a:ext cx="5513366" cy="1527794"/>
            <a:chOff x="4512" y="98"/>
            <a:chExt cx="6392" cy="1829"/>
          </a:xfrm>
        </p:grpSpPr>
        <p:pic>
          <p:nvPicPr>
            <p:cNvPr id="13" name="Picture 12">
              <a:extLst>
                <a:ext uri="{FF2B5EF4-FFF2-40B4-BE49-F238E27FC236}">
                  <a16:creationId xmlns:a16="http://schemas.microsoft.com/office/drawing/2014/main" id="{1701BBE2-AA6C-7A49-B8B1-C41C3FFD8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 t="-1" r="-489" b="266"/>
            <a:stretch/>
          </p:blipFill>
          <p:spPr bwMode="auto">
            <a:xfrm>
              <a:off x="4527" y="134"/>
              <a:ext cx="6377" cy="178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BED0032-C0B7-224D-B2B7-63BFDBFE5405}"/>
                </a:ext>
              </a:extLst>
            </p:cNvPr>
            <p:cNvSpPr>
              <a:spLocks noChangeArrowheads="1"/>
            </p:cNvSpPr>
            <p:nvPr/>
          </p:nvSpPr>
          <p:spPr bwMode="auto">
            <a:xfrm>
              <a:off x="4512" y="98"/>
              <a:ext cx="6368" cy="1829"/>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5" name="Group 14">
            <a:extLst>
              <a:ext uri="{FF2B5EF4-FFF2-40B4-BE49-F238E27FC236}">
                <a16:creationId xmlns:a16="http://schemas.microsoft.com/office/drawing/2014/main" id="{C98667F0-B70D-584E-991C-D23E3CF975D2}"/>
              </a:ext>
            </a:extLst>
          </p:cNvPr>
          <p:cNvGrpSpPr>
            <a:grpSpLocks/>
          </p:cNvGrpSpPr>
          <p:nvPr/>
        </p:nvGrpSpPr>
        <p:grpSpPr bwMode="auto">
          <a:xfrm>
            <a:off x="5562600" y="990600"/>
            <a:ext cx="5755942" cy="1679425"/>
            <a:chOff x="4512" y="-586"/>
            <a:chExt cx="6368" cy="2157"/>
          </a:xfrm>
        </p:grpSpPr>
        <p:pic>
          <p:nvPicPr>
            <p:cNvPr id="16" name="Picture 15">
              <a:extLst>
                <a:ext uri="{FF2B5EF4-FFF2-40B4-BE49-F238E27FC236}">
                  <a16:creationId xmlns:a16="http://schemas.microsoft.com/office/drawing/2014/main" id="{568251D9-1DE1-6F45-B388-C71D3071C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9" y="-586"/>
              <a:ext cx="6353" cy="2067"/>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FD8CC64-1F41-1141-B705-B0654A69F328}"/>
                </a:ext>
              </a:extLst>
            </p:cNvPr>
            <p:cNvSpPr>
              <a:spLocks noChangeArrowheads="1"/>
            </p:cNvSpPr>
            <p:nvPr/>
          </p:nvSpPr>
          <p:spPr bwMode="auto">
            <a:xfrm>
              <a:off x="4512" y="-510"/>
              <a:ext cx="6368" cy="2081"/>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8" name="Group 17">
            <a:extLst>
              <a:ext uri="{FF2B5EF4-FFF2-40B4-BE49-F238E27FC236}">
                <a16:creationId xmlns:a16="http://schemas.microsoft.com/office/drawing/2014/main" id="{2AAD45AE-2951-7945-A498-0AB46B70299F}"/>
              </a:ext>
            </a:extLst>
          </p:cNvPr>
          <p:cNvGrpSpPr>
            <a:grpSpLocks/>
          </p:cNvGrpSpPr>
          <p:nvPr/>
        </p:nvGrpSpPr>
        <p:grpSpPr bwMode="auto">
          <a:xfrm>
            <a:off x="5298137" y="4876800"/>
            <a:ext cx="5750863" cy="1570161"/>
            <a:chOff x="4524" y="10"/>
            <a:chExt cx="6296" cy="1719"/>
          </a:xfrm>
        </p:grpSpPr>
        <p:pic>
          <p:nvPicPr>
            <p:cNvPr id="19" name="Picture 18">
              <a:extLst>
                <a:ext uri="{FF2B5EF4-FFF2-40B4-BE49-F238E27FC236}">
                  <a16:creationId xmlns:a16="http://schemas.microsoft.com/office/drawing/2014/main" id="{DDEA20C7-9888-3447-880E-1CC504A22C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 y="31"/>
              <a:ext cx="6242" cy="169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78A09F1-D2C3-3D4A-85D3-A13AF21B94F6}"/>
                </a:ext>
              </a:extLst>
            </p:cNvPr>
            <p:cNvSpPr>
              <a:spLocks noChangeArrowheads="1"/>
            </p:cNvSpPr>
            <p:nvPr/>
          </p:nvSpPr>
          <p:spPr bwMode="auto">
            <a:xfrm>
              <a:off x="4524" y="10"/>
              <a:ext cx="6296" cy="1392"/>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54669416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667000" y="624110"/>
            <a:ext cx="8699501" cy="41842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rmAutofit/>
          </a:bodyPr>
          <a:lstStyle/>
          <a:p>
            <a:r>
              <a:rPr lang="en-US" sz="2000" b="1" dirty="0">
                <a:solidFill>
                  <a:schemeClr val="tx1">
                    <a:lumMod val="75000"/>
                    <a:lumOff val="25000"/>
                  </a:schemeClr>
                </a:solidFill>
                <a:ea typeface="+mn-ea"/>
                <a:cs typeface="+mn-cs"/>
              </a:rPr>
              <a:t>Adding</a:t>
            </a:r>
            <a:r>
              <a:rPr lang="en-US" sz="2000" b="1" dirty="0"/>
              <a:t> Additional Categories Contd.</a:t>
            </a:r>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667000" y="1142999"/>
            <a:ext cx="8699501" cy="429244"/>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fontScale="85000" lnSpcReduction="20000"/>
          </a:bodyPr>
          <a:lstStyle/>
          <a:p>
            <a:r>
              <a:rPr lang="en-US" b="1" dirty="0"/>
              <a:t>A Category Detail screen will appear.</a:t>
            </a:r>
          </a:p>
          <a:p>
            <a:endParaRPr lang="en-US" b="1" dirty="0">
              <a:solidFill>
                <a:schemeClr val="tx1">
                  <a:lumMod val="85000"/>
                  <a:lumOff val="15000"/>
                </a:schemeClr>
              </a:solidFill>
              <a:ea typeface="+mj-ea"/>
              <a:cs typeface="+mj-cs"/>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a:xfrm>
            <a:off x="2589213" y="6419145"/>
            <a:ext cx="6249988" cy="365125"/>
          </a:xfrm>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88E15898-62E9-564A-8EE6-69E2D65F4D8B}"/>
              </a:ext>
            </a:extLst>
          </p:cNvPr>
          <p:cNvSpPr>
            <a:spLocks noGrp="1"/>
          </p:cNvSpPr>
          <p:nvPr/>
        </p:nvSpPr>
        <p:spPr>
          <a:xfrm>
            <a:off x="2667001" y="1708120"/>
            <a:ext cx="2971800" cy="304018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Populate any field marked with the “</a:t>
            </a:r>
            <a:r>
              <a:rPr lang="en-US" sz="2200" dirty="0">
                <a:solidFill>
                  <a:srgbClr val="C00000"/>
                </a:solidFill>
              </a:rPr>
              <a:t>*</a:t>
            </a:r>
            <a:r>
              <a:rPr lang="en-US" b="1" dirty="0"/>
              <a:t>” symbol.</a:t>
            </a:r>
          </a:p>
          <a:p>
            <a:r>
              <a:rPr lang="en-US" b="1" dirty="0"/>
              <a:t>This symbol indicates they are required.</a:t>
            </a:r>
          </a:p>
          <a:p>
            <a:r>
              <a:rPr lang="en-US" b="1" dirty="0"/>
              <a:t>In this example, </a:t>
            </a:r>
            <a:r>
              <a:rPr lang="en-US" b="1" cap="small" dirty="0"/>
              <a:t>Category ID</a:t>
            </a:r>
            <a:r>
              <a:rPr lang="en-US" b="1" dirty="0"/>
              <a:t> and </a:t>
            </a:r>
            <a:r>
              <a:rPr lang="en-US" b="1" cap="small" dirty="0"/>
              <a:t>Proposal Section Group,</a:t>
            </a:r>
            <a:r>
              <a:rPr lang="en-US" b="1" dirty="0"/>
              <a:t> located on the top left, are required</a:t>
            </a:r>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667000" y="4884178"/>
            <a:ext cx="8699501" cy="67842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The Category Description field will be auto-populated by the system when you save your work.</a:t>
            </a:r>
          </a:p>
        </p:txBody>
      </p:sp>
      <p:pic>
        <p:nvPicPr>
          <p:cNvPr id="21" name="Content Placeholder 20">
            <a:extLst>
              <a:ext uri="{FF2B5EF4-FFF2-40B4-BE49-F238E27FC236}">
                <a16:creationId xmlns:a16="http://schemas.microsoft.com/office/drawing/2014/main" id="{A83B0B9C-B1CE-8346-B587-82FABDB5ADA8}"/>
              </a:ext>
            </a:extLst>
          </p:cNvPr>
          <p:cNvPicPr>
            <a:picLocks noGrp="1"/>
          </p:cNvPicPr>
          <p:nvPr>
            <p:ph sz="half" idx="2"/>
          </p:nvPr>
        </p:nvPicPr>
        <p:blipFill rotWithShape="1">
          <a:blip r:embed="rId2" cstate="print">
            <a:extLst>
              <a:ext uri="{28A0092B-C50C-407E-A947-70E740481C1C}">
                <a14:useLocalDpi xmlns:a14="http://schemas.microsoft.com/office/drawing/2010/main" val="0"/>
              </a:ext>
            </a:extLst>
          </a:blip>
          <a:srcRect b="9514"/>
          <a:stretch/>
        </p:blipFill>
        <p:spPr bwMode="auto">
          <a:xfrm>
            <a:off x="5638801" y="1711413"/>
            <a:ext cx="5727700" cy="3036888"/>
          </a:xfrm>
          <a:prstGeom prst="rect">
            <a:avLst/>
          </a:prstGeom>
          <a:noFill/>
          <a:ln w="9525" cap="flat" cmpd="sng" algn="ctr">
            <a:solidFill>
              <a:prstClr val="black"/>
            </a:solidFill>
            <a:prstDash val="solid"/>
            <a:round/>
            <a:headEnd type="none" w="med" len="med"/>
            <a:tailEnd type="none" w="med" len="med"/>
          </a:ln>
          <a:extLst>
            <a:ext uri="{53640926-AAD7-44D8-BBD7-CCE9431645EC}">
              <a14:shadowObscured xmlns:a14="http://schemas.microsoft.com/office/drawing/2010/main"/>
            </a:ex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4527642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819400" y="533400"/>
            <a:ext cx="8547100" cy="41842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Special Requirements for Structures Categories</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1142998"/>
            <a:ext cx="8623300" cy="576218"/>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wrap="none" tIns="182880">
            <a:normAutofit/>
          </a:bodyPr>
          <a:lstStyle/>
          <a:p>
            <a:pPr marL="0" indent="0">
              <a:buNone/>
            </a:pPr>
            <a:r>
              <a:rPr lang="en-US" sz="1900" b="1" dirty="0"/>
              <a:t>Each structure on a project is to be identified by a separate Category.</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88E15898-62E9-564A-8EE6-69E2D65F4D8B}"/>
              </a:ext>
            </a:extLst>
          </p:cNvPr>
          <p:cNvSpPr>
            <a:spLocks noGrp="1"/>
          </p:cNvSpPr>
          <p:nvPr/>
        </p:nvSpPr>
        <p:spPr>
          <a:xfrm>
            <a:off x="2755901" y="1790039"/>
            <a:ext cx="2806700" cy="369636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b="1" dirty="0"/>
              <a:t>If you are adding a structures category, six additional Type Fields are required. They are:</a:t>
            </a:r>
          </a:p>
          <a:p>
            <a:pPr lvl="1"/>
            <a:r>
              <a:rPr lang="en-US" sz="1900" b="1" dirty="0"/>
              <a:t>Work type</a:t>
            </a:r>
          </a:p>
          <a:p>
            <a:pPr lvl="1"/>
            <a:r>
              <a:rPr lang="en-US" sz="1900" b="1" dirty="0"/>
              <a:t>Sub-structure</a:t>
            </a:r>
          </a:p>
          <a:p>
            <a:pPr lvl="1"/>
            <a:r>
              <a:rPr lang="en-US" sz="1900" b="1" dirty="0"/>
              <a:t>Super structure</a:t>
            </a:r>
          </a:p>
          <a:p>
            <a:pPr lvl="1"/>
            <a:r>
              <a:rPr lang="en-US" sz="1900" b="1" dirty="0"/>
              <a:t>Foundation</a:t>
            </a:r>
          </a:p>
          <a:p>
            <a:pPr lvl="1"/>
            <a:r>
              <a:rPr lang="en-US" sz="1900" b="1" dirty="0"/>
              <a:t>Location</a:t>
            </a:r>
          </a:p>
          <a:p>
            <a:pPr lvl="1"/>
            <a:r>
              <a:rPr lang="en-US" sz="1900" b="1" dirty="0"/>
              <a:t>Designer</a:t>
            </a:r>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55900" y="5562600"/>
            <a:ext cx="8610600" cy="67842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If these six are not known initially, they may be populated with ZZZZ, as seen here, until they become known.</a:t>
            </a:r>
          </a:p>
        </p:txBody>
      </p:sp>
      <p:pic>
        <p:nvPicPr>
          <p:cNvPr id="21" name="Content Placeholder 20">
            <a:extLst>
              <a:ext uri="{FF2B5EF4-FFF2-40B4-BE49-F238E27FC236}">
                <a16:creationId xmlns:a16="http://schemas.microsoft.com/office/drawing/2014/main" id="{A83B0B9C-B1CE-8346-B587-82FABDB5ADA8}"/>
              </a:ext>
            </a:extLst>
          </p:cNvPr>
          <p:cNvPicPr>
            <a:picLocks noGrp="1"/>
          </p:cNvPicPr>
          <p:nvPr>
            <p:ph sz="half" idx="2"/>
          </p:nvPr>
        </p:nvPicPr>
        <p:blipFill rotWithShape="1">
          <a:blip r:embed="rId2" cstate="print">
            <a:extLst>
              <a:ext uri="{28A0092B-C50C-407E-A947-70E740481C1C}">
                <a14:useLocalDpi xmlns:a14="http://schemas.microsoft.com/office/drawing/2010/main" val="0"/>
              </a:ext>
            </a:extLst>
          </a:blip>
          <a:srcRect b="9514"/>
          <a:stretch/>
        </p:blipFill>
        <p:spPr bwMode="auto">
          <a:xfrm>
            <a:off x="5638800" y="2144712"/>
            <a:ext cx="5727700" cy="3036888"/>
          </a:xfrm>
          <a:prstGeom prst="rect">
            <a:avLst/>
          </a:prstGeom>
          <a:noFill/>
          <a:ln w="9525" cap="flat" cmpd="sng" algn="ctr">
            <a:solidFill>
              <a:prstClr val="black"/>
            </a:solidFill>
            <a:prstDash val="solid"/>
            <a:round/>
            <a:headEnd type="none" w="med" len="med"/>
            <a:tailEnd type="none" w="med" len="med"/>
          </a:ln>
          <a:extLst>
            <a:ext uri="{53640926-AAD7-44D8-BBD7-CCE9431645EC}">
              <a14:shadowObscured xmlns:a14="http://schemas.microsoft.com/office/drawing/2010/main"/>
            </a:ex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4529141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667000" y="457200"/>
            <a:ext cx="9067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r>
              <a:rPr lang="en-US" sz="2400" b="1" dirty="0"/>
              <a:t>Deleting a Category</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667000" y="966330"/>
            <a:ext cx="3429000" cy="4023638"/>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r>
              <a:rPr lang="en-US" sz="1600" b="1" dirty="0"/>
              <a:t>If you need to delete a Category, click the Action Button on the right side of the screen at the row to be deleted, then click Delete</a:t>
            </a:r>
          </a:p>
          <a:p>
            <a:r>
              <a:rPr lang="en-US" sz="1600" b="1" dirty="0"/>
              <a:t>Save your work by clicking the Save button on the right side of the blue banner.</a:t>
            </a:r>
          </a:p>
          <a:p>
            <a:r>
              <a:rPr lang="en-US" sz="1600" b="1" dirty="0"/>
              <a:t>The category will be removed from the screen and from the PrP database when the project is saved. Continue deleting categories that are not required.</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667000" y="4989968"/>
            <a:ext cx="9067800" cy="1454828"/>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b="1" dirty="0"/>
              <a:t>You may keep "empty" categories in the database while you are creating a project, but you will not be able to run all reports and processes with these "empty" categories. Prior to processing a proposal, delete all unneeded categories.</a:t>
            </a:r>
          </a:p>
          <a:p>
            <a:r>
              <a:rPr lang="en-US" sz="1600" b="1" dirty="0"/>
              <a:t>After Categories are in place Pay Items may be added to them. </a:t>
            </a:r>
          </a:p>
        </p:txBody>
      </p:sp>
      <p:grpSp>
        <p:nvGrpSpPr>
          <p:cNvPr id="12" name="Group 11">
            <a:extLst>
              <a:ext uri="{FF2B5EF4-FFF2-40B4-BE49-F238E27FC236}">
                <a16:creationId xmlns:a16="http://schemas.microsoft.com/office/drawing/2014/main" id="{FAEB82DB-DE2D-5243-9635-C28E28D725B5}"/>
              </a:ext>
            </a:extLst>
          </p:cNvPr>
          <p:cNvGrpSpPr>
            <a:grpSpLocks/>
          </p:cNvGrpSpPr>
          <p:nvPr/>
        </p:nvGrpSpPr>
        <p:grpSpPr bwMode="auto">
          <a:xfrm>
            <a:off x="6172200" y="1534074"/>
            <a:ext cx="5175585" cy="2771002"/>
            <a:chOff x="4936" y="-211"/>
            <a:chExt cx="5796" cy="2294"/>
          </a:xfrm>
        </p:grpSpPr>
        <p:pic>
          <p:nvPicPr>
            <p:cNvPr id="13" name="Picture 12">
              <a:extLst>
                <a:ext uri="{FF2B5EF4-FFF2-40B4-BE49-F238E27FC236}">
                  <a16:creationId xmlns:a16="http://schemas.microsoft.com/office/drawing/2014/main" id="{6BAC03AB-1C39-5A4B-B905-6D4F93768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4" t="757" r="-2" b="757"/>
            <a:stretch/>
          </p:blipFill>
          <p:spPr bwMode="auto">
            <a:xfrm>
              <a:off x="4936" y="-211"/>
              <a:ext cx="5796" cy="229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F3CBFF0-AD74-2647-9D36-DBBC8AD163A3}"/>
                </a:ext>
              </a:extLst>
            </p:cNvPr>
            <p:cNvSpPr>
              <a:spLocks noChangeArrowheads="1"/>
            </p:cNvSpPr>
            <p:nvPr/>
          </p:nvSpPr>
          <p:spPr bwMode="auto">
            <a:xfrm>
              <a:off x="4936" y="-197"/>
              <a:ext cx="5796" cy="2280"/>
            </a:xfrm>
            <a:prstGeom prst="rect">
              <a:avLst/>
            </a:prstGeom>
            <a:noFill/>
            <a:ln w="9525">
              <a:solidFill>
                <a:schemeClr val="tx1"/>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txBody>
            <a:bodyPr rot="0" vert="horz" wrap="square" lIns="91440" tIns="91440" rIns="91440" bIns="45720" anchor="t" anchorCtr="0" upright="1">
              <a:noAutofit/>
            </a:bodyPr>
            <a:lstStyle/>
            <a:p>
              <a:endParaRPr lang="en-US" dirty="0"/>
            </a:p>
          </p:txBody>
        </p:sp>
      </p:grpSp>
      <p:grpSp>
        <p:nvGrpSpPr>
          <p:cNvPr id="4" name="Group 3">
            <a:extLst>
              <a:ext uri="{FF2B5EF4-FFF2-40B4-BE49-F238E27FC236}">
                <a16:creationId xmlns:a16="http://schemas.microsoft.com/office/drawing/2014/main" id="{99543FDD-EE3A-7E4A-8063-8994EC1B7FCF}"/>
              </a:ext>
            </a:extLst>
          </p:cNvPr>
          <p:cNvGrpSpPr/>
          <p:nvPr/>
        </p:nvGrpSpPr>
        <p:grpSpPr>
          <a:xfrm>
            <a:off x="9748195" y="5912273"/>
            <a:ext cx="1986605" cy="501501"/>
            <a:chOff x="9900595" y="5912273"/>
            <a:chExt cx="1986605" cy="501501"/>
          </a:xfrm>
        </p:grpSpPr>
        <p:sp>
          <p:nvSpPr>
            <p:cNvPr id="11" name="TextBox 10">
              <a:extLst>
                <a:ext uri="{FF2B5EF4-FFF2-40B4-BE49-F238E27FC236}">
                  <a16:creationId xmlns:a16="http://schemas.microsoft.com/office/drawing/2014/main" id="{15498AF0-A345-0C4A-B143-0982C6157BFE}"/>
                </a:ext>
              </a:extLst>
            </p:cNvPr>
            <p:cNvSpPr txBox="1"/>
            <p:nvPr/>
          </p:nvSpPr>
          <p:spPr>
            <a:xfrm>
              <a:off x="9900595" y="5912273"/>
              <a:ext cx="1986605" cy="501501"/>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5" name="Picture 14">
              <a:hlinkClick r:id="rId3" action="ppaction://hlinksldjump"/>
              <a:extLst>
                <a:ext uri="{FF2B5EF4-FFF2-40B4-BE49-F238E27FC236}">
                  <a16:creationId xmlns:a16="http://schemas.microsoft.com/office/drawing/2014/main" id="{71CFCDBE-E25B-2842-944C-320A290F15BB}"/>
                </a:ext>
              </a:extLst>
            </p:cNvPr>
            <p:cNvPicPr>
              <a:picLocks noChangeAspect="1"/>
            </p:cNvPicPr>
            <p:nvPr/>
          </p:nvPicPr>
          <p:blipFill>
            <a:blip r:embed="rId4"/>
            <a:stretch>
              <a:fillRect/>
            </a:stretch>
          </p:blipFill>
          <p:spPr>
            <a:xfrm>
              <a:off x="11316035" y="5943600"/>
              <a:ext cx="494965" cy="414700"/>
            </a:xfrm>
            <a:prstGeom prst="rect">
              <a:avLst/>
            </a:prstGeom>
          </p:spPr>
        </p:pic>
      </p:grpSp>
    </p:spTree>
    <p:extLst>
      <p:ext uri="{BB962C8B-B14F-4D97-AF65-F5344CB8AC3E}">
        <p14:creationId xmlns:p14="http://schemas.microsoft.com/office/powerpoint/2010/main" val="239441915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D209-5449-4E4A-B286-4D45F0EA6B56}"/>
              </a:ext>
            </a:extLst>
          </p:cNvPr>
          <p:cNvSpPr>
            <a:spLocks noGrp="1"/>
          </p:cNvSpPr>
          <p:nvPr>
            <p:ph type="title"/>
          </p:nvPr>
        </p:nvSpPr>
        <p:spPr>
          <a:xfrm>
            <a:off x="4152900" y="1386110"/>
            <a:ext cx="6208713" cy="671290"/>
          </a:xfrm>
        </p:spPr>
        <p:txBody>
          <a:bodyPr/>
          <a:lstStyle/>
          <a:p>
            <a:pPr>
              <a:spcBef>
                <a:spcPts val="600"/>
              </a:spcBef>
              <a:spcAft>
                <a:spcPts val="600"/>
              </a:spcAft>
            </a:pPr>
            <a:r>
              <a:rPr lang="en-US" dirty="0"/>
              <a:t>Pay Items</a:t>
            </a:r>
            <a:endParaRPr lang="en-US" sz="1600" dirty="0"/>
          </a:p>
        </p:txBody>
      </p:sp>
      <p:sp>
        <p:nvSpPr>
          <p:cNvPr id="3" name="Content Placeholder 2">
            <a:extLst>
              <a:ext uri="{FF2B5EF4-FFF2-40B4-BE49-F238E27FC236}">
                <a16:creationId xmlns:a16="http://schemas.microsoft.com/office/drawing/2014/main" id="{F9B3D321-B075-714D-94CE-77FD2DA2DAC6}"/>
              </a:ext>
            </a:extLst>
          </p:cNvPr>
          <p:cNvSpPr>
            <a:spLocks noGrp="1"/>
          </p:cNvSpPr>
          <p:nvPr>
            <p:ph idx="1"/>
          </p:nvPr>
        </p:nvSpPr>
        <p:spPr>
          <a:xfrm>
            <a:off x="4152900" y="2362200"/>
            <a:ext cx="6208713" cy="1882567"/>
          </a:xfrm>
        </p:spPr>
        <p:txBody>
          <a:bodyPr wrap="square" lIns="365760" anchor="t" anchorCtr="0">
            <a:spAutoFit/>
          </a:bodyPr>
          <a:lstStyle/>
          <a:p>
            <a:pPr marL="0" indent="0">
              <a:buNone/>
            </a:pPr>
            <a:r>
              <a:rPr lang="en-US" sz="2000" dirty="0"/>
              <a:t>This section addresses the following activities</a:t>
            </a:r>
          </a:p>
          <a:p>
            <a:pPr marL="457200">
              <a:spcBef>
                <a:spcPts val="1200"/>
              </a:spcBef>
              <a:spcAft>
                <a:spcPts val="600"/>
              </a:spcAft>
            </a:pPr>
            <a:r>
              <a:rPr lang="en-US" dirty="0">
                <a:solidFill>
                  <a:schemeClr val="tx1">
                    <a:lumMod val="85000"/>
                    <a:lumOff val="15000"/>
                  </a:schemeClr>
                </a:solidFill>
                <a:latin typeface="+mj-lt"/>
              </a:rPr>
              <a:t>Adding and Maintaining Pay Items</a:t>
            </a:r>
          </a:p>
          <a:p>
            <a:pPr marL="457200">
              <a:spcBef>
                <a:spcPts val="600"/>
              </a:spcBef>
              <a:spcAft>
                <a:spcPts val="600"/>
              </a:spcAft>
            </a:pPr>
            <a:r>
              <a:rPr lang="en-US" dirty="0">
                <a:solidFill>
                  <a:schemeClr val="tx1">
                    <a:lumMod val="85000"/>
                    <a:lumOff val="15000"/>
                  </a:schemeClr>
                </a:solidFill>
                <a:latin typeface="+mj-lt"/>
              </a:rPr>
              <a:t>Changing Item Quantities or Deleting Pay Items</a:t>
            </a:r>
          </a:p>
          <a:p>
            <a:endParaRPr lang="en-US" dirty="0"/>
          </a:p>
        </p:txBody>
      </p:sp>
      <p:sp>
        <p:nvSpPr>
          <p:cNvPr id="4" name="Date Placeholder 3">
            <a:extLst>
              <a:ext uri="{FF2B5EF4-FFF2-40B4-BE49-F238E27FC236}">
                <a16:creationId xmlns:a16="http://schemas.microsoft.com/office/drawing/2014/main" id="{043482D2-38DE-0D47-B46D-3663C3F4F6EA}"/>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C0E37428-C93F-0B47-84B2-E28C7F30B596}"/>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25625666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pPr algn="l"/>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3048000" y="18288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1: Using the </a:t>
            </a:r>
            <a:r>
              <a:rPr lang="en-US" sz="2000" b="1" cap="small" dirty="0">
                <a:latin typeface="+mj-lt"/>
              </a:rPr>
              <a:t>New Project Item </a:t>
            </a:r>
            <a:r>
              <a:rPr lang="en-US" sz="2000" b="1" dirty="0">
                <a:latin typeface="+mj-lt"/>
              </a:rPr>
              <a:t>screen</a:t>
            </a:r>
            <a:endParaRPr lang="en-US" b="1"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200400" y="2258314"/>
            <a:ext cx="2362200" cy="2008886"/>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Font typeface="+mj-lt"/>
              <a:buAutoNum type="arabicPeriod"/>
            </a:pPr>
            <a:r>
              <a:rPr lang="en-US" b="1" dirty="0"/>
              <a:t>On the General page of the Project, click on the “Items” Tab.</a:t>
            </a:r>
          </a:p>
        </p:txBody>
      </p:sp>
      <p:grpSp>
        <p:nvGrpSpPr>
          <p:cNvPr id="11" name="Group 10">
            <a:extLst>
              <a:ext uri="{FF2B5EF4-FFF2-40B4-BE49-F238E27FC236}">
                <a16:creationId xmlns:a16="http://schemas.microsoft.com/office/drawing/2014/main" id="{BF1875EF-0DEA-B246-984F-051B2B4A681D}"/>
              </a:ext>
            </a:extLst>
          </p:cNvPr>
          <p:cNvGrpSpPr>
            <a:grpSpLocks/>
          </p:cNvGrpSpPr>
          <p:nvPr/>
        </p:nvGrpSpPr>
        <p:grpSpPr bwMode="auto">
          <a:xfrm>
            <a:off x="5685585" y="2262188"/>
            <a:ext cx="3971440" cy="2005011"/>
            <a:chOff x="5746" y="723"/>
            <a:chExt cx="4054" cy="1917"/>
          </a:xfrm>
        </p:grpSpPr>
        <p:pic>
          <p:nvPicPr>
            <p:cNvPr id="15" name="Picture 14">
              <a:extLst>
                <a:ext uri="{FF2B5EF4-FFF2-40B4-BE49-F238E27FC236}">
                  <a16:creationId xmlns:a16="http://schemas.microsoft.com/office/drawing/2014/main" id="{DEE13081-332D-D843-A83F-C319E232AD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9" t="29573" r="3929" b="-1178"/>
            <a:stretch/>
          </p:blipFill>
          <p:spPr bwMode="auto">
            <a:xfrm>
              <a:off x="5813" y="767"/>
              <a:ext cx="3920" cy="1836"/>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D3FBC078-D2C8-014E-B4D8-B9207621A830}"/>
                </a:ext>
              </a:extLst>
            </p:cNvPr>
            <p:cNvSpPr>
              <a:spLocks noChangeArrowheads="1"/>
            </p:cNvSpPr>
            <p:nvPr/>
          </p:nvSpPr>
          <p:spPr bwMode="auto">
            <a:xfrm>
              <a:off x="5746" y="723"/>
              <a:ext cx="4054" cy="1917"/>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none" lIns="365760" tIns="45720" rIns="91440" bIns="45720" anchor="t" anchorCtr="0" upright="1">
              <a:noAutofit/>
            </a:bodyPr>
            <a:lstStyle/>
            <a:p>
              <a:endParaRPr lang="en-US" dirty="0"/>
            </a:p>
          </p:txBody>
        </p:sp>
      </p:grpSp>
      <p:grpSp>
        <p:nvGrpSpPr>
          <p:cNvPr id="17" name="Group 16">
            <a:extLst>
              <a:ext uri="{FF2B5EF4-FFF2-40B4-BE49-F238E27FC236}">
                <a16:creationId xmlns:a16="http://schemas.microsoft.com/office/drawing/2014/main" id="{FEF681EA-4999-1E48-8DA5-302FA3251C3B}"/>
              </a:ext>
            </a:extLst>
          </p:cNvPr>
          <p:cNvGrpSpPr>
            <a:grpSpLocks/>
          </p:cNvGrpSpPr>
          <p:nvPr/>
        </p:nvGrpSpPr>
        <p:grpSpPr bwMode="auto">
          <a:xfrm>
            <a:off x="5715000" y="4126339"/>
            <a:ext cx="5522403" cy="2274461"/>
            <a:chOff x="7252" y="-918"/>
            <a:chExt cx="4035" cy="1588"/>
          </a:xfrm>
        </p:grpSpPr>
        <p:pic>
          <p:nvPicPr>
            <p:cNvPr id="18" name="Picture 17">
              <a:extLst>
                <a:ext uri="{FF2B5EF4-FFF2-40B4-BE49-F238E27FC236}">
                  <a16:creationId xmlns:a16="http://schemas.microsoft.com/office/drawing/2014/main" id="{D3AF7CA4-ABBF-6E4D-9057-9D1F06818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0" b="8610"/>
            <a:stretch/>
          </p:blipFill>
          <p:spPr bwMode="auto">
            <a:xfrm>
              <a:off x="7260" y="-918"/>
              <a:ext cx="4020" cy="1577"/>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FF1A1DCF-8277-984C-AF5B-F403262BCF85}"/>
                </a:ext>
              </a:extLst>
            </p:cNvPr>
            <p:cNvSpPr>
              <a:spLocks noChangeArrowheads="1"/>
            </p:cNvSpPr>
            <p:nvPr/>
          </p:nvSpPr>
          <p:spPr bwMode="auto">
            <a:xfrm>
              <a:off x="7252" y="-776"/>
              <a:ext cx="4035" cy="1446"/>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none" lIns="91440" tIns="91440" rIns="91440" bIns="91440" anchor="t" anchorCtr="0" upright="1">
              <a:noAutofit/>
            </a:bodyPr>
            <a:lstStyle/>
            <a:p>
              <a:endParaRPr lang="en-US" dirty="0"/>
            </a:p>
          </p:txBody>
        </p:sp>
      </p:grpSp>
      <p:sp>
        <p:nvSpPr>
          <p:cNvPr id="20" name="Content Placeholder 2">
            <a:extLst>
              <a:ext uri="{FF2B5EF4-FFF2-40B4-BE49-F238E27FC236}">
                <a16:creationId xmlns:a16="http://schemas.microsoft.com/office/drawing/2014/main" id="{7C01BC64-489D-4443-8EBE-54CC21110BE9}"/>
              </a:ext>
            </a:extLst>
          </p:cNvPr>
          <p:cNvSpPr>
            <a:spLocks noGrp="1"/>
          </p:cNvSpPr>
          <p:nvPr/>
        </p:nvSpPr>
        <p:spPr>
          <a:xfrm>
            <a:off x="3200400" y="4338815"/>
            <a:ext cx="2266223" cy="204623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Font typeface="+mj-lt"/>
              <a:buAutoNum type="arabicPeriod" startAt="2"/>
            </a:pPr>
            <a:r>
              <a:rPr lang="en-US" b="1" dirty="0"/>
              <a:t>Click the “NEW” button</a:t>
            </a:r>
          </a:p>
        </p:txBody>
      </p:sp>
      <p:sp>
        <p:nvSpPr>
          <p:cNvPr id="21" name="Content Placeholder 2">
            <a:extLst>
              <a:ext uri="{FF2B5EF4-FFF2-40B4-BE49-F238E27FC236}">
                <a16:creationId xmlns:a16="http://schemas.microsoft.com/office/drawing/2014/main" id="{9A3FDBF9-6CE6-CD48-BCAC-139C23895B0C}"/>
              </a:ext>
            </a:extLst>
          </p:cNvPr>
          <p:cNvSpPr txBox="1">
            <a:spLocks/>
          </p:cNvSpPr>
          <p:nvPr/>
        </p:nvSpPr>
        <p:spPr>
          <a:xfrm>
            <a:off x="2895600" y="884221"/>
            <a:ext cx="8750300" cy="926234"/>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After Categories are in place Pay Items may be added to them. </a:t>
            </a:r>
          </a:p>
          <a:p>
            <a:pPr marL="0" indent="0">
              <a:buNone/>
            </a:pPr>
            <a:r>
              <a:rPr lang="en-US" b="1" dirty="0"/>
              <a:t>PrP offers 4 methods of adding Pay Items. They are as follows:</a:t>
            </a:r>
          </a:p>
        </p:txBody>
      </p:sp>
    </p:spTree>
    <p:extLst>
      <p:ext uri="{BB962C8B-B14F-4D97-AF65-F5344CB8AC3E}">
        <p14:creationId xmlns:p14="http://schemas.microsoft.com/office/powerpoint/2010/main" val="98114332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pic>
        <p:nvPicPr>
          <p:cNvPr id="9" name="Picture Placeholder 8">
            <a:extLst>
              <a:ext uri="{FF2B5EF4-FFF2-40B4-BE49-F238E27FC236}">
                <a16:creationId xmlns:a16="http://schemas.microsoft.com/office/drawing/2014/main" id="{3622D8DB-6915-234D-A25A-FE3446BF822B}"/>
              </a:ext>
            </a:extLst>
          </p:cNvPr>
          <p:cNvPicPr>
            <a:picLocks noGrp="1"/>
          </p:cNvPicPr>
          <p:nvPr>
            <p:ph type="pic" sz="quarter" idx="13"/>
          </p:nvPr>
        </p:nvPicPr>
        <p:blipFill>
          <a:blip r:embed="rId3"/>
          <a:srcRect l="11059" r="11059"/>
          <a:stretch>
            <a:fillRect/>
          </a:stretch>
        </p:blipFill>
        <p:spPr>
          <a:xfrm>
            <a:off x="4824125" y="3080583"/>
            <a:ext cx="4982150" cy="3167817"/>
          </a:xfrm>
          <a:prstGeom prst="rect">
            <a:avLst/>
          </a:prstGeom>
          <a:effectLst>
            <a:outerShdw blurRad="50800" dist="38100" dir="2700000" algn="tl" rotWithShape="0">
              <a:schemeClr val="accent4">
                <a:alpha val="40000"/>
              </a:schemeClr>
            </a:outerShdw>
          </a:effectLst>
          <a:scene3d>
            <a:camera prst="orthographicFront"/>
            <a:lightRig rig="threePt" dir="t">
              <a:rot lat="0" lon="0" rev="1200000"/>
            </a:lightRig>
          </a:scene3d>
          <a:sp3d extrusionH="6350" contourW="12700">
            <a:bevelT w="82550" h="82550"/>
            <a:bevelB w="19050" h="82550"/>
            <a:contourClr>
              <a:schemeClr val="accent4"/>
            </a:contourClr>
          </a:sp3d>
        </p:spPr>
      </p:pic>
      <p:sp>
        <p:nvSpPr>
          <p:cNvPr id="8" name="Text Placeholder 7">
            <a:extLst>
              <a:ext uri="{FF2B5EF4-FFF2-40B4-BE49-F238E27FC236}">
                <a16:creationId xmlns:a16="http://schemas.microsoft.com/office/drawing/2014/main" id="{B01B86C0-6017-184B-A0A5-7AEAF61D0416}"/>
              </a:ext>
            </a:extLst>
          </p:cNvPr>
          <p:cNvSpPr>
            <a:spLocks noGrp="1"/>
          </p:cNvSpPr>
          <p:nvPr>
            <p:ph type="body" sz="quarter" idx="14"/>
          </p:nvPr>
        </p:nvSpPr>
        <p:spPr>
          <a:xfrm>
            <a:off x="3562350" y="2053291"/>
            <a:ext cx="7505700" cy="918508"/>
          </a:xfr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numCol="1" spcCol="0" rtlCol="0" anchor="ctr">
            <a:noAutofit/>
          </a:bodyPr>
          <a:lstStyle/>
          <a:p>
            <a:pPr>
              <a:spcBef>
                <a:spcPts val="600"/>
              </a:spcBef>
              <a:spcAft>
                <a:spcPts val="1200"/>
              </a:spcAft>
            </a:pPr>
            <a:r>
              <a:rPr lang="en-US" dirty="0">
                <a:solidFill>
                  <a:schemeClr val="tx1">
                    <a:lumMod val="85000"/>
                    <a:lumOff val="15000"/>
                  </a:schemeClr>
                </a:solidFill>
                <a:latin typeface="+mj-lt"/>
                <a:ea typeface="+mj-ea"/>
                <a:cs typeface="+mj-cs"/>
              </a:rPr>
              <a:t>This Application can be accessed via the FDOT WebGate. </a:t>
            </a:r>
          </a:p>
          <a:p>
            <a:pPr>
              <a:spcBef>
                <a:spcPts val="600"/>
              </a:spcBef>
              <a:spcAft>
                <a:spcPts val="1200"/>
              </a:spcAft>
            </a:pPr>
            <a:r>
              <a:rPr lang="en-US" dirty="0">
                <a:solidFill>
                  <a:srgbClr val="203DD7"/>
                </a:solidFill>
                <a:latin typeface="+mj-lt"/>
                <a:ea typeface="+mj-ea"/>
                <a:cs typeface="+mj-cs"/>
                <a:hlinkClick r:id="rId4">
                  <a:extLst>
                    <a:ext uri="{A12FA001-AC4F-418D-AE19-62706E023703}">
                      <ahyp:hlinkClr xmlns:ahyp="http://schemas.microsoft.com/office/drawing/2018/hyperlinkcolor" xmlns="" val="tx"/>
                    </a:ext>
                  </a:extLst>
                </a:hlinkClick>
              </a:rPr>
              <a:t>https://fdotwp1.dot.state.fl.us/wTWebgateReports/WebGate.aspx</a:t>
            </a:r>
            <a:endParaRPr lang="en-US" dirty="0">
              <a:solidFill>
                <a:srgbClr val="203DD7"/>
              </a:solidFill>
              <a:latin typeface="+mj-lt"/>
              <a:ea typeface="+mj-ea"/>
              <a:cs typeface="+mj-cs"/>
            </a:endParaRPr>
          </a:p>
        </p:txBody>
      </p:sp>
      <p:sp>
        <p:nvSpPr>
          <p:cNvPr id="2" name="Title 1">
            <a:extLst>
              <a:ext uri="{FF2B5EF4-FFF2-40B4-BE49-F238E27FC236}">
                <a16:creationId xmlns:a16="http://schemas.microsoft.com/office/drawing/2014/main" id="{692A79C3-3A1F-6949-8DA2-9F5118F76AD0}"/>
              </a:ext>
            </a:extLst>
          </p:cNvPr>
          <p:cNvSpPr>
            <a:spLocks noGrp="1"/>
          </p:cNvSpPr>
          <p:nvPr>
            <p:ph type="ctrTitle"/>
          </p:nvPr>
        </p:nvSpPr>
        <p:spPr>
          <a:xfrm>
            <a:off x="2743200" y="533399"/>
            <a:ext cx="9144000" cy="1411109"/>
          </a:xfr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numCol="1" spcCol="0" rtlCol="0" anchor="ctr">
            <a:noAutofit/>
          </a:bodyPr>
          <a:lstStyle/>
          <a:p>
            <a:pPr>
              <a:spcBef>
                <a:spcPts val="600"/>
              </a:spcBef>
              <a:spcAft>
                <a:spcPts val="1200"/>
              </a:spcAft>
            </a:pPr>
            <a:r>
              <a:rPr lang="en-US" sz="2000" dirty="0">
                <a:solidFill>
                  <a:schemeClr val="tx1">
                    <a:lumMod val="85000"/>
                    <a:lumOff val="15000"/>
                  </a:schemeClr>
                </a:solidFill>
                <a:latin typeface="+mj-lt"/>
                <a:ea typeface="+mj-ea"/>
                <a:cs typeface="+mj-cs"/>
              </a:rPr>
              <a:t>PrP is an online system for managing project information and automating processes during the early phases of a construction project – including proposal preparation, bid letting management, and project award.</a:t>
            </a:r>
          </a:p>
        </p:txBody>
      </p:sp>
    </p:spTree>
    <p:extLst>
      <p:ext uri="{BB962C8B-B14F-4D97-AF65-F5344CB8AC3E}">
        <p14:creationId xmlns:p14="http://schemas.microsoft.com/office/powerpoint/2010/main" val="207646902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624110"/>
            <a:ext cx="8545184" cy="41842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pPr algn="l"/>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1142998"/>
            <a:ext cx="2362200" cy="4343402"/>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lnSpcReduction="10000"/>
          </a:bodyPr>
          <a:lstStyle/>
          <a:p>
            <a:r>
              <a:rPr lang="en-US" b="1" dirty="0"/>
              <a:t>The New Project Item screen will open. </a:t>
            </a:r>
          </a:p>
          <a:p>
            <a:r>
              <a:rPr lang="en-US" b="1" dirty="0"/>
              <a:t>Note that Category ID </a:t>
            </a:r>
            <a:r>
              <a:rPr lang="en-US" sz="2000" b="1" dirty="0">
                <a:solidFill>
                  <a:srgbClr val="FF0000"/>
                </a:solidFill>
              </a:rPr>
              <a:t>*</a:t>
            </a:r>
            <a:r>
              <a:rPr lang="en-US" b="1" dirty="0"/>
              <a:t> and Item ID </a:t>
            </a:r>
            <a:r>
              <a:rPr lang="en-US" sz="2000" b="1" dirty="0">
                <a:solidFill>
                  <a:srgbClr val="FF0000"/>
                </a:solidFill>
              </a:rPr>
              <a:t>*</a:t>
            </a:r>
            <a:r>
              <a:rPr lang="en-US" b="1" dirty="0"/>
              <a:t> (Pay Item Number) are required fields. </a:t>
            </a:r>
          </a:p>
          <a:p>
            <a:pPr marL="355600" indent="0">
              <a:buNone/>
            </a:pPr>
            <a:r>
              <a:rPr lang="en-US" b="1" dirty="0"/>
              <a:t>These two fields assist in maintaining the hierarchical relationship.</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55900" y="5682284"/>
            <a:ext cx="8532484" cy="72503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Of the 29 fields displayed on this screen only three are needed initially. The two required fields and the Quantity.</a:t>
            </a:r>
          </a:p>
        </p:txBody>
      </p:sp>
      <p:pic>
        <p:nvPicPr>
          <p:cNvPr id="11" name="Picture 10">
            <a:extLst>
              <a:ext uri="{FF2B5EF4-FFF2-40B4-BE49-F238E27FC236}">
                <a16:creationId xmlns:a16="http://schemas.microsoft.com/office/drawing/2014/main" id="{5F566C97-7145-234B-95DA-89C96103B5D4}"/>
              </a:ext>
            </a:extLst>
          </p:cNvPr>
          <p:cNvPicPr/>
          <p:nvPr/>
        </p:nvPicPr>
        <p:blipFill rotWithShape="1">
          <a:blip r:embed="rId2">
            <a:extLst>
              <a:ext uri="{28A0092B-C50C-407E-A947-70E740481C1C}">
                <a14:useLocalDpi xmlns:a14="http://schemas.microsoft.com/office/drawing/2010/main" val="0"/>
              </a:ext>
            </a:extLst>
          </a:blip>
          <a:srcRect l="407" r="20519" b="48711"/>
          <a:stretch/>
        </p:blipFill>
        <p:spPr bwMode="auto">
          <a:xfrm>
            <a:off x="5257800" y="1447800"/>
            <a:ext cx="6030584" cy="3962587"/>
          </a:xfrm>
          <a:prstGeom prst="rect">
            <a:avLst/>
          </a:prstGeom>
          <a:noFill/>
          <a:ln>
            <a:solidFill>
              <a:srgbClr val="203DD7"/>
            </a:solid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Tree>
    <p:extLst>
      <p:ext uri="{BB962C8B-B14F-4D97-AF65-F5344CB8AC3E}">
        <p14:creationId xmlns:p14="http://schemas.microsoft.com/office/powerpoint/2010/main" val="115690889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3048000"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2: Using the </a:t>
            </a:r>
            <a:r>
              <a:rPr lang="en-US" sz="2000" b="1" cap="small" dirty="0">
                <a:latin typeface="+mj-lt"/>
              </a:rPr>
              <a:t>Quick Add Items method</a:t>
            </a:r>
            <a:endParaRPr lang="en-US" b="1"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048000" y="1324914"/>
            <a:ext cx="2667000" cy="405577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28600" lvl="0" indent="-228600">
              <a:buFont typeface="+mj-lt"/>
              <a:buAutoNum type="arabicPeriod"/>
            </a:pPr>
            <a:r>
              <a:rPr lang="en-US" b="1" dirty="0"/>
              <a:t>Instead of Clicking “</a:t>
            </a:r>
            <a:r>
              <a:rPr lang="en-US" b="1" cap="small" dirty="0"/>
              <a:t>New</a:t>
            </a:r>
            <a:r>
              <a:rPr lang="en-US" b="1" dirty="0"/>
              <a:t>” noted above, click the blue triangular Action Button, then click </a:t>
            </a:r>
            <a:r>
              <a:rPr lang="en-US" b="1" cap="small" dirty="0"/>
              <a:t>Quick Add Items</a:t>
            </a:r>
            <a:r>
              <a:rPr lang="en-US" b="1" dirty="0"/>
              <a:t>.</a:t>
            </a:r>
          </a:p>
          <a:p>
            <a:pPr marL="228600" lvl="0" indent="0">
              <a:buNone/>
            </a:pPr>
            <a:r>
              <a:rPr lang="en-US" b="1" dirty="0"/>
              <a:t>A screen appears containing only four fields, the two required fields plus </a:t>
            </a:r>
            <a:r>
              <a:rPr lang="en-US" b="1" cap="small" dirty="0"/>
              <a:t>Quantity</a:t>
            </a:r>
            <a:r>
              <a:rPr lang="en-US" b="1" dirty="0"/>
              <a:t> and </a:t>
            </a:r>
            <a:r>
              <a:rPr lang="en-US" b="1" cap="small" dirty="0"/>
              <a:t>Supplemental Description</a:t>
            </a:r>
            <a:r>
              <a:rPr lang="en-US" b="1" dirty="0"/>
              <a:t>.</a:t>
            </a:r>
            <a:r>
              <a:rPr lang="en-US" sz="2000" b="1" dirty="0"/>
              <a:t>  </a:t>
            </a:r>
          </a:p>
        </p:txBody>
      </p:sp>
      <p:sp>
        <p:nvSpPr>
          <p:cNvPr id="20" name="Content Placeholder 2">
            <a:extLst>
              <a:ext uri="{FF2B5EF4-FFF2-40B4-BE49-F238E27FC236}">
                <a16:creationId xmlns:a16="http://schemas.microsoft.com/office/drawing/2014/main" id="{7C01BC64-489D-4443-8EBE-54CC21110BE9}"/>
              </a:ext>
            </a:extLst>
          </p:cNvPr>
          <p:cNvSpPr>
            <a:spLocks noGrp="1"/>
          </p:cNvSpPr>
          <p:nvPr/>
        </p:nvSpPr>
        <p:spPr>
          <a:xfrm>
            <a:off x="3035300" y="5486400"/>
            <a:ext cx="8763000" cy="874674"/>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28600" lvl="0" indent="-228600">
              <a:spcBef>
                <a:spcPts val="600"/>
              </a:spcBef>
              <a:buFont typeface="+mj-lt"/>
              <a:buAutoNum type="arabicPeriod" startAt="2"/>
            </a:pPr>
            <a:r>
              <a:rPr lang="en-US" sz="1700" b="1" dirty="0"/>
              <a:t>Enter the category via the dropdown and enter the Pay Item by typing its value. </a:t>
            </a:r>
          </a:p>
          <a:p>
            <a:pPr marL="228600" lvl="0" indent="-228600">
              <a:spcBef>
                <a:spcPts val="600"/>
              </a:spcBef>
              <a:buFont typeface="+mj-lt"/>
              <a:buAutoNum type="arabicPeriod" startAt="2"/>
            </a:pPr>
            <a:r>
              <a:rPr lang="en-US" sz="1700" b="1" dirty="0"/>
              <a:t>Enter an appropriate Quantity and a Supplemental Description if appropriate. </a:t>
            </a:r>
          </a:p>
        </p:txBody>
      </p:sp>
      <p:grpSp>
        <p:nvGrpSpPr>
          <p:cNvPr id="21" name="Group 20">
            <a:extLst>
              <a:ext uri="{FF2B5EF4-FFF2-40B4-BE49-F238E27FC236}">
                <a16:creationId xmlns:a16="http://schemas.microsoft.com/office/drawing/2014/main" id="{5DFB1E1E-6A06-7941-A0A5-C55437A9FAF6}"/>
              </a:ext>
            </a:extLst>
          </p:cNvPr>
          <p:cNvGrpSpPr>
            <a:grpSpLocks/>
          </p:cNvGrpSpPr>
          <p:nvPr/>
        </p:nvGrpSpPr>
        <p:grpSpPr bwMode="auto">
          <a:xfrm>
            <a:off x="5815558" y="1295399"/>
            <a:ext cx="5233442" cy="1934065"/>
            <a:chOff x="5184" y="116"/>
            <a:chExt cx="5864" cy="2223"/>
          </a:xfrm>
        </p:grpSpPr>
        <p:pic>
          <p:nvPicPr>
            <p:cNvPr id="28" name="Picture 27">
              <a:extLst>
                <a:ext uri="{FF2B5EF4-FFF2-40B4-BE49-F238E27FC236}">
                  <a16:creationId xmlns:a16="http://schemas.microsoft.com/office/drawing/2014/main" id="{7E9669B1-2751-7541-A3AF-F5C9660A1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 y="123"/>
              <a:ext cx="5849" cy="2208"/>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394F2449-4FD5-704B-A9DB-2F72C8B3A1E7}"/>
                </a:ext>
              </a:extLst>
            </p:cNvPr>
            <p:cNvSpPr>
              <a:spLocks noChangeArrowheads="1"/>
            </p:cNvSpPr>
            <p:nvPr/>
          </p:nvSpPr>
          <p:spPr bwMode="auto">
            <a:xfrm>
              <a:off x="5184" y="116"/>
              <a:ext cx="5864" cy="2223"/>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22" name="Group 21">
            <a:extLst>
              <a:ext uri="{FF2B5EF4-FFF2-40B4-BE49-F238E27FC236}">
                <a16:creationId xmlns:a16="http://schemas.microsoft.com/office/drawing/2014/main" id="{58FD55DF-1ED7-FB49-8C7B-0360753C2942}"/>
              </a:ext>
            </a:extLst>
          </p:cNvPr>
          <p:cNvGrpSpPr>
            <a:grpSpLocks/>
          </p:cNvGrpSpPr>
          <p:nvPr/>
        </p:nvGrpSpPr>
        <p:grpSpPr bwMode="auto">
          <a:xfrm>
            <a:off x="5815558" y="3065780"/>
            <a:ext cx="4622990" cy="1036199"/>
            <a:chOff x="5904" y="496"/>
            <a:chExt cx="5180" cy="1191"/>
          </a:xfrm>
        </p:grpSpPr>
        <p:pic>
          <p:nvPicPr>
            <p:cNvPr id="26" name="Picture 25">
              <a:extLst>
                <a:ext uri="{FF2B5EF4-FFF2-40B4-BE49-F238E27FC236}">
                  <a16:creationId xmlns:a16="http://schemas.microsoft.com/office/drawing/2014/main" id="{644C3323-FE97-0E4F-BA14-2296EBBE2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 y="503"/>
              <a:ext cx="5165" cy="1176"/>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D5AA95B8-A793-7C45-9E6A-8BCE9F2F01C9}"/>
                </a:ext>
              </a:extLst>
            </p:cNvPr>
            <p:cNvSpPr>
              <a:spLocks noChangeArrowheads="1"/>
            </p:cNvSpPr>
            <p:nvPr/>
          </p:nvSpPr>
          <p:spPr bwMode="auto">
            <a:xfrm>
              <a:off x="5904" y="496"/>
              <a:ext cx="5180" cy="1191"/>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23" name="Group 22">
            <a:extLst>
              <a:ext uri="{FF2B5EF4-FFF2-40B4-BE49-F238E27FC236}">
                <a16:creationId xmlns:a16="http://schemas.microsoft.com/office/drawing/2014/main" id="{2AE8B952-943B-A849-BFEA-8B79493FD6FC}"/>
              </a:ext>
            </a:extLst>
          </p:cNvPr>
          <p:cNvGrpSpPr>
            <a:grpSpLocks/>
          </p:cNvGrpSpPr>
          <p:nvPr/>
        </p:nvGrpSpPr>
        <p:grpSpPr bwMode="auto">
          <a:xfrm>
            <a:off x="5815558" y="4114800"/>
            <a:ext cx="4586400" cy="1265886"/>
            <a:chOff x="5940" y="1176"/>
            <a:chExt cx="5139" cy="1455"/>
          </a:xfrm>
        </p:grpSpPr>
        <p:pic>
          <p:nvPicPr>
            <p:cNvPr id="24" name="Picture 23">
              <a:extLst>
                <a:ext uri="{FF2B5EF4-FFF2-40B4-BE49-F238E27FC236}">
                  <a16:creationId xmlns:a16="http://schemas.microsoft.com/office/drawing/2014/main" id="{64FBCEE7-D6D0-F545-8CCF-17333E1AD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 y="1183"/>
              <a:ext cx="4706" cy="1440"/>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F1BE239-A28B-6A4B-BA40-83646728C11F}"/>
                </a:ext>
              </a:extLst>
            </p:cNvPr>
            <p:cNvSpPr>
              <a:spLocks noChangeArrowheads="1"/>
            </p:cNvSpPr>
            <p:nvPr/>
          </p:nvSpPr>
          <p:spPr bwMode="auto">
            <a:xfrm>
              <a:off x="5940" y="1176"/>
              <a:ext cx="5139" cy="1455"/>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3524791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3048000"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3: Using the </a:t>
            </a:r>
            <a:r>
              <a:rPr lang="en-US" sz="2000" b="1" cap="small" dirty="0">
                <a:latin typeface="+mj-lt"/>
              </a:rPr>
              <a:t>Select Items </a:t>
            </a:r>
            <a:r>
              <a:rPr lang="en-US" sz="2000" b="1" dirty="0">
                <a:latin typeface="+mj-lt"/>
              </a:rPr>
              <a:t>process</a:t>
            </a:r>
            <a:endParaRPr lang="en-US" b="1"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048000" y="1324914"/>
            <a:ext cx="4114800" cy="4055772"/>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indent="-228600"/>
            <a:r>
              <a:rPr lang="en-US" b="1" dirty="0"/>
              <a:t>Click the blue triangular Action Button, then click Select Items.</a:t>
            </a:r>
          </a:p>
          <a:p>
            <a:pPr indent="0">
              <a:buNone/>
            </a:pPr>
            <a:r>
              <a:rPr lang="en-US" b="1" dirty="0"/>
              <a:t>This screen will appear.</a:t>
            </a:r>
          </a:p>
          <a:p>
            <a:pPr indent="-228600"/>
            <a:r>
              <a:rPr lang="en-US" b="1" dirty="0"/>
              <a:t>Select the category using the dropdown</a:t>
            </a:r>
            <a:r>
              <a:rPr lang="en-US" sz="2000" b="1" dirty="0"/>
              <a:t>.</a:t>
            </a:r>
          </a:p>
          <a:p>
            <a:pPr indent="-228600"/>
            <a:r>
              <a:rPr lang="en-US" b="1" dirty="0"/>
              <a:t>Enter a fragment of the pay item number or description</a:t>
            </a:r>
          </a:p>
          <a:p>
            <a:pPr indent="0">
              <a:buNone/>
            </a:pPr>
            <a:r>
              <a:rPr lang="en-US" b="1" dirty="0"/>
              <a:t>An example would be select Category 0200 and you enter ‘Stripe” as a description fragment.</a:t>
            </a:r>
          </a:p>
          <a:p>
            <a:pPr indent="-228600"/>
            <a:r>
              <a:rPr lang="en-US" b="1" dirty="0"/>
              <a:t>Highlight the rows needed and a green check mark appears.</a:t>
            </a:r>
            <a:endParaRPr lang="en-US" sz="2000" b="1" dirty="0"/>
          </a:p>
        </p:txBody>
      </p:sp>
      <p:sp>
        <p:nvSpPr>
          <p:cNvPr id="20" name="Content Placeholder 2">
            <a:extLst>
              <a:ext uri="{FF2B5EF4-FFF2-40B4-BE49-F238E27FC236}">
                <a16:creationId xmlns:a16="http://schemas.microsoft.com/office/drawing/2014/main" id="{7C01BC64-489D-4443-8EBE-54CC21110BE9}"/>
              </a:ext>
            </a:extLst>
          </p:cNvPr>
          <p:cNvSpPr>
            <a:spLocks noGrp="1"/>
          </p:cNvSpPr>
          <p:nvPr/>
        </p:nvSpPr>
        <p:spPr>
          <a:xfrm>
            <a:off x="3035299" y="5486399"/>
            <a:ext cx="8763001" cy="90697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indent="-228600">
              <a:spcBef>
                <a:spcPts val="600"/>
              </a:spcBef>
            </a:pPr>
            <a:r>
              <a:rPr lang="en-US" b="1" dirty="0"/>
              <a:t>When you have checked all that are wanted, click </a:t>
            </a:r>
            <a:r>
              <a:rPr lang="en-US" b="1" cap="small" dirty="0"/>
              <a:t>Add to Project </a:t>
            </a:r>
            <a:r>
              <a:rPr lang="en-US" b="1" dirty="0"/>
              <a:t>at the bottom of the screen. All checked items will be added to the Project and Category. Repeat this step for other items and categories as needed.</a:t>
            </a:r>
            <a:r>
              <a:rPr lang="en-US" sz="1600" dirty="0"/>
              <a:t> </a:t>
            </a:r>
            <a:endParaRPr lang="en-US" sz="1700" b="1" dirty="0"/>
          </a:p>
        </p:txBody>
      </p:sp>
      <p:grpSp>
        <p:nvGrpSpPr>
          <p:cNvPr id="18" name="Group 17">
            <a:extLst>
              <a:ext uri="{FF2B5EF4-FFF2-40B4-BE49-F238E27FC236}">
                <a16:creationId xmlns:a16="http://schemas.microsoft.com/office/drawing/2014/main" id="{948AB820-758C-1449-81EE-A9FFAE5E936A}"/>
              </a:ext>
            </a:extLst>
          </p:cNvPr>
          <p:cNvGrpSpPr>
            <a:grpSpLocks/>
          </p:cNvGrpSpPr>
          <p:nvPr/>
        </p:nvGrpSpPr>
        <p:grpSpPr bwMode="auto">
          <a:xfrm>
            <a:off x="7239000" y="1326516"/>
            <a:ext cx="2826518" cy="1722133"/>
            <a:chOff x="7531" y="-36"/>
            <a:chExt cx="3514" cy="2141"/>
          </a:xfrm>
        </p:grpSpPr>
        <p:pic>
          <p:nvPicPr>
            <p:cNvPr id="32" name="Picture 31">
              <a:extLst>
                <a:ext uri="{FF2B5EF4-FFF2-40B4-BE49-F238E27FC236}">
                  <a16:creationId xmlns:a16="http://schemas.microsoft.com/office/drawing/2014/main" id="{E4B1431E-C900-6445-80C9-0AA4E92E9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 y="-29"/>
              <a:ext cx="3500" cy="2127"/>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65B51DBF-08AA-F64F-8B76-5EAD6CC4A1A4}"/>
                </a:ext>
              </a:extLst>
            </p:cNvPr>
            <p:cNvSpPr>
              <a:spLocks noChangeArrowheads="1"/>
            </p:cNvSpPr>
            <p:nvPr/>
          </p:nvSpPr>
          <p:spPr bwMode="auto">
            <a:xfrm>
              <a:off x="7531" y="-36"/>
              <a:ext cx="3514" cy="2141"/>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9" name="Group 18">
            <a:extLst>
              <a:ext uri="{FF2B5EF4-FFF2-40B4-BE49-F238E27FC236}">
                <a16:creationId xmlns:a16="http://schemas.microsoft.com/office/drawing/2014/main" id="{990254D5-6F99-E547-8DBD-8F987B3D7326}"/>
              </a:ext>
            </a:extLst>
          </p:cNvPr>
          <p:cNvGrpSpPr>
            <a:grpSpLocks/>
          </p:cNvGrpSpPr>
          <p:nvPr/>
        </p:nvGrpSpPr>
        <p:grpSpPr bwMode="auto">
          <a:xfrm>
            <a:off x="7239000" y="2840691"/>
            <a:ext cx="4136422" cy="2569509"/>
            <a:chOff x="5294" y="362"/>
            <a:chExt cx="5746" cy="3569"/>
          </a:xfrm>
        </p:grpSpPr>
        <p:pic>
          <p:nvPicPr>
            <p:cNvPr id="30" name="Picture 29">
              <a:extLst>
                <a:ext uri="{FF2B5EF4-FFF2-40B4-BE49-F238E27FC236}">
                  <a16:creationId xmlns:a16="http://schemas.microsoft.com/office/drawing/2014/main" id="{4B4E2AB0-6F60-944D-B672-F2C4F1A53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 y="369"/>
              <a:ext cx="5732" cy="3555"/>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F9666AF9-B4D6-2541-A1E3-ED39D03B5A5F}"/>
                </a:ext>
              </a:extLst>
            </p:cNvPr>
            <p:cNvSpPr>
              <a:spLocks noChangeArrowheads="1"/>
            </p:cNvSpPr>
            <p:nvPr/>
          </p:nvSpPr>
          <p:spPr bwMode="auto">
            <a:xfrm>
              <a:off x="5294" y="362"/>
              <a:ext cx="5746" cy="3569"/>
            </a:xfrm>
            <a:prstGeom prst="rect">
              <a:avLst/>
            </a:prstGeom>
            <a:noFill/>
            <a:ln w="9144">
              <a:solidFill>
                <a:srgbClr val="5B9BD4"/>
              </a:solidFill>
              <a:prstDash val="solid"/>
              <a:miter lim="800000"/>
              <a:headEnd/>
              <a:tailEnd/>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3774557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4: Add Items in the </a:t>
            </a:r>
            <a:r>
              <a:rPr lang="en-US" sz="2000" b="1" cap="small" dirty="0">
                <a:latin typeface="+mj-lt"/>
              </a:rPr>
              <a:t>Item Worksheet</a:t>
            </a:r>
            <a:endParaRPr lang="en-US" b="1" cap="small"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0" y="1324913"/>
            <a:ext cx="3352800" cy="471323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Click the link “Item Worksheet”.</a:t>
            </a:r>
          </a:p>
          <a:p>
            <a:pPr indent="0">
              <a:buNone/>
            </a:pPr>
            <a:r>
              <a:rPr lang="en-US" b="1" dirty="0"/>
              <a:t>This screen will appear.</a:t>
            </a:r>
          </a:p>
          <a:p>
            <a:pPr indent="0">
              <a:buNone/>
            </a:pPr>
            <a:r>
              <a:rPr lang="en-US" b="1" dirty="0"/>
              <a:t>In this particular example no items pre-exist. </a:t>
            </a:r>
          </a:p>
          <a:p>
            <a:r>
              <a:rPr lang="en-US" b="1" dirty="0"/>
              <a:t>Items may be added one of two ways. </a:t>
            </a:r>
          </a:p>
          <a:p>
            <a:r>
              <a:rPr lang="en-US" b="1" dirty="0"/>
              <a:t>Click on the New Items box to add items one at a time… OR: </a:t>
            </a:r>
          </a:p>
          <a:p>
            <a:r>
              <a:rPr lang="en-US" b="1" dirty="0"/>
              <a:t>Click on the Select Items box to select several items at a time. </a:t>
            </a:r>
            <a:endParaRPr lang="en-US" sz="2000" b="1" dirty="0"/>
          </a:p>
        </p:txBody>
      </p:sp>
      <p:grpSp>
        <p:nvGrpSpPr>
          <p:cNvPr id="21" name="Group 20">
            <a:extLst>
              <a:ext uri="{FF2B5EF4-FFF2-40B4-BE49-F238E27FC236}">
                <a16:creationId xmlns:a16="http://schemas.microsoft.com/office/drawing/2014/main" id="{5FDA915F-354F-3944-B8DA-4730FA0FAF5D}"/>
              </a:ext>
            </a:extLst>
          </p:cNvPr>
          <p:cNvGrpSpPr>
            <a:grpSpLocks/>
          </p:cNvGrpSpPr>
          <p:nvPr/>
        </p:nvGrpSpPr>
        <p:grpSpPr bwMode="auto">
          <a:xfrm>
            <a:off x="6188574" y="2667000"/>
            <a:ext cx="5282660" cy="1772369"/>
            <a:chOff x="5279" y="-73"/>
            <a:chExt cx="6441" cy="2161"/>
          </a:xfrm>
        </p:grpSpPr>
        <p:pic>
          <p:nvPicPr>
            <p:cNvPr id="25" name="Picture 24">
              <a:extLst>
                <a:ext uri="{FF2B5EF4-FFF2-40B4-BE49-F238E27FC236}">
                  <a16:creationId xmlns:a16="http://schemas.microsoft.com/office/drawing/2014/main" id="{B1486DED-A099-4D41-9D50-270894D92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 y="-73"/>
              <a:ext cx="6397" cy="214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E39D5BB8-F2BF-8847-831E-EB1C18163784}"/>
                </a:ext>
              </a:extLst>
            </p:cNvPr>
            <p:cNvSpPr>
              <a:spLocks noChangeArrowheads="1"/>
            </p:cNvSpPr>
            <p:nvPr/>
          </p:nvSpPr>
          <p:spPr bwMode="auto">
            <a:xfrm>
              <a:off x="5279" y="-73"/>
              <a:ext cx="6441" cy="2161"/>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22" name="Group 21">
            <a:extLst>
              <a:ext uri="{FF2B5EF4-FFF2-40B4-BE49-F238E27FC236}">
                <a16:creationId xmlns:a16="http://schemas.microsoft.com/office/drawing/2014/main" id="{B13F89F7-4449-854D-B42C-F65AA367B25C}"/>
              </a:ext>
            </a:extLst>
          </p:cNvPr>
          <p:cNvGrpSpPr>
            <a:grpSpLocks/>
          </p:cNvGrpSpPr>
          <p:nvPr/>
        </p:nvGrpSpPr>
        <p:grpSpPr bwMode="auto">
          <a:xfrm>
            <a:off x="6188478" y="1525392"/>
            <a:ext cx="5246669" cy="874020"/>
            <a:chOff x="4749" y="844"/>
            <a:chExt cx="6411" cy="896"/>
          </a:xfrm>
        </p:grpSpPr>
        <p:pic>
          <p:nvPicPr>
            <p:cNvPr id="23" name="Picture 22">
              <a:extLst>
                <a:ext uri="{FF2B5EF4-FFF2-40B4-BE49-F238E27FC236}">
                  <a16:creationId xmlns:a16="http://schemas.microsoft.com/office/drawing/2014/main" id="{EF8EEDC9-9EF9-1745-A947-F71B9BA3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 y="844"/>
              <a:ext cx="6396" cy="896"/>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7DCCA081-90EA-B740-B1B5-AE9CA41EF13E}"/>
                </a:ext>
              </a:extLst>
            </p:cNvPr>
            <p:cNvSpPr>
              <a:spLocks noChangeArrowheads="1"/>
            </p:cNvSpPr>
            <p:nvPr/>
          </p:nvSpPr>
          <p:spPr bwMode="auto">
            <a:xfrm>
              <a:off x="4749" y="844"/>
              <a:ext cx="6411" cy="896"/>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23735660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667000" y="381000"/>
            <a:ext cx="8748123"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667002" y="838200"/>
            <a:ext cx="8748121"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4: </a:t>
            </a:r>
            <a:r>
              <a:rPr lang="en-US" sz="2000" b="1" cap="small" dirty="0">
                <a:latin typeface="+mj-lt"/>
              </a:rPr>
              <a:t>Item Worksheet - </a:t>
            </a:r>
            <a:r>
              <a:rPr lang="en-US" sz="2000" b="1" dirty="0">
                <a:latin typeface="+mj-lt"/>
              </a:rPr>
              <a:t>Using the </a:t>
            </a:r>
            <a:r>
              <a:rPr lang="en-US" sz="2000" b="1" cap="small" dirty="0">
                <a:latin typeface="+mj-lt"/>
              </a:rPr>
              <a:t>New Items </a:t>
            </a:r>
            <a:r>
              <a:rPr lang="en-US" sz="2000" b="1" dirty="0">
                <a:latin typeface="+mj-lt"/>
              </a:rPr>
              <a:t>Option</a:t>
            </a:r>
            <a:endParaRPr lang="en-US" sz="2000" b="1" cap="small"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667000" y="1324913"/>
            <a:ext cx="3810001" cy="508886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The </a:t>
            </a:r>
            <a:r>
              <a:rPr lang="en-US" b="1" cap="small" dirty="0"/>
              <a:t>New Item</a:t>
            </a:r>
            <a:r>
              <a:rPr lang="en-US" b="1" dirty="0"/>
              <a:t> choice yields this screen. </a:t>
            </a:r>
          </a:p>
          <a:p>
            <a:r>
              <a:rPr lang="en-US" b="1" dirty="0"/>
              <a:t>Double Click the orange colored </a:t>
            </a:r>
            <a:r>
              <a:rPr lang="en-US" b="1" cap="small" dirty="0"/>
              <a:t>Cat ID </a:t>
            </a:r>
            <a:r>
              <a:rPr lang="en-US" b="1" dirty="0"/>
              <a:t>field and a small window will pop out. </a:t>
            </a:r>
          </a:p>
          <a:p>
            <a:r>
              <a:rPr lang="en-US" b="1" dirty="0"/>
              <a:t>Enter the value of the desired Category. </a:t>
            </a:r>
          </a:p>
          <a:p>
            <a:r>
              <a:rPr lang="en-US" b="1" dirty="0"/>
              <a:t>Click enter on the keyboard and it will be saved.</a:t>
            </a:r>
          </a:p>
          <a:p>
            <a:r>
              <a:rPr lang="en-US" b="1" dirty="0"/>
              <a:t>Double Click on the Item</a:t>
            </a:r>
            <a:r>
              <a:rPr lang="en-US" sz="2000" b="1" dirty="0">
                <a:solidFill>
                  <a:srgbClr val="FF0000"/>
                </a:solidFill>
              </a:rPr>
              <a:t>*</a:t>
            </a:r>
            <a:r>
              <a:rPr lang="en-US" b="1" dirty="0"/>
              <a:t> field and another small window will pop out. </a:t>
            </a:r>
          </a:p>
          <a:p>
            <a:r>
              <a:rPr lang="en-US" b="1" dirty="0"/>
              <a:t>Enter a partial pay item number or partial description and a list will appear. </a:t>
            </a:r>
          </a:p>
          <a:p>
            <a:r>
              <a:rPr lang="en-US" b="1" dirty="0"/>
              <a:t>Choose the appropriate value.</a:t>
            </a:r>
          </a:p>
        </p:txBody>
      </p:sp>
      <p:grpSp>
        <p:nvGrpSpPr>
          <p:cNvPr id="14" name="Group 13">
            <a:extLst>
              <a:ext uri="{FF2B5EF4-FFF2-40B4-BE49-F238E27FC236}">
                <a16:creationId xmlns:a16="http://schemas.microsoft.com/office/drawing/2014/main" id="{81629A65-21A7-244E-B69B-3F40C9D0DA15}"/>
              </a:ext>
            </a:extLst>
          </p:cNvPr>
          <p:cNvGrpSpPr>
            <a:grpSpLocks/>
          </p:cNvGrpSpPr>
          <p:nvPr/>
        </p:nvGrpSpPr>
        <p:grpSpPr bwMode="auto">
          <a:xfrm>
            <a:off x="6629130" y="1473835"/>
            <a:ext cx="3633470" cy="1497965"/>
            <a:chOff x="5456" y="-463"/>
            <a:chExt cx="5722" cy="2359"/>
          </a:xfrm>
        </p:grpSpPr>
        <p:pic>
          <p:nvPicPr>
            <p:cNvPr id="18" name="Picture 17">
              <a:extLst>
                <a:ext uri="{FF2B5EF4-FFF2-40B4-BE49-F238E27FC236}">
                  <a16:creationId xmlns:a16="http://schemas.microsoft.com/office/drawing/2014/main" id="{C8644095-6DA2-7245-B2E6-6F3BDF404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 y="-463"/>
              <a:ext cx="5722" cy="2359"/>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B496D5B-A9D2-FA4C-85C2-85477CB2BEF7}"/>
                </a:ext>
              </a:extLst>
            </p:cNvPr>
            <p:cNvSpPr>
              <a:spLocks noChangeArrowheads="1"/>
            </p:cNvSpPr>
            <p:nvPr/>
          </p:nvSpPr>
          <p:spPr bwMode="auto">
            <a:xfrm>
              <a:off x="5456" y="-463"/>
              <a:ext cx="5722" cy="2359"/>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5" name="Group 14">
            <a:extLst>
              <a:ext uri="{FF2B5EF4-FFF2-40B4-BE49-F238E27FC236}">
                <a16:creationId xmlns:a16="http://schemas.microsoft.com/office/drawing/2014/main" id="{BC7C3E7A-8206-F24C-832F-DD1136F44280}"/>
              </a:ext>
            </a:extLst>
          </p:cNvPr>
          <p:cNvGrpSpPr>
            <a:grpSpLocks/>
          </p:cNvGrpSpPr>
          <p:nvPr/>
        </p:nvGrpSpPr>
        <p:grpSpPr bwMode="auto">
          <a:xfrm>
            <a:off x="6617915" y="3124500"/>
            <a:ext cx="4797208" cy="2514610"/>
            <a:chOff x="6450" y="-56"/>
            <a:chExt cx="7018" cy="3732"/>
          </a:xfrm>
        </p:grpSpPr>
        <p:pic>
          <p:nvPicPr>
            <p:cNvPr id="16" name="Picture 15">
              <a:extLst>
                <a:ext uri="{FF2B5EF4-FFF2-40B4-BE49-F238E27FC236}">
                  <a16:creationId xmlns:a16="http://schemas.microsoft.com/office/drawing/2014/main" id="{0DCEAA85-4EDD-4843-91BF-F59B2271B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 y="-56"/>
              <a:ext cx="7018" cy="3732"/>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C03AF31-86FB-A848-B261-64325236DFA5}"/>
                </a:ext>
              </a:extLst>
            </p:cNvPr>
            <p:cNvSpPr>
              <a:spLocks noChangeArrowheads="1"/>
            </p:cNvSpPr>
            <p:nvPr/>
          </p:nvSpPr>
          <p:spPr bwMode="auto">
            <a:xfrm>
              <a:off x="6450" y="-24"/>
              <a:ext cx="7018" cy="3700"/>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27398906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2"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4: </a:t>
            </a:r>
            <a:r>
              <a:rPr lang="en-US" sz="2000" b="1" cap="small" dirty="0">
                <a:latin typeface="+mj-lt"/>
              </a:rPr>
              <a:t>Item Worksheet - </a:t>
            </a:r>
            <a:r>
              <a:rPr lang="en-US" sz="2000" b="1" dirty="0"/>
              <a:t>Using the </a:t>
            </a:r>
            <a:r>
              <a:rPr lang="en-US" sz="2000" b="1" cap="small" dirty="0"/>
              <a:t>Select Items </a:t>
            </a:r>
            <a:r>
              <a:rPr lang="en-US" sz="2000" b="1" dirty="0"/>
              <a:t>Option</a:t>
            </a:r>
            <a:endParaRPr lang="en-US" sz="2000" b="1" cap="small"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0" y="1324913"/>
            <a:ext cx="3810001" cy="508886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Choosing the </a:t>
            </a:r>
            <a:r>
              <a:rPr lang="en-US" b="1" cap="small" dirty="0"/>
              <a:t>Select Items </a:t>
            </a:r>
            <a:r>
              <a:rPr lang="en-US" b="1" dirty="0"/>
              <a:t>button will result in this window with two input areas. </a:t>
            </a:r>
          </a:p>
          <a:p>
            <a:r>
              <a:rPr lang="en-US" b="1" dirty="0"/>
              <a:t>For </a:t>
            </a:r>
            <a:r>
              <a:rPr lang="en-US" b="1" cap="small" dirty="0"/>
              <a:t>Category ID </a:t>
            </a:r>
            <a:r>
              <a:rPr lang="en-US" sz="2000" b="1" dirty="0">
                <a:solidFill>
                  <a:srgbClr val="FF0000"/>
                </a:solidFill>
              </a:rPr>
              <a:t>*</a:t>
            </a:r>
            <a:r>
              <a:rPr lang="en-US" b="1" dirty="0"/>
              <a:t> enter the </a:t>
            </a:r>
            <a:r>
              <a:rPr lang="en-US" b="1" cap="small" dirty="0"/>
              <a:t>Category Number</a:t>
            </a:r>
            <a:r>
              <a:rPr lang="en-US" b="1" dirty="0"/>
              <a:t>.</a:t>
            </a:r>
          </a:p>
          <a:p>
            <a:r>
              <a:rPr lang="en-US" b="1" dirty="0"/>
              <a:t>Alternatively, click on the box and press Enter on the keyboard. Pressing enter will produce a list window of all categories on the project.</a:t>
            </a:r>
          </a:p>
          <a:p>
            <a:r>
              <a:rPr lang="en-US" b="1" dirty="0"/>
              <a:t>Select the one that is needed.</a:t>
            </a:r>
          </a:p>
          <a:p>
            <a:pPr>
              <a:buFont typeface="Wingdings 3" pitchFamily="2" charset="2"/>
              <a:buChar char=""/>
            </a:pPr>
            <a:r>
              <a:rPr lang="en-US" b="1" dirty="0"/>
              <a:t>Similarly, for the </a:t>
            </a:r>
            <a:r>
              <a:rPr lang="en-US" b="1" cap="small" dirty="0"/>
              <a:t>Item</a:t>
            </a:r>
            <a:r>
              <a:rPr lang="en-US" b="1" dirty="0"/>
              <a:t> field, type part of the ID or description and a short list will open.</a:t>
            </a:r>
          </a:p>
        </p:txBody>
      </p:sp>
      <p:grpSp>
        <p:nvGrpSpPr>
          <p:cNvPr id="20" name="Group 19">
            <a:extLst>
              <a:ext uri="{FF2B5EF4-FFF2-40B4-BE49-F238E27FC236}">
                <a16:creationId xmlns:a16="http://schemas.microsoft.com/office/drawing/2014/main" id="{4C9B535E-299B-9A43-B15D-67FFB0233916}"/>
              </a:ext>
            </a:extLst>
          </p:cNvPr>
          <p:cNvGrpSpPr>
            <a:grpSpLocks/>
          </p:cNvGrpSpPr>
          <p:nvPr/>
        </p:nvGrpSpPr>
        <p:grpSpPr bwMode="auto">
          <a:xfrm>
            <a:off x="6651627" y="1447800"/>
            <a:ext cx="4702173" cy="2289674"/>
            <a:chOff x="6805" y="202"/>
            <a:chExt cx="7625" cy="3608"/>
          </a:xfrm>
        </p:grpSpPr>
        <p:pic>
          <p:nvPicPr>
            <p:cNvPr id="21" name="Picture 20">
              <a:extLst>
                <a:ext uri="{FF2B5EF4-FFF2-40B4-BE49-F238E27FC236}">
                  <a16:creationId xmlns:a16="http://schemas.microsoft.com/office/drawing/2014/main" id="{D75A2D67-77CA-BA47-802E-40C3849AE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 y="202"/>
              <a:ext cx="7625" cy="360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1566096A-7AA3-DF44-A621-F7B4FAA8BE69}"/>
                </a:ext>
              </a:extLst>
            </p:cNvPr>
            <p:cNvSpPr>
              <a:spLocks noChangeArrowheads="1"/>
            </p:cNvSpPr>
            <p:nvPr/>
          </p:nvSpPr>
          <p:spPr bwMode="auto">
            <a:xfrm>
              <a:off x="6890" y="202"/>
              <a:ext cx="4241" cy="2187"/>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231056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3048000"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dirty="0">
                <a:latin typeface="+mj-lt"/>
              </a:rPr>
              <a:t>Option 4: </a:t>
            </a:r>
            <a:r>
              <a:rPr lang="en-US" sz="2000" b="1" cap="small" dirty="0">
                <a:latin typeface="+mj-lt"/>
              </a:rPr>
              <a:t>Item Worksheet - </a:t>
            </a:r>
            <a:r>
              <a:rPr lang="en-US" sz="2000" b="1" dirty="0"/>
              <a:t>Using the </a:t>
            </a:r>
            <a:r>
              <a:rPr lang="en-US" sz="2000" b="1" cap="small" dirty="0"/>
              <a:t>Select Items </a:t>
            </a:r>
            <a:r>
              <a:rPr lang="en-US" sz="2000" b="1" dirty="0"/>
              <a:t>Option contd.</a:t>
            </a:r>
            <a:endParaRPr lang="en-US" sz="2000" b="1" cap="small"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048000" y="1676399"/>
            <a:ext cx="8686800" cy="1331389"/>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Choose the items needed and then click </a:t>
            </a:r>
            <a:r>
              <a:rPr lang="en-US" b="1" cap="small" dirty="0"/>
              <a:t>Add to Project</a:t>
            </a:r>
            <a:r>
              <a:rPr lang="en-US" b="1" dirty="0"/>
              <a:t> at the bottom right corner of the screen and all items checked will be entered.</a:t>
            </a:r>
          </a:p>
        </p:txBody>
      </p:sp>
      <p:pic>
        <p:nvPicPr>
          <p:cNvPr id="11" name="Picture 10">
            <a:extLst>
              <a:ext uri="{FF2B5EF4-FFF2-40B4-BE49-F238E27FC236}">
                <a16:creationId xmlns:a16="http://schemas.microsoft.com/office/drawing/2014/main" id="{E919D218-14A2-0740-84DB-63702FB9B600}"/>
              </a:ext>
            </a:extLst>
          </p:cNvPr>
          <p:cNvPicPr/>
          <p:nvPr/>
        </p:nvPicPr>
        <p:blipFill>
          <a:blip r:embed="rId2"/>
          <a:stretch>
            <a:fillRect/>
          </a:stretch>
        </p:blipFill>
        <p:spPr>
          <a:xfrm>
            <a:off x="4172585" y="3276599"/>
            <a:ext cx="5459544" cy="2761545"/>
          </a:xfrm>
          <a:prstGeom prst="rect">
            <a:avLst/>
          </a:prstGeom>
        </p:spPr>
      </p:pic>
    </p:spTree>
    <p:extLst>
      <p:ext uri="{BB962C8B-B14F-4D97-AF65-F5344CB8AC3E}">
        <p14:creationId xmlns:p14="http://schemas.microsoft.com/office/powerpoint/2010/main" val="190462691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3048000" y="838200"/>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b="1" dirty="0"/>
              <a:t>Changing Item Quantities or Deleting Pay Items.</a:t>
            </a:r>
            <a:endParaRPr lang="en-US"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161030" y="4491244"/>
            <a:ext cx="8637270" cy="192253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b="1" dirty="0"/>
              <a:t>To change a </a:t>
            </a:r>
            <a:r>
              <a:rPr lang="en-US" b="1" cap="small" dirty="0"/>
              <a:t>Quantity</a:t>
            </a:r>
            <a:r>
              <a:rPr lang="en-US" b="1" dirty="0"/>
              <a:t> go to the row of interest. </a:t>
            </a:r>
          </a:p>
          <a:p>
            <a:pPr>
              <a:spcBef>
                <a:spcPts val="600"/>
              </a:spcBef>
            </a:pPr>
            <a:r>
              <a:rPr lang="en-US" b="1" dirty="0"/>
              <a:t>Double Click the Quantity field and a window will pop out. Change the value as necessary.</a:t>
            </a:r>
          </a:p>
          <a:p>
            <a:pPr>
              <a:spcBef>
                <a:spcPts val="600"/>
              </a:spcBef>
            </a:pPr>
            <a:r>
              <a:rPr lang="en-US" b="1" dirty="0"/>
              <a:t>Click save on the blue banner. The change is complete.</a:t>
            </a:r>
          </a:p>
          <a:p>
            <a:pPr>
              <a:spcBef>
                <a:spcPts val="600"/>
              </a:spcBef>
            </a:pPr>
            <a:r>
              <a:rPr lang="en-US" b="1" dirty="0"/>
              <a:t>To delete a Pay Item, click the blue triangular action button on the right edge of the row of interest. A window will pop out. </a:t>
            </a:r>
          </a:p>
        </p:txBody>
      </p:sp>
      <p:grpSp>
        <p:nvGrpSpPr>
          <p:cNvPr id="20" name="Group 19">
            <a:extLst>
              <a:ext uri="{FF2B5EF4-FFF2-40B4-BE49-F238E27FC236}">
                <a16:creationId xmlns:a16="http://schemas.microsoft.com/office/drawing/2014/main" id="{934F833D-141C-154D-ACE8-67923BCFD366}"/>
              </a:ext>
            </a:extLst>
          </p:cNvPr>
          <p:cNvGrpSpPr>
            <a:grpSpLocks/>
          </p:cNvGrpSpPr>
          <p:nvPr/>
        </p:nvGrpSpPr>
        <p:grpSpPr bwMode="auto">
          <a:xfrm>
            <a:off x="5867435" y="1434465"/>
            <a:ext cx="5943373" cy="1103025"/>
            <a:chOff x="2590" y="-501"/>
            <a:chExt cx="9812" cy="1821"/>
          </a:xfrm>
        </p:grpSpPr>
        <p:pic>
          <p:nvPicPr>
            <p:cNvPr id="21" name="Picture 20">
              <a:extLst>
                <a:ext uri="{FF2B5EF4-FFF2-40B4-BE49-F238E27FC236}">
                  <a16:creationId xmlns:a16="http://schemas.microsoft.com/office/drawing/2014/main" id="{65BD16B8-1065-C645-A02A-9F7615568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 y="-501"/>
              <a:ext cx="9812" cy="1774"/>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C529D63C-EE23-FC48-B8A9-D7A5BAD328FA}"/>
                </a:ext>
              </a:extLst>
            </p:cNvPr>
            <p:cNvSpPr>
              <a:spLocks noChangeArrowheads="1"/>
            </p:cNvSpPr>
            <p:nvPr/>
          </p:nvSpPr>
          <p:spPr bwMode="auto">
            <a:xfrm>
              <a:off x="2590" y="-501"/>
              <a:ext cx="9792" cy="1821"/>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23" name="Group 22">
            <a:extLst>
              <a:ext uri="{FF2B5EF4-FFF2-40B4-BE49-F238E27FC236}">
                <a16:creationId xmlns:a16="http://schemas.microsoft.com/office/drawing/2014/main" id="{AC104289-B8F7-3B47-A8CC-1CFA4EB8464E}"/>
              </a:ext>
            </a:extLst>
          </p:cNvPr>
          <p:cNvGrpSpPr>
            <a:grpSpLocks/>
          </p:cNvGrpSpPr>
          <p:nvPr/>
        </p:nvGrpSpPr>
        <p:grpSpPr bwMode="auto">
          <a:xfrm>
            <a:off x="3173730" y="3327626"/>
            <a:ext cx="7140820" cy="1112592"/>
            <a:chOff x="4574" y="-191"/>
            <a:chExt cx="8119" cy="1265"/>
          </a:xfrm>
        </p:grpSpPr>
        <p:pic>
          <p:nvPicPr>
            <p:cNvPr id="24" name="Picture 23">
              <a:extLst>
                <a:ext uri="{FF2B5EF4-FFF2-40B4-BE49-F238E27FC236}">
                  <a16:creationId xmlns:a16="http://schemas.microsoft.com/office/drawing/2014/main" id="{1680634F-2A49-E24C-A97A-EC86337E9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 y="-191"/>
              <a:ext cx="8119" cy="126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D80920C5-7D0F-534D-93FF-184D91AE2801}"/>
                </a:ext>
              </a:extLst>
            </p:cNvPr>
            <p:cNvSpPr>
              <a:spLocks noChangeArrowheads="1"/>
            </p:cNvSpPr>
            <p:nvPr/>
          </p:nvSpPr>
          <p:spPr bwMode="auto">
            <a:xfrm>
              <a:off x="4574" y="-172"/>
              <a:ext cx="8119" cy="1246"/>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6" name="Content Placeholder 2">
            <a:extLst>
              <a:ext uri="{FF2B5EF4-FFF2-40B4-BE49-F238E27FC236}">
                <a16:creationId xmlns:a16="http://schemas.microsoft.com/office/drawing/2014/main" id="{95BC7A82-EC78-1D40-8B9C-8F30DFE244C0}"/>
              </a:ext>
            </a:extLst>
          </p:cNvPr>
          <p:cNvSpPr>
            <a:spLocks noGrp="1"/>
          </p:cNvSpPr>
          <p:nvPr/>
        </p:nvSpPr>
        <p:spPr>
          <a:xfrm>
            <a:off x="3161030" y="1295400"/>
            <a:ext cx="2630170" cy="1525259"/>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Begin at either the Project Item Worksheet or the Item List at the Categories and Items Tab.</a:t>
            </a:r>
          </a:p>
        </p:txBody>
      </p:sp>
      <p:sp>
        <p:nvSpPr>
          <p:cNvPr id="27" name="Content Placeholder 2">
            <a:extLst>
              <a:ext uri="{FF2B5EF4-FFF2-40B4-BE49-F238E27FC236}">
                <a16:creationId xmlns:a16="http://schemas.microsoft.com/office/drawing/2014/main" id="{608809D8-4A91-404F-9E49-844CCDE6C6B7}"/>
              </a:ext>
            </a:extLst>
          </p:cNvPr>
          <p:cNvSpPr>
            <a:spLocks noGrp="1"/>
          </p:cNvSpPr>
          <p:nvPr/>
        </p:nvSpPr>
        <p:spPr>
          <a:xfrm>
            <a:off x="3161030" y="2912310"/>
            <a:ext cx="4077970" cy="36429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Project Item Worksheet</a:t>
            </a:r>
            <a:endParaRPr lang="en-US" dirty="0"/>
          </a:p>
        </p:txBody>
      </p:sp>
    </p:spTree>
    <p:extLst>
      <p:ext uri="{BB962C8B-B14F-4D97-AF65-F5344CB8AC3E}">
        <p14:creationId xmlns:p14="http://schemas.microsoft.com/office/powerpoint/2010/main" val="184098727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9067800"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43200" y="876301"/>
            <a:ext cx="8750300"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sz="2000" b="1" cap="small" dirty="0">
                <a:latin typeface="+mj-lt"/>
              </a:rPr>
              <a:t>Item List </a:t>
            </a:r>
            <a:r>
              <a:rPr lang="en-US" sz="2000" b="1" dirty="0">
                <a:latin typeface="+mj-lt"/>
              </a:rPr>
              <a:t>– Changing Quantities</a:t>
            </a:r>
            <a:endParaRPr lang="en-US" sz="2000" b="1" cap="small" dirty="0">
              <a:latin typeface="+mj-lt"/>
            </a:endParaRP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0" y="5453641"/>
            <a:ext cx="8648700" cy="416989"/>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a:t>Click Save on the blue banner to save the work.</a:t>
            </a:r>
          </a:p>
        </p:txBody>
      </p:sp>
      <p:sp>
        <p:nvSpPr>
          <p:cNvPr id="9" name="Content Placeholder 2">
            <a:extLst>
              <a:ext uri="{FF2B5EF4-FFF2-40B4-BE49-F238E27FC236}">
                <a16:creationId xmlns:a16="http://schemas.microsoft.com/office/drawing/2014/main" id="{C2D8338B-148B-CC4E-BC4F-6010628F0360}"/>
              </a:ext>
            </a:extLst>
          </p:cNvPr>
          <p:cNvSpPr>
            <a:spLocks noGrp="1"/>
          </p:cNvSpPr>
          <p:nvPr/>
        </p:nvSpPr>
        <p:spPr>
          <a:xfrm>
            <a:off x="2743200" y="1419588"/>
            <a:ext cx="2171700" cy="3999068"/>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From the Item List on the Categories and Items tab… </a:t>
            </a:r>
          </a:p>
          <a:p>
            <a:r>
              <a:rPr lang="en-US" b="1" dirty="0"/>
              <a:t>Click the arrow on the left side of the row of interest and the detail will display</a:t>
            </a:r>
          </a:p>
          <a:p>
            <a:r>
              <a:rPr lang="en-US" b="1" dirty="0"/>
              <a:t>Click in the Quantity field and change the value as appropriate.</a:t>
            </a:r>
          </a:p>
        </p:txBody>
      </p:sp>
      <p:grpSp>
        <p:nvGrpSpPr>
          <p:cNvPr id="13" name="Group 12">
            <a:extLst>
              <a:ext uri="{FF2B5EF4-FFF2-40B4-BE49-F238E27FC236}">
                <a16:creationId xmlns:a16="http://schemas.microsoft.com/office/drawing/2014/main" id="{C1104346-7921-2D49-A7FB-BCD9CE0CDBE3}"/>
              </a:ext>
            </a:extLst>
          </p:cNvPr>
          <p:cNvGrpSpPr>
            <a:grpSpLocks/>
          </p:cNvGrpSpPr>
          <p:nvPr/>
        </p:nvGrpSpPr>
        <p:grpSpPr bwMode="auto">
          <a:xfrm>
            <a:off x="4953000" y="1615574"/>
            <a:ext cx="6443038" cy="3718426"/>
            <a:chOff x="4588" y="170"/>
            <a:chExt cx="6924" cy="3996"/>
          </a:xfrm>
        </p:grpSpPr>
        <p:pic>
          <p:nvPicPr>
            <p:cNvPr id="14" name="Picture 13">
              <a:extLst>
                <a:ext uri="{FF2B5EF4-FFF2-40B4-BE49-F238E27FC236}">
                  <a16:creationId xmlns:a16="http://schemas.microsoft.com/office/drawing/2014/main" id="{5C5BCC78-D963-F648-9A68-ECBEE3A7A6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6" y="177"/>
              <a:ext cx="6910" cy="3982"/>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3CBABE1-0520-8747-ABC3-87A2E37F2537}"/>
                </a:ext>
              </a:extLst>
            </p:cNvPr>
            <p:cNvSpPr>
              <a:spLocks noChangeArrowheads="1"/>
            </p:cNvSpPr>
            <p:nvPr/>
          </p:nvSpPr>
          <p:spPr bwMode="auto">
            <a:xfrm>
              <a:off x="4588" y="170"/>
              <a:ext cx="6924" cy="3996"/>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0180768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8656285"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Adding &amp; Maintaining Pay Items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55900" y="885931"/>
            <a:ext cx="8643585" cy="3810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chor="ctr">
            <a:noAutofit/>
          </a:bodyPr>
          <a:lstStyle/>
          <a:p>
            <a:pPr marL="0" indent="0">
              <a:buNone/>
            </a:pPr>
            <a:r>
              <a:rPr lang="en-US" b="1" dirty="0"/>
              <a:t>Item List – Deleting a Pay item</a:t>
            </a:r>
            <a:endParaRPr lang="en-US"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a:xfrm>
            <a:off x="2589213" y="6419145"/>
            <a:ext cx="6097588" cy="365125"/>
          </a:xfrm>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67522" y="3048000"/>
            <a:ext cx="8637078" cy="3344818"/>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b="1" dirty="0"/>
              <a:t>Click Delete in the pop out window. </a:t>
            </a:r>
          </a:p>
          <a:p>
            <a:pPr>
              <a:spcBef>
                <a:spcPts val="600"/>
              </a:spcBef>
            </a:pPr>
            <a:r>
              <a:rPr lang="en-US" b="1" dirty="0"/>
              <a:t>Click Save in the blue banner to save the work.</a:t>
            </a:r>
          </a:p>
          <a:p>
            <a:pPr lvl="0">
              <a:spcBef>
                <a:spcPts val="600"/>
              </a:spcBef>
            </a:pPr>
            <a:r>
              <a:rPr lang="en-US" b="1" dirty="0"/>
              <a:t>After the project is associated to a proposal, the process </a:t>
            </a:r>
            <a:r>
              <a:rPr lang="en-US" b="1" cap="small" dirty="0"/>
              <a:t>Auto Generate Sections</a:t>
            </a:r>
            <a:r>
              <a:rPr lang="en-US" b="1" dirty="0"/>
              <a:t> should be run after making item changes in any of the projects. This process is covered in detail later in this Overview.</a:t>
            </a:r>
          </a:p>
          <a:p>
            <a:pPr marL="0" lvl="0" indent="0">
              <a:spcBef>
                <a:spcPts val="600"/>
              </a:spcBef>
              <a:buNone/>
            </a:pPr>
            <a:r>
              <a:rPr lang="en-US" b="1" dirty="0">
                <a:latin typeface="+mj-lt"/>
              </a:rPr>
              <a:t>Notes</a:t>
            </a:r>
          </a:p>
          <a:p>
            <a:pPr lvl="0">
              <a:spcBef>
                <a:spcPts val="600"/>
              </a:spcBef>
            </a:pPr>
            <a:r>
              <a:rPr lang="en-US" b="1" dirty="0"/>
              <a:t>The Designer Interface may also be used to update Categories, Pay Items and Quantities. This functionality is covered in a separate training module.</a:t>
            </a:r>
          </a:p>
          <a:p>
            <a:pPr lvl="0">
              <a:spcBef>
                <a:spcPts val="600"/>
              </a:spcBef>
            </a:pPr>
            <a:r>
              <a:rPr lang="en-US" b="1" dirty="0"/>
              <a:t>The FM system will refresh the Project nightly until the Proposal/ Contract execution.</a:t>
            </a:r>
          </a:p>
        </p:txBody>
      </p:sp>
      <p:sp>
        <p:nvSpPr>
          <p:cNvPr id="26" name="Content Placeholder 2">
            <a:extLst>
              <a:ext uri="{FF2B5EF4-FFF2-40B4-BE49-F238E27FC236}">
                <a16:creationId xmlns:a16="http://schemas.microsoft.com/office/drawing/2014/main" id="{95BC7A82-EC78-1D40-8B9C-8F30DFE244C0}"/>
              </a:ext>
            </a:extLst>
          </p:cNvPr>
          <p:cNvSpPr>
            <a:spLocks noGrp="1"/>
          </p:cNvSpPr>
          <p:nvPr/>
        </p:nvSpPr>
        <p:spPr>
          <a:xfrm>
            <a:off x="2767522" y="1295400"/>
            <a:ext cx="2607618" cy="175260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t>To delete a Pay Item, </a:t>
            </a:r>
          </a:p>
          <a:p>
            <a:pPr>
              <a:spcBef>
                <a:spcPts val="600"/>
              </a:spcBef>
            </a:pPr>
            <a:r>
              <a:rPr lang="en-US" b="1" dirty="0"/>
              <a:t>Click the blue triangular action button on the edge of the row.</a:t>
            </a:r>
          </a:p>
        </p:txBody>
      </p:sp>
      <p:grpSp>
        <p:nvGrpSpPr>
          <p:cNvPr id="16" name="Group 15">
            <a:extLst>
              <a:ext uri="{FF2B5EF4-FFF2-40B4-BE49-F238E27FC236}">
                <a16:creationId xmlns:a16="http://schemas.microsoft.com/office/drawing/2014/main" id="{30D3491E-347F-1845-995F-6AEB6795775C}"/>
              </a:ext>
            </a:extLst>
          </p:cNvPr>
          <p:cNvGrpSpPr>
            <a:grpSpLocks/>
          </p:cNvGrpSpPr>
          <p:nvPr/>
        </p:nvGrpSpPr>
        <p:grpSpPr bwMode="auto">
          <a:xfrm>
            <a:off x="5474011" y="1422755"/>
            <a:ext cx="5930588" cy="1472845"/>
            <a:chOff x="4523" y="260"/>
            <a:chExt cx="6958" cy="1728"/>
          </a:xfrm>
        </p:grpSpPr>
        <p:pic>
          <p:nvPicPr>
            <p:cNvPr id="17" name="Picture 16">
              <a:extLst>
                <a:ext uri="{FF2B5EF4-FFF2-40B4-BE49-F238E27FC236}">
                  <a16:creationId xmlns:a16="http://schemas.microsoft.com/office/drawing/2014/main" id="{9B4F0502-6ACC-C84B-B955-8DCE9485D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 y="260"/>
              <a:ext cx="6952" cy="1728"/>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7B17DBBC-B089-5C49-99F3-7B410A4F1826}"/>
                </a:ext>
              </a:extLst>
            </p:cNvPr>
            <p:cNvSpPr>
              <a:spLocks noChangeArrowheads="1"/>
            </p:cNvSpPr>
            <p:nvPr/>
          </p:nvSpPr>
          <p:spPr bwMode="auto">
            <a:xfrm>
              <a:off x="4523" y="260"/>
              <a:ext cx="6958" cy="1728"/>
            </a:xfrm>
            <a:prstGeom prst="rect">
              <a:avLst/>
            </a:prstGeom>
            <a:noFill/>
            <a:ln w="9144">
              <a:solidFill>
                <a:srgbClr val="5B9BD4"/>
              </a:solidFill>
              <a:prstDash val="solid"/>
              <a:miter lim="800000"/>
              <a:headEnd/>
              <a:tailEn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2" name="Group 11">
            <a:extLst>
              <a:ext uri="{FF2B5EF4-FFF2-40B4-BE49-F238E27FC236}">
                <a16:creationId xmlns:a16="http://schemas.microsoft.com/office/drawing/2014/main" id="{73BA9A39-D47D-2D41-A1CB-8A0AEDF382A2}"/>
              </a:ext>
            </a:extLst>
          </p:cNvPr>
          <p:cNvGrpSpPr/>
          <p:nvPr/>
        </p:nvGrpSpPr>
        <p:grpSpPr>
          <a:xfrm>
            <a:off x="8281398" y="6172200"/>
            <a:ext cx="1986605" cy="501501"/>
            <a:chOff x="6038797" y="5781224"/>
            <a:chExt cx="1886003" cy="476105"/>
          </a:xfrm>
        </p:grpSpPr>
        <p:sp>
          <p:nvSpPr>
            <p:cNvPr id="13" name="TextBox 12">
              <a:extLst>
                <a:ext uri="{FF2B5EF4-FFF2-40B4-BE49-F238E27FC236}">
                  <a16:creationId xmlns:a16="http://schemas.microsoft.com/office/drawing/2014/main" id="{A2A4D76C-A13F-B041-A141-E32AC837E535}"/>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4" name="Picture 13">
              <a:hlinkClick r:id="rId3" action="ppaction://hlinksldjump"/>
              <a:extLst>
                <a:ext uri="{FF2B5EF4-FFF2-40B4-BE49-F238E27FC236}">
                  <a16:creationId xmlns:a16="http://schemas.microsoft.com/office/drawing/2014/main" id="{39E5EFF8-84EF-6641-82EE-E37F0ED650EF}"/>
                </a:ext>
              </a:extLst>
            </p:cNvPr>
            <p:cNvPicPr>
              <a:picLocks noChangeAspect="1"/>
            </p:cNvPicPr>
            <p:nvPr/>
          </p:nvPicPr>
          <p:blipFill>
            <a:blip r:embed="rId4"/>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179750906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79C3-3A1F-6949-8DA2-9F5118F76AD0}"/>
              </a:ext>
            </a:extLst>
          </p:cNvPr>
          <p:cNvSpPr>
            <a:spLocks noGrp="1"/>
          </p:cNvSpPr>
          <p:nvPr>
            <p:ph type="ctrTitle"/>
          </p:nvPr>
        </p:nvSpPr>
        <p:spPr>
          <a:xfrm>
            <a:off x="5001894" y="533399"/>
            <a:ext cx="4398010" cy="533401"/>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rmAutofit/>
          </a:bodyPr>
          <a:lstStyle/>
          <a:p>
            <a:pPr>
              <a:spcBef>
                <a:spcPts val="600"/>
              </a:spcBef>
              <a:spcAft>
                <a:spcPts val="600"/>
              </a:spcAft>
            </a:pPr>
            <a:r>
              <a:rPr lang="en-US" sz="2800"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cs typeface="Verdana" panose="020B0604030504040204" pitchFamily="34" charset="0"/>
              </a:rPr>
              <a:t>Logging On</a:t>
            </a:r>
            <a:endParaRPr lang="en-US" sz="1600" dirty="0">
              <a:solidFill>
                <a:schemeClr val="tx1"/>
              </a:solidFill>
            </a:endParaRPr>
          </a:p>
        </p:txBody>
      </p:sp>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8" name="Text Placeholder 7">
            <a:extLst>
              <a:ext uri="{FF2B5EF4-FFF2-40B4-BE49-F238E27FC236}">
                <a16:creationId xmlns:a16="http://schemas.microsoft.com/office/drawing/2014/main" id="{B01B86C0-6017-184B-A0A5-7AEAF61D0416}"/>
              </a:ext>
            </a:extLst>
          </p:cNvPr>
          <p:cNvSpPr>
            <a:spLocks noGrp="1"/>
          </p:cNvSpPr>
          <p:nvPr>
            <p:ph type="body" sz="quarter" idx="14"/>
          </p:nvPr>
        </p:nvSpPr>
        <p:spPr>
          <a:xfrm>
            <a:off x="2895599" y="5334000"/>
            <a:ext cx="8610601" cy="866054"/>
          </a:xfrm>
          <a:gradFill flip="none" rotWithShape="1">
            <a:gsLst>
              <a:gs pos="20000">
                <a:schemeClr val="accent4">
                  <a:lumMod val="5000"/>
                  <a:lumOff val="95000"/>
                  <a:alpha val="25000"/>
                </a:schemeClr>
              </a:gs>
              <a:gs pos="68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anchor="ctr">
            <a:normAutofit fontScale="85000" lnSpcReduction="10000"/>
          </a:bodyPr>
          <a:lstStyle/>
          <a:p>
            <a:pPr algn="l"/>
            <a:r>
              <a:rPr lang="en-US" sz="2100" dirty="0">
                <a:solidFill>
                  <a:schemeClr val="tx1"/>
                </a:solidFill>
              </a:rPr>
              <a:t>The Individual must enter their User Name / Active Directory Password.</a:t>
            </a:r>
          </a:p>
          <a:p>
            <a:pPr algn="l"/>
            <a:r>
              <a:rPr lang="en-US" sz="2100" dirty="0">
                <a:solidFill>
                  <a:schemeClr val="tx1"/>
                </a:solidFill>
              </a:rPr>
              <a:t>Choose the applicable District via the drop-down menu and Click “Log On”. </a:t>
            </a:r>
          </a:p>
        </p:txBody>
      </p:sp>
      <p:pic>
        <p:nvPicPr>
          <p:cNvPr id="10" name="Picture 9" descr="C:\Users\knatcms\AppData\Local\Temp\SNAGHTML5a3061f.PNG">
            <a:extLst>
              <a:ext uri="{FF2B5EF4-FFF2-40B4-BE49-F238E27FC236}">
                <a16:creationId xmlns:a16="http://schemas.microsoft.com/office/drawing/2014/main" id="{D92E9BBF-E211-894A-8A16-E60A585E48DC}"/>
              </a:ext>
            </a:extLst>
          </p:cNvPr>
          <p:cNvPicPr/>
          <p:nvPr/>
        </p:nvPicPr>
        <p:blipFill rotWithShape="1">
          <a:blip r:embed="rId3">
            <a:extLst>
              <a:ext uri="{28A0092B-C50C-407E-A947-70E740481C1C}">
                <a14:useLocalDpi xmlns:a14="http://schemas.microsoft.com/office/drawing/2010/main" val="0"/>
              </a:ext>
            </a:extLst>
          </a:blip>
          <a:srcRect l="7141" t="3814" r="13583" b="9351"/>
          <a:stretch/>
        </p:blipFill>
        <p:spPr bwMode="auto">
          <a:xfrm>
            <a:off x="5001894" y="1173480"/>
            <a:ext cx="4398010" cy="3931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48529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81000"/>
            <a:ext cx="8560878"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Creating a Proposal</a:t>
            </a:r>
            <a:endParaRPr lang="en-US" sz="2400"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43200" y="3406501"/>
            <a:ext cx="8560878" cy="2689499"/>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18288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0" indent="-457200">
              <a:buFont typeface="+mj-lt"/>
              <a:buAutoNum type="arabicPeriod"/>
            </a:pPr>
            <a:r>
              <a:rPr lang="en-US" b="1" dirty="0"/>
              <a:t>Click the triangular Action Menu at the right side of the projects in the Project List Window, or at the right side of the blue Project banner if the project is open.</a:t>
            </a:r>
          </a:p>
          <a:p>
            <a:pPr marL="457200" lvl="0" indent="-457200">
              <a:buFont typeface="+mj-lt"/>
              <a:buAutoNum type="arabicPeriod"/>
            </a:pPr>
            <a:r>
              <a:rPr lang="en-US" b="1" dirty="0"/>
              <a:t>Click on “Create Proposal from Project”.</a:t>
            </a:r>
          </a:p>
          <a:p>
            <a:pPr marL="457200" indent="0">
              <a:buNone/>
            </a:pPr>
            <a:r>
              <a:rPr lang="en-US" b="1" dirty="0"/>
              <a:t>Note that when the Proposal is created several fields will be populated with data from the controlling Project Fields.</a:t>
            </a:r>
          </a:p>
          <a:p>
            <a:pPr marL="457200" lvl="0" indent="-457200">
              <a:buFont typeface="+mj-lt"/>
              <a:buAutoNum type="arabicPeriod" startAt="3"/>
            </a:pPr>
            <a:r>
              <a:rPr lang="en-US" b="1" dirty="0"/>
              <a:t>In the Proposal ID field replace the Financial Project Number with the Proposal Id that has been assigned the work.</a:t>
            </a:r>
          </a:p>
        </p:txBody>
      </p:sp>
      <p:sp>
        <p:nvSpPr>
          <p:cNvPr id="26" name="Content Placeholder 2">
            <a:extLst>
              <a:ext uri="{FF2B5EF4-FFF2-40B4-BE49-F238E27FC236}">
                <a16:creationId xmlns:a16="http://schemas.microsoft.com/office/drawing/2014/main" id="{95BC7A82-EC78-1D40-8B9C-8F30DFE244C0}"/>
              </a:ext>
            </a:extLst>
          </p:cNvPr>
          <p:cNvSpPr>
            <a:spLocks noGrp="1"/>
          </p:cNvSpPr>
          <p:nvPr/>
        </p:nvSpPr>
        <p:spPr>
          <a:xfrm>
            <a:off x="2743200" y="1295400"/>
            <a:ext cx="2531418" cy="198120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18288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t>When you are ready to create a proposal in PrP, follow these steps.</a:t>
            </a:r>
          </a:p>
        </p:txBody>
      </p:sp>
      <p:pic>
        <p:nvPicPr>
          <p:cNvPr id="12" name="Picture 11" descr="C:\Users\knatcms\AppData\Local\Temp\SNAGHTML75e361.PNG">
            <a:extLst>
              <a:ext uri="{FF2B5EF4-FFF2-40B4-BE49-F238E27FC236}">
                <a16:creationId xmlns:a16="http://schemas.microsoft.com/office/drawing/2014/main" id="{3D7B0AA1-5D5C-ED4A-B68A-A7D81BFB60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49570" y="1228725"/>
            <a:ext cx="3547745" cy="2047875"/>
          </a:xfrm>
          <a:prstGeom prst="rect">
            <a:avLst/>
          </a:prstGeom>
          <a:noFill/>
          <a:ln>
            <a:noFill/>
          </a:ln>
        </p:spPr>
      </p:pic>
    </p:spTree>
    <p:extLst>
      <p:ext uri="{BB962C8B-B14F-4D97-AF65-F5344CB8AC3E}">
        <p14:creationId xmlns:p14="http://schemas.microsoft.com/office/powerpoint/2010/main" val="233653247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43200" y="1164772"/>
            <a:ext cx="8610600" cy="5011575"/>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lIns="182880"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457200" lvl="0" indent="-457200">
              <a:spcBef>
                <a:spcPts val="1200"/>
              </a:spcBef>
              <a:buClr>
                <a:srgbClr val="C00000"/>
              </a:buClr>
              <a:buFont typeface="+mj-lt"/>
              <a:buAutoNum type="arabicPeriod" startAt="4"/>
            </a:pPr>
            <a:r>
              <a:rPr lang="en-US" sz="1800" dirty="0">
                <a:latin typeface="+mn-lt"/>
              </a:rPr>
              <a:t>In the Proposal Description field, click on the magnifying glass to open the field into a larger window.</a:t>
            </a:r>
          </a:p>
          <a:p>
            <a:pPr marL="457200" lvl="0" indent="-457200">
              <a:spcBef>
                <a:spcPts val="1200"/>
              </a:spcBef>
              <a:buClr>
                <a:srgbClr val="C00000"/>
              </a:buClr>
              <a:buFont typeface="+mj-lt"/>
              <a:buAutoNum type="arabicPeriod" startAt="4"/>
            </a:pPr>
            <a:r>
              <a:rPr lang="en-US" sz="1800" dirty="0">
                <a:latin typeface="+mn-lt"/>
              </a:rPr>
              <a:t>Highlight all of the text in the field, and, using </a:t>
            </a:r>
            <a:r>
              <a:rPr lang="en-US" sz="1800">
                <a:latin typeface="+mn-lt"/>
              </a:rPr>
              <a:t>the Ctrl and </a:t>
            </a:r>
            <a:r>
              <a:rPr lang="en-US" sz="1800" dirty="0">
                <a:latin typeface="+mn-lt"/>
              </a:rPr>
              <a:t>C keys copy all of the text.</a:t>
            </a:r>
          </a:p>
          <a:p>
            <a:pPr marL="457200" lvl="0" indent="-457200">
              <a:spcBef>
                <a:spcPts val="1200"/>
              </a:spcBef>
              <a:buClr>
                <a:srgbClr val="C00000"/>
              </a:buClr>
              <a:buFont typeface="+mj-lt"/>
              <a:buAutoNum type="arabicPeriod" startAt="4"/>
            </a:pPr>
            <a:r>
              <a:rPr lang="en-US" sz="1800" dirty="0">
                <a:latin typeface="+mn-lt"/>
              </a:rPr>
              <a:t>Close the window.</a:t>
            </a:r>
          </a:p>
          <a:p>
            <a:pPr marL="457200" lvl="0" indent="-457200">
              <a:spcBef>
                <a:spcPts val="1200"/>
              </a:spcBef>
              <a:buClr>
                <a:srgbClr val="C00000"/>
              </a:buClr>
              <a:buFont typeface="+mj-lt"/>
              <a:buAutoNum type="arabicPeriod" startAt="4"/>
            </a:pPr>
            <a:r>
              <a:rPr lang="en-US" sz="1800" dirty="0">
                <a:latin typeface="+mn-lt"/>
              </a:rPr>
              <a:t>Paste the information into the Proposal Long Description field using the CTRL, C and V keys. Descriptive information on project limits, construction limits and intent of the project are to be added here - (See Cautionary Note regarding characters in Proposal Description).</a:t>
            </a:r>
          </a:p>
          <a:p>
            <a:pPr marL="457200" lvl="0" indent="-457200">
              <a:spcBef>
                <a:spcPts val="1200"/>
              </a:spcBef>
              <a:buClr>
                <a:srgbClr val="C00000"/>
              </a:buClr>
              <a:buFont typeface="+mj-lt"/>
              <a:buAutoNum type="arabicPeriod" startAt="4"/>
            </a:pPr>
            <a:r>
              <a:rPr lang="en-US" sz="1800" dirty="0">
                <a:latin typeface="+mn-lt"/>
              </a:rPr>
              <a:t>Return to the Proposal Description field and click the magnifying glass again.</a:t>
            </a:r>
          </a:p>
          <a:p>
            <a:pPr marL="457200" lvl="0" indent="-457200">
              <a:spcBef>
                <a:spcPts val="1200"/>
              </a:spcBef>
              <a:buClr>
                <a:srgbClr val="C00000"/>
              </a:buClr>
              <a:buFont typeface="+mj-lt"/>
              <a:buAutoNum type="arabicPeriod" startAt="4"/>
            </a:pPr>
            <a:r>
              <a:rPr lang="en-US" sz="1800" dirty="0">
                <a:latin typeface="+mn-lt"/>
              </a:rPr>
              <a:t>If the text in the Proposal Description field exceeds 60 characters, edit the description so that it contains less than 60 characters.</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43200" y="478626"/>
            <a:ext cx="8610600"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Creating a Proposal contd.</a:t>
            </a:r>
            <a:endParaRPr lang="en-US" sz="2400" dirty="0"/>
          </a:p>
        </p:txBody>
      </p:sp>
      <p:sp>
        <p:nvSpPr>
          <p:cNvPr id="7" name="Footer Placeholder 2">
            <a:extLst>
              <a:ext uri="{FF2B5EF4-FFF2-40B4-BE49-F238E27FC236}">
                <a16:creationId xmlns:a16="http://schemas.microsoft.com/office/drawing/2014/main" id="{E1CFE144-0A89-AF42-9607-1F03A0BD0D8D}"/>
              </a:ext>
            </a:extLst>
          </p:cNvPr>
          <p:cNvSpPr txBox="1">
            <a:spLocks/>
          </p:cNvSpPr>
          <p:nvPr/>
        </p:nvSpPr>
        <p:spPr>
          <a:xfrm>
            <a:off x="2741612" y="648124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PRP Version 3.5</a:t>
            </a:r>
          </a:p>
        </p:txBody>
      </p:sp>
    </p:spTree>
    <p:extLst>
      <p:ext uri="{BB962C8B-B14F-4D97-AF65-F5344CB8AC3E}">
        <p14:creationId xmlns:p14="http://schemas.microsoft.com/office/powerpoint/2010/main" val="309092210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819347" y="1143000"/>
            <a:ext cx="8458253" cy="48768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lIns="182880"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457200" indent="-457200">
              <a:spcBef>
                <a:spcPts val="1200"/>
              </a:spcBef>
              <a:buClr>
                <a:srgbClr val="C00000"/>
              </a:buClr>
              <a:buFont typeface="+mj-lt"/>
              <a:buAutoNum type="arabicPeriod" startAt="10"/>
              <a:tabLst>
                <a:tab pos="622300" algn="l"/>
              </a:tabLst>
            </a:pPr>
            <a:r>
              <a:rPr lang="en-US" sz="1800" dirty="0">
                <a:latin typeface="+mn-lt"/>
              </a:rPr>
              <a:t>*	In the field Proposal Type, choose a value from the drop-down list.</a:t>
            </a:r>
          </a:p>
          <a:p>
            <a:pPr marL="457200" lvl="0" indent="-457200">
              <a:spcBef>
                <a:spcPts val="1200"/>
              </a:spcBef>
              <a:buClr>
                <a:srgbClr val="C00000"/>
              </a:buClr>
              <a:buFont typeface="+mj-lt"/>
              <a:buAutoNum type="arabicPeriod" startAt="10"/>
              <a:tabLst>
                <a:tab pos="622300" algn="l"/>
              </a:tabLst>
            </a:pPr>
            <a:r>
              <a:rPr lang="en-US" sz="1800" dirty="0">
                <a:latin typeface="+mn-lt"/>
              </a:rPr>
              <a:t>* 	In the field Contract Type choose a value from the drop-down list.</a:t>
            </a:r>
          </a:p>
          <a:p>
            <a:pPr marL="457200" lvl="0" indent="-457200">
              <a:spcBef>
                <a:spcPts val="1200"/>
              </a:spcBef>
              <a:buClr>
                <a:srgbClr val="C00000"/>
              </a:buClr>
              <a:buFont typeface="+mj-lt"/>
              <a:buAutoNum type="arabicPeriod" startAt="10"/>
              <a:tabLst>
                <a:tab pos="622300" algn="l"/>
              </a:tabLst>
            </a:pPr>
            <a:r>
              <a:rPr lang="en-US" sz="1800" dirty="0">
                <a:latin typeface="+mn-lt"/>
              </a:rPr>
              <a:t>* 	In the field Contract Work Type choose a value from the drop-down 	list.</a:t>
            </a:r>
          </a:p>
          <a:p>
            <a:pPr marL="622300" lvl="0" indent="-622300">
              <a:spcBef>
                <a:spcPts val="1200"/>
              </a:spcBef>
              <a:buClr>
                <a:srgbClr val="C00000"/>
              </a:buClr>
              <a:buFont typeface="+mj-lt"/>
              <a:buAutoNum type="arabicPeriod" startAt="10"/>
            </a:pPr>
            <a:r>
              <a:rPr lang="en-US" sz="1800" dirty="0">
                <a:latin typeface="+mn-lt"/>
              </a:rPr>
              <a:t>Review the other proposal fields and if any need to be populated enter appropriate values.</a:t>
            </a:r>
          </a:p>
          <a:p>
            <a:pPr marL="622300" lvl="0" indent="-622300">
              <a:spcBef>
                <a:spcPts val="1200"/>
              </a:spcBef>
              <a:buClr>
                <a:srgbClr val="C00000"/>
              </a:buClr>
              <a:buFont typeface="+mj-lt"/>
              <a:buAutoNum type="arabicPeriod" startAt="10"/>
            </a:pPr>
            <a:r>
              <a:rPr lang="en-US" sz="1800" dirty="0">
                <a:latin typeface="+mn-lt"/>
              </a:rPr>
              <a:t>Click the Save button on the right side of the blue banner.</a:t>
            </a:r>
          </a:p>
          <a:p>
            <a:pPr marL="622300" indent="-571500">
              <a:spcBef>
                <a:spcPts val="1200"/>
              </a:spcBef>
            </a:pPr>
            <a:r>
              <a:rPr lang="en-US" sz="1800" dirty="0">
                <a:latin typeface="+mn-lt"/>
              </a:rPr>
              <a:t>The Proposal has been created and saved.</a:t>
            </a:r>
          </a:p>
          <a:p>
            <a:pPr marL="279400" indent="-228600">
              <a:spcBef>
                <a:spcPts val="1200"/>
              </a:spcBef>
            </a:pPr>
            <a:r>
              <a:rPr lang="en-US" sz="1800" dirty="0">
                <a:latin typeface="+mn-lt"/>
              </a:rPr>
              <a:t>* 	Sources for this information include Project Plans, Specs., Work Program Crosswalk and FDOT Project Mgr.</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478626"/>
            <a:ext cx="84873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Creating a Proposal contd.</a:t>
            </a:r>
            <a:endParaRPr lang="en-US" sz="2400" dirty="0"/>
          </a:p>
        </p:txBody>
      </p:sp>
      <p:sp>
        <p:nvSpPr>
          <p:cNvPr id="7" name="Footer Placeholder 2">
            <a:extLst>
              <a:ext uri="{FF2B5EF4-FFF2-40B4-BE49-F238E27FC236}">
                <a16:creationId xmlns:a16="http://schemas.microsoft.com/office/drawing/2014/main" id="{E1CFE144-0A89-AF42-9607-1F03A0BD0D8D}"/>
              </a:ext>
            </a:extLst>
          </p:cNvPr>
          <p:cNvSpPr txBox="1">
            <a:spLocks/>
          </p:cNvSpPr>
          <p:nvPr/>
        </p:nvSpPr>
        <p:spPr>
          <a:xfrm>
            <a:off x="2741612" y="648124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PRP Version 3.5</a:t>
            </a:r>
          </a:p>
        </p:txBody>
      </p:sp>
    </p:spTree>
    <p:extLst>
      <p:ext uri="{BB962C8B-B14F-4D97-AF65-F5344CB8AC3E}">
        <p14:creationId xmlns:p14="http://schemas.microsoft.com/office/powerpoint/2010/main" val="231725782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90236" y="1143000"/>
            <a:ext cx="8563564" cy="36576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1200"/>
              </a:spcBef>
            </a:pPr>
            <a:r>
              <a:rPr lang="en-US" sz="1800" dirty="0">
                <a:latin typeface="+mn-lt"/>
              </a:rPr>
              <a:t>Please insure the Proposal Description field contains no more than 60 characters. This requirement will continue until both Site Manager and DSS are converted to web based modules.</a:t>
            </a:r>
          </a:p>
          <a:p>
            <a:pPr marL="685800" indent="-685800">
              <a:spcBef>
                <a:spcPts val="1200"/>
              </a:spcBef>
            </a:pPr>
            <a:r>
              <a:rPr lang="en-US" sz="1800" dirty="0">
                <a:latin typeface="+mn-lt"/>
              </a:rPr>
              <a:t>Note: Please be advised there may problems with apostrophes, ampersands (&amp;), multiple spaces, and single or double quotes in text data copied into fields like the Proposal Long Description.</a:t>
            </a:r>
          </a:p>
          <a:p>
            <a:pPr marL="685800">
              <a:spcBef>
                <a:spcPts val="1200"/>
              </a:spcBef>
            </a:pPr>
            <a:r>
              <a:rPr lang="en-US" sz="1800" dirty="0">
                <a:latin typeface="+mn-lt"/>
              </a:rPr>
              <a:t>When encountered, the User can correct directly in the field after pasting the text; keyboard the characters directly; or consider copying the text into a Notepad text file first and then from the Notepad file into Preconstruction.</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478626"/>
            <a:ext cx="85635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Cautionary Note</a:t>
            </a:r>
            <a:endParaRPr lang="en-US" sz="2400" dirty="0"/>
          </a:p>
        </p:txBody>
      </p:sp>
    </p:spTree>
    <p:extLst>
      <p:ext uri="{BB962C8B-B14F-4D97-AF65-F5344CB8AC3E}">
        <p14:creationId xmlns:p14="http://schemas.microsoft.com/office/powerpoint/2010/main" val="9181331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a14:imgEffect>
                      <a14:colorTemperature colorTemp="7261"/>
                    </a14:imgEffect>
                    <a14:imgEffect>
                      <a14:saturation sat="50000"/>
                    </a14:imgEffect>
                  </a14:imgLayer>
                </a14:imgProps>
              </a:ext>
            </a:extLst>
          </a:blip>
          <a:srcRect/>
          <a:stretch>
            <a:fillRect l="-27000" r="78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a:xfrm>
            <a:off x="2589213" y="6328848"/>
            <a:ext cx="5716588" cy="365125"/>
          </a:xfrm>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802936" y="1143000"/>
            <a:ext cx="8550864" cy="41910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279400" lvl="0">
              <a:spcBef>
                <a:spcPts val="1200"/>
              </a:spcBef>
            </a:pPr>
            <a:r>
              <a:rPr lang="en-US" sz="1800" dirty="0">
                <a:latin typeface="+mn-lt"/>
              </a:rPr>
              <a:t>To verify that there are no loose ends in your new proposal run a proposal validation.</a:t>
            </a:r>
          </a:p>
          <a:p>
            <a:pPr marL="622300" lvl="1" indent="-342900">
              <a:spcBef>
                <a:spcPts val="1200"/>
              </a:spcBef>
              <a:buClr>
                <a:srgbClr val="C00000"/>
              </a:buClr>
              <a:buFont typeface="+mj-lt"/>
              <a:buAutoNum type="arabicPeriod"/>
            </a:pPr>
            <a:r>
              <a:rPr lang="en-US" b="1" dirty="0">
                <a:solidFill>
                  <a:schemeClr val="tx1"/>
                </a:solidFill>
              </a:rPr>
              <a:t>Click on “Proposal”</a:t>
            </a:r>
          </a:p>
          <a:p>
            <a:pPr marL="622300" lvl="1" indent="-342900">
              <a:spcBef>
                <a:spcPts val="1200"/>
              </a:spcBef>
              <a:buClr>
                <a:srgbClr val="C00000"/>
              </a:buClr>
              <a:buFont typeface="+mj-lt"/>
              <a:buAutoNum type="arabicPeriod"/>
            </a:pPr>
            <a:r>
              <a:rPr lang="en-US" b="1" dirty="0">
                <a:solidFill>
                  <a:schemeClr val="tx1"/>
                </a:solidFill>
              </a:rPr>
              <a:t>Click the triangular Action Menu at the right side of the blue banner</a:t>
            </a:r>
          </a:p>
          <a:p>
            <a:pPr marL="622300" lvl="1" indent="-342900">
              <a:spcBef>
                <a:spcPts val="1200"/>
              </a:spcBef>
              <a:buClr>
                <a:srgbClr val="C00000"/>
              </a:buClr>
              <a:buFont typeface="+mj-lt"/>
              <a:buAutoNum type="arabicPeriod"/>
            </a:pPr>
            <a:r>
              <a:rPr lang="en-US" b="1" dirty="0">
                <a:solidFill>
                  <a:schemeClr val="tx1"/>
                </a:solidFill>
              </a:rPr>
              <a:t>Under TASKS, click “Validate Proposal”</a:t>
            </a:r>
          </a:p>
          <a:p>
            <a:pPr marL="279400">
              <a:spcBef>
                <a:spcPts val="1200"/>
              </a:spcBef>
            </a:pPr>
            <a:r>
              <a:rPr lang="en-US" sz="1800" dirty="0">
                <a:latin typeface="+mn-lt"/>
              </a:rPr>
              <a:t>A screen will appear that says the proposal and strung project(s) are valid, or if not, it will list the deficiencies. </a:t>
            </a:r>
          </a:p>
          <a:p>
            <a:pPr marL="279400">
              <a:spcBef>
                <a:spcPts val="1200"/>
              </a:spcBef>
            </a:pPr>
            <a:r>
              <a:rPr lang="en-US" sz="1800" dirty="0">
                <a:latin typeface="+mn-lt"/>
              </a:rPr>
              <a:t>Correct the deficiencies.</a:t>
            </a:r>
          </a:p>
          <a:p>
            <a:endParaRPr lang="en-US" dirty="0"/>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527612"/>
            <a:ext cx="85635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Creating a Proposal contd.</a:t>
            </a:r>
            <a:endParaRPr lang="en-US" sz="2400" dirty="0"/>
          </a:p>
        </p:txBody>
      </p:sp>
      <p:grpSp>
        <p:nvGrpSpPr>
          <p:cNvPr id="12" name="Group 11">
            <a:extLst>
              <a:ext uri="{FF2B5EF4-FFF2-40B4-BE49-F238E27FC236}">
                <a16:creationId xmlns:a16="http://schemas.microsoft.com/office/drawing/2014/main" id="{3BB24C54-5B16-3C4F-A776-949B0652BF38}"/>
              </a:ext>
            </a:extLst>
          </p:cNvPr>
          <p:cNvGrpSpPr/>
          <p:nvPr/>
        </p:nvGrpSpPr>
        <p:grpSpPr>
          <a:xfrm>
            <a:off x="8281398" y="6172200"/>
            <a:ext cx="1986605" cy="501501"/>
            <a:chOff x="6038797" y="5781224"/>
            <a:chExt cx="1886003" cy="476105"/>
          </a:xfrm>
        </p:grpSpPr>
        <p:sp>
          <p:nvSpPr>
            <p:cNvPr id="9" name="TextBox 8">
              <a:extLst>
                <a:ext uri="{FF2B5EF4-FFF2-40B4-BE49-F238E27FC236}">
                  <a16:creationId xmlns:a16="http://schemas.microsoft.com/office/drawing/2014/main" id="{9BC9848F-38E6-1141-B19A-51E1E6B76410}"/>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1" name="Picture 10">
              <a:hlinkClick r:id="rId3" action="ppaction://hlinksldjump"/>
              <a:extLst>
                <a:ext uri="{FF2B5EF4-FFF2-40B4-BE49-F238E27FC236}">
                  <a16:creationId xmlns:a16="http://schemas.microsoft.com/office/drawing/2014/main" id="{E8E08993-0C70-BE47-8278-2DA92FEADE43}"/>
                </a:ext>
              </a:extLst>
            </p:cNvPr>
            <p:cNvPicPr>
              <a:picLocks noChangeAspect="1"/>
            </p:cNvPicPr>
            <p:nvPr/>
          </p:nvPicPr>
          <p:blipFill>
            <a:blip r:embed="rId4"/>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122436648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CA6E-21F6-0848-9083-1208BC75B2D2}"/>
              </a:ext>
            </a:extLst>
          </p:cNvPr>
          <p:cNvSpPr>
            <a:spLocks noGrp="1"/>
          </p:cNvSpPr>
          <p:nvPr>
            <p:ph type="title"/>
          </p:nvPr>
        </p:nvSpPr>
        <p:spPr/>
        <p:txBody>
          <a:bodyPr/>
          <a:lstStyle/>
          <a:p>
            <a:r>
              <a:rPr lang="en-US" sz="2400" dirty="0"/>
              <a:t>The AutoGen Process</a:t>
            </a:r>
          </a:p>
        </p:txBody>
      </p:sp>
      <p:sp>
        <p:nvSpPr>
          <p:cNvPr id="3" name="Content Placeholder 2">
            <a:extLst>
              <a:ext uri="{FF2B5EF4-FFF2-40B4-BE49-F238E27FC236}">
                <a16:creationId xmlns:a16="http://schemas.microsoft.com/office/drawing/2014/main" id="{3616A293-23ED-7E44-A763-86CF8B4A3B41}"/>
              </a:ext>
            </a:extLst>
          </p:cNvPr>
          <p:cNvSpPr>
            <a:spLocks noGrp="1"/>
          </p:cNvSpPr>
          <p:nvPr>
            <p:ph idx="1"/>
          </p:nvPr>
        </p:nvSpPr>
        <p:spPr>
          <a:xfrm>
            <a:off x="2819400" y="1524000"/>
            <a:ext cx="8470106" cy="4724400"/>
          </a:xfrm>
        </p:spPr>
        <p:txBody>
          <a:bodyPr lIns="182880"/>
          <a:lstStyle/>
          <a:p>
            <a:pPr marL="0" indent="0">
              <a:buNone/>
            </a:pPr>
            <a:r>
              <a:rPr lang="en-US" dirty="0"/>
              <a:t>All Proposal and App Managers MUST PERFORM the “Auto Generate Sections” and recommended “Assign Items to Sections” processes after any Action listed below is performed:</a:t>
            </a:r>
          </a:p>
          <a:p>
            <a:pPr lvl="0">
              <a:spcBef>
                <a:spcPts val="1200"/>
              </a:spcBef>
              <a:buClr>
                <a:srgbClr val="C00000"/>
              </a:buClr>
            </a:pPr>
            <a:r>
              <a:rPr lang="en-US" dirty="0"/>
              <a:t>Attaching a Project(s) that has Items and Quantities to a Proposal </a:t>
            </a:r>
          </a:p>
          <a:p>
            <a:pPr lvl="0">
              <a:spcBef>
                <a:spcPts val="1200"/>
              </a:spcBef>
              <a:buClr>
                <a:srgbClr val="C00000"/>
              </a:buClr>
            </a:pPr>
            <a:r>
              <a:rPr lang="en-US" dirty="0"/>
              <a:t>Creating a Proposal for a Project that has Items and Quantities </a:t>
            </a:r>
          </a:p>
          <a:p>
            <a:pPr lvl="0">
              <a:spcBef>
                <a:spcPts val="1200"/>
              </a:spcBef>
              <a:buClr>
                <a:srgbClr val="C00000"/>
              </a:buClr>
            </a:pPr>
            <a:r>
              <a:rPr lang="en-US" dirty="0"/>
              <a:t>Any changes to Items and Quantities via Designer Interface</a:t>
            </a:r>
          </a:p>
          <a:p>
            <a:pPr lvl="0">
              <a:spcBef>
                <a:spcPts val="1200"/>
              </a:spcBef>
              <a:buClr>
                <a:srgbClr val="C00000"/>
              </a:buClr>
            </a:pPr>
            <a:r>
              <a:rPr lang="en-US" dirty="0"/>
              <a:t>Any changes to Items and Quantities within web Preconstruction including during the Addendum process</a:t>
            </a:r>
          </a:p>
          <a:p>
            <a:pPr marL="0" indent="0">
              <a:spcBef>
                <a:spcPts val="1200"/>
              </a:spcBef>
              <a:buNone/>
            </a:pPr>
            <a:r>
              <a:rPr lang="en-US" dirty="0"/>
              <a:t>Omitting this step runs a risk that Proposal level data not match the Project level data which will cause problems with other Applications reading web Preconstruction data as well as System functions and processes “downstream.”</a:t>
            </a:r>
          </a:p>
        </p:txBody>
      </p:sp>
      <p:sp>
        <p:nvSpPr>
          <p:cNvPr id="4" name="Date Placeholder 3">
            <a:extLst>
              <a:ext uri="{FF2B5EF4-FFF2-40B4-BE49-F238E27FC236}">
                <a16:creationId xmlns:a16="http://schemas.microsoft.com/office/drawing/2014/main" id="{0796C39D-0AAD-774F-8EF1-863B136290F5}"/>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1E76F081-4E93-7040-B8DF-3F51A2D6601A}"/>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229900628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457200"/>
            <a:ext cx="8686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The Auto Generate Process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895600" y="1094201"/>
            <a:ext cx="8534400" cy="1344199"/>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pPr marL="0" indent="0">
              <a:buNone/>
            </a:pPr>
            <a:r>
              <a:rPr lang="en-US" b="1" dirty="0"/>
              <a:t>From the Proposal Summary screen:</a:t>
            </a:r>
          </a:p>
          <a:p>
            <a:r>
              <a:rPr lang="en-US" b="1" dirty="0"/>
              <a:t>Click on Proposal ID, then</a:t>
            </a:r>
          </a:p>
          <a:p>
            <a:r>
              <a:rPr lang="en-US" b="1" dirty="0"/>
              <a:t>Click on the Proposal’s quick link “Section and Items”.</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pic>
        <p:nvPicPr>
          <p:cNvPr id="4" name="Picture 3">
            <a:extLst>
              <a:ext uri="{FF2B5EF4-FFF2-40B4-BE49-F238E27FC236}">
                <a16:creationId xmlns:a16="http://schemas.microsoft.com/office/drawing/2014/main" id="{0D547745-95F7-9F40-A703-57883B95E701}"/>
              </a:ext>
            </a:extLst>
          </p:cNvPr>
          <p:cNvPicPr>
            <a:picLocks noChangeAspect="1"/>
          </p:cNvPicPr>
          <p:nvPr/>
        </p:nvPicPr>
        <p:blipFill>
          <a:blip r:embed="rId2"/>
          <a:stretch>
            <a:fillRect/>
          </a:stretch>
        </p:blipFill>
        <p:spPr>
          <a:xfrm>
            <a:off x="2908300" y="2566270"/>
            <a:ext cx="8521700" cy="3016877"/>
          </a:xfrm>
          <a:prstGeom prst="rect">
            <a:avLst/>
          </a:prstGeom>
        </p:spPr>
      </p:pic>
    </p:spTree>
    <p:extLst>
      <p:ext uri="{BB962C8B-B14F-4D97-AF65-F5344CB8AC3E}">
        <p14:creationId xmlns:p14="http://schemas.microsoft.com/office/powerpoint/2010/main" val="58145819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457200"/>
            <a:ext cx="9154102"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The Auto Generate Process Contd.</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819400" y="1060875"/>
            <a:ext cx="2133600" cy="2215195"/>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lnSpcReduction="10000"/>
          </a:bodyPr>
          <a:lstStyle/>
          <a:p>
            <a:pPr marL="0" indent="0">
              <a:buNone/>
            </a:pPr>
            <a:r>
              <a:rPr lang="en-US" b="1" dirty="0"/>
              <a:t>From the Actions menu (right side arrow):</a:t>
            </a:r>
          </a:p>
          <a:p>
            <a:r>
              <a:rPr lang="en-US" b="1" dirty="0"/>
              <a:t>Select the process “Auto Generate Sections”.</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787650" y="3517684"/>
            <a:ext cx="8566150" cy="673316"/>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The system has completed the “Auto Generate Sections” process when the message “</a:t>
            </a:r>
            <a:r>
              <a:rPr lang="en-US" b="1" cap="small" dirty="0"/>
              <a:t>Proposal Sections Generated Successfully</a:t>
            </a:r>
            <a:r>
              <a:rPr lang="en-US" b="1" dirty="0"/>
              <a:t>” shown below appears.</a:t>
            </a:r>
          </a:p>
        </p:txBody>
      </p:sp>
      <p:pic>
        <p:nvPicPr>
          <p:cNvPr id="8" name="Picture 7">
            <a:extLst>
              <a:ext uri="{FF2B5EF4-FFF2-40B4-BE49-F238E27FC236}">
                <a16:creationId xmlns:a16="http://schemas.microsoft.com/office/drawing/2014/main" id="{DF1D0C89-4A0F-634F-9482-83CFB11B9B79}"/>
              </a:ext>
            </a:extLst>
          </p:cNvPr>
          <p:cNvPicPr>
            <a:picLocks noChangeAspect="1"/>
          </p:cNvPicPr>
          <p:nvPr/>
        </p:nvPicPr>
        <p:blipFill>
          <a:blip r:embed="rId2"/>
          <a:stretch>
            <a:fillRect/>
          </a:stretch>
        </p:blipFill>
        <p:spPr>
          <a:xfrm>
            <a:off x="5715000" y="4296330"/>
            <a:ext cx="5669052" cy="2006744"/>
          </a:xfrm>
          <a:prstGeom prst="rect">
            <a:avLst/>
          </a:prstGeom>
        </p:spPr>
      </p:pic>
      <p:pic>
        <p:nvPicPr>
          <p:cNvPr id="11" name="image2.jpeg">
            <a:extLst>
              <a:ext uri="{FF2B5EF4-FFF2-40B4-BE49-F238E27FC236}">
                <a16:creationId xmlns:a16="http://schemas.microsoft.com/office/drawing/2014/main" id="{ED62DC2C-D73D-F843-A5D7-69D637840D57}"/>
              </a:ext>
            </a:extLst>
          </p:cNvPr>
          <p:cNvPicPr/>
          <p:nvPr/>
        </p:nvPicPr>
        <p:blipFill>
          <a:blip r:embed="rId3" cstate="print"/>
          <a:stretch>
            <a:fillRect/>
          </a:stretch>
        </p:blipFill>
        <p:spPr>
          <a:xfrm>
            <a:off x="5105400" y="1035474"/>
            <a:ext cx="6791902" cy="2240595"/>
          </a:xfrm>
          <a:prstGeom prst="rect">
            <a:avLst/>
          </a:prstGeom>
        </p:spPr>
      </p:pic>
    </p:spTree>
    <p:extLst>
      <p:ext uri="{BB962C8B-B14F-4D97-AF65-F5344CB8AC3E}">
        <p14:creationId xmlns:p14="http://schemas.microsoft.com/office/powerpoint/2010/main" val="113720255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457200"/>
            <a:ext cx="9067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Assigning Items to Sections</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819400" y="1060876"/>
            <a:ext cx="8991600" cy="667984"/>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fontScale="92500" lnSpcReduction="20000"/>
          </a:bodyPr>
          <a:lstStyle/>
          <a:p>
            <a:pPr marL="0" indent="0">
              <a:buNone/>
            </a:pPr>
            <a:r>
              <a:rPr lang="en-US" b="1" dirty="0"/>
              <a:t>The recommended next step is to run the “Assign Items to Sections” process by Clicking on that Quick Link.</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a:xfrm>
            <a:off x="2589213" y="6413775"/>
            <a:ext cx="6097588" cy="370496"/>
          </a:xfrm>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819400" y="4267200"/>
            <a:ext cx="2057400" cy="183766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The “Assign Items to Sections” process is complete when this screen appears.</a:t>
            </a:r>
          </a:p>
        </p:txBody>
      </p:sp>
      <p:grpSp>
        <p:nvGrpSpPr>
          <p:cNvPr id="14" name="Group 13">
            <a:extLst>
              <a:ext uri="{FF2B5EF4-FFF2-40B4-BE49-F238E27FC236}">
                <a16:creationId xmlns:a16="http://schemas.microsoft.com/office/drawing/2014/main" id="{AB932886-C987-B54E-AE17-ABE5325F4C4C}"/>
              </a:ext>
            </a:extLst>
          </p:cNvPr>
          <p:cNvGrpSpPr/>
          <p:nvPr/>
        </p:nvGrpSpPr>
        <p:grpSpPr>
          <a:xfrm>
            <a:off x="8281398" y="6204099"/>
            <a:ext cx="1986605" cy="501501"/>
            <a:chOff x="6038797" y="5781224"/>
            <a:chExt cx="1886003" cy="476105"/>
          </a:xfrm>
        </p:grpSpPr>
        <p:sp>
          <p:nvSpPr>
            <p:cNvPr id="15" name="TextBox 14">
              <a:extLst>
                <a:ext uri="{FF2B5EF4-FFF2-40B4-BE49-F238E27FC236}">
                  <a16:creationId xmlns:a16="http://schemas.microsoft.com/office/drawing/2014/main" id="{B5B250EB-A788-5944-B4B4-72F7A78D973B}"/>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6" name="Picture 15">
              <a:hlinkClick r:id="rId2" action="ppaction://hlinksldjump"/>
              <a:extLst>
                <a:ext uri="{FF2B5EF4-FFF2-40B4-BE49-F238E27FC236}">
                  <a16:creationId xmlns:a16="http://schemas.microsoft.com/office/drawing/2014/main" id="{6B62CA34-7390-CF40-B1E2-5B2610ECF2A6}"/>
                </a:ext>
              </a:extLst>
            </p:cNvPr>
            <p:cNvPicPr>
              <a:picLocks noChangeAspect="1"/>
            </p:cNvPicPr>
            <p:nvPr/>
          </p:nvPicPr>
          <p:blipFill>
            <a:blip r:embed="rId3"/>
            <a:stretch>
              <a:fillRect/>
            </a:stretch>
          </p:blipFill>
          <p:spPr>
            <a:xfrm>
              <a:off x="7423151" y="5829646"/>
              <a:ext cx="469900" cy="393700"/>
            </a:xfrm>
            <a:prstGeom prst="rect">
              <a:avLst/>
            </a:prstGeom>
          </p:spPr>
        </p:pic>
      </p:grpSp>
      <p:pic>
        <p:nvPicPr>
          <p:cNvPr id="13" name="image4.jpeg">
            <a:extLst>
              <a:ext uri="{FF2B5EF4-FFF2-40B4-BE49-F238E27FC236}">
                <a16:creationId xmlns:a16="http://schemas.microsoft.com/office/drawing/2014/main" id="{9A5ECD29-EED0-3E48-BB28-D82877DBEC44}"/>
              </a:ext>
            </a:extLst>
          </p:cNvPr>
          <p:cNvPicPr/>
          <p:nvPr/>
        </p:nvPicPr>
        <p:blipFill>
          <a:blip r:embed="rId4" cstate="print"/>
          <a:stretch>
            <a:fillRect/>
          </a:stretch>
        </p:blipFill>
        <p:spPr>
          <a:xfrm>
            <a:off x="2971800" y="1823405"/>
            <a:ext cx="7010400" cy="2278057"/>
          </a:xfrm>
          <a:prstGeom prst="rect">
            <a:avLst/>
          </a:prstGeom>
        </p:spPr>
      </p:pic>
      <p:pic>
        <p:nvPicPr>
          <p:cNvPr id="17" name="image5.jpeg">
            <a:extLst>
              <a:ext uri="{FF2B5EF4-FFF2-40B4-BE49-F238E27FC236}">
                <a16:creationId xmlns:a16="http://schemas.microsoft.com/office/drawing/2014/main" id="{2CD0770A-D369-D149-B076-52340B578EA4}"/>
              </a:ext>
            </a:extLst>
          </p:cNvPr>
          <p:cNvPicPr/>
          <p:nvPr/>
        </p:nvPicPr>
        <p:blipFill>
          <a:blip r:embed="rId5" cstate="print"/>
          <a:stretch>
            <a:fillRect/>
          </a:stretch>
        </p:blipFill>
        <p:spPr>
          <a:xfrm>
            <a:off x="5020728" y="4207796"/>
            <a:ext cx="6790272" cy="1888204"/>
          </a:xfrm>
          <a:prstGeom prst="rect">
            <a:avLst/>
          </a:prstGeom>
        </p:spPr>
      </p:pic>
    </p:spTree>
    <p:extLst>
      <p:ext uri="{BB962C8B-B14F-4D97-AF65-F5344CB8AC3E}">
        <p14:creationId xmlns:p14="http://schemas.microsoft.com/office/powerpoint/2010/main" val="3413993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D209-5449-4E4A-B286-4D45F0EA6B56}"/>
              </a:ext>
            </a:extLst>
          </p:cNvPr>
          <p:cNvSpPr>
            <a:spLocks noGrp="1"/>
          </p:cNvSpPr>
          <p:nvPr>
            <p:ph type="title"/>
          </p:nvPr>
        </p:nvSpPr>
        <p:spPr>
          <a:xfrm>
            <a:off x="4152900" y="914400"/>
            <a:ext cx="6208713" cy="671290"/>
          </a:xfrm>
        </p:spPr>
        <p:txBody>
          <a:bodyPr/>
          <a:lstStyle/>
          <a:p>
            <a:pPr>
              <a:spcBef>
                <a:spcPts val="600"/>
              </a:spcBef>
              <a:spcAft>
                <a:spcPts val="600"/>
              </a:spcAft>
            </a:pPr>
            <a:r>
              <a:rPr lang="en-US" dirty="0"/>
              <a:t>Alternative Bidding</a:t>
            </a:r>
            <a:endParaRPr lang="en-US" sz="1600" dirty="0"/>
          </a:p>
        </p:txBody>
      </p:sp>
      <p:sp>
        <p:nvSpPr>
          <p:cNvPr id="3" name="Content Placeholder 2">
            <a:extLst>
              <a:ext uri="{FF2B5EF4-FFF2-40B4-BE49-F238E27FC236}">
                <a16:creationId xmlns:a16="http://schemas.microsoft.com/office/drawing/2014/main" id="{F9B3D321-B075-714D-94CE-77FD2DA2DAC6}"/>
              </a:ext>
            </a:extLst>
          </p:cNvPr>
          <p:cNvSpPr>
            <a:spLocks noGrp="1"/>
          </p:cNvSpPr>
          <p:nvPr>
            <p:ph idx="1"/>
          </p:nvPr>
        </p:nvSpPr>
        <p:spPr>
          <a:xfrm>
            <a:off x="4152900" y="1890490"/>
            <a:ext cx="6208713" cy="4113947"/>
          </a:xfrm>
        </p:spPr>
        <p:txBody>
          <a:bodyPr wrap="square" lIns="365760" anchor="t" anchorCtr="0">
            <a:spAutoFit/>
          </a:bodyPr>
          <a:lstStyle/>
          <a:p>
            <a:pPr marL="0" indent="0">
              <a:buNone/>
            </a:pPr>
            <a:r>
              <a:rPr lang="en-US" sz="2000" dirty="0"/>
              <a:t>This section addresses the following activities</a:t>
            </a:r>
          </a:p>
          <a:p>
            <a:pPr marL="457200">
              <a:spcBef>
                <a:spcPts val="1800"/>
              </a:spcBef>
              <a:spcAft>
                <a:spcPts val="600"/>
              </a:spcAft>
            </a:pPr>
            <a:r>
              <a:rPr lang="en-US" dirty="0">
                <a:solidFill>
                  <a:schemeClr val="tx1">
                    <a:lumMod val="85000"/>
                    <a:lumOff val="15000"/>
                  </a:schemeClr>
                </a:solidFill>
                <a:latin typeface="+mj-lt"/>
              </a:rPr>
              <a:t>Alternative Contract Types</a:t>
            </a:r>
          </a:p>
          <a:p>
            <a:pPr marL="457200">
              <a:spcBef>
                <a:spcPts val="600"/>
              </a:spcBef>
              <a:spcAft>
                <a:spcPts val="600"/>
              </a:spcAft>
            </a:pPr>
            <a:r>
              <a:rPr lang="en-US" dirty="0">
                <a:solidFill>
                  <a:schemeClr val="tx1">
                    <a:lumMod val="85000"/>
                    <a:lumOff val="15000"/>
                  </a:schemeClr>
                </a:solidFill>
                <a:latin typeface="+mj-lt"/>
              </a:rPr>
              <a:t>Proposal General Screen</a:t>
            </a:r>
          </a:p>
          <a:p>
            <a:pPr marL="457200">
              <a:spcBef>
                <a:spcPts val="600"/>
              </a:spcBef>
              <a:spcAft>
                <a:spcPts val="600"/>
              </a:spcAft>
            </a:pPr>
            <a:r>
              <a:rPr lang="en-US" dirty="0">
                <a:solidFill>
                  <a:schemeClr val="tx1">
                    <a:lumMod val="85000"/>
                    <a:lumOff val="15000"/>
                  </a:schemeClr>
                </a:solidFill>
                <a:latin typeface="+mj-lt"/>
              </a:rPr>
              <a:t>Time Tab Screen</a:t>
            </a:r>
          </a:p>
          <a:p>
            <a:pPr marL="457200" lvl="1" indent="-342900">
              <a:spcBef>
                <a:spcPts val="600"/>
              </a:spcBef>
              <a:spcAft>
                <a:spcPts val="600"/>
              </a:spcAft>
            </a:pPr>
            <a:r>
              <a:rPr lang="en-US" dirty="0">
                <a:solidFill>
                  <a:schemeClr val="tx1">
                    <a:lumMod val="85000"/>
                    <a:lumOff val="15000"/>
                  </a:schemeClr>
                </a:solidFill>
                <a:latin typeface="+mj-lt"/>
              </a:rPr>
              <a:t>A &amp; B Contracts</a:t>
            </a:r>
          </a:p>
          <a:p>
            <a:pPr marL="457200" lvl="1" indent="-342900">
              <a:spcBef>
                <a:spcPts val="600"/>
              </a:spcBef>
              <a:spcAft>
                <a:spcPts val="600"/>
              </a:spcAft>
            </a:pPr>
            <a:r>
              <a:rPr lang="en-US" dirty="0">
                <a:solidFill>
                  <a:schemeClr val="tx1">
                    <a:lumMod val="85000"/>
                    <a:lumOff val="15000"/>
                  </a:schemeClr>
                </a:solidFill>
                <a:latin typeface="+mj-lt"/>
              </a:rPr>
              <a:t>Lane Rental Contracts</a:t>
            </a:r>
          </a:p>
          <a:p>
            <a:pPr marL="457200" lvl="1" indent="-342900">
              <a:spcBef>
                <a:spcPts val="600"/>
              </a:spcBef>
              <a:spcAft>
                <a:spcPts val="600"/>
              </a:spcAft>
            </a:pPr>
            <a:r>
              <a:rPr lang="en-US" dirty="0">
                <a:solidFill>
                  <a:schemeClr val="tx1">
                    <a:lumMod val="85000"/>
                    <a:lumOff val="15000"/>
                  </a:schemeClr>
                </a:solidFill>
                <a:latin typeface="+mj-lt"/>
              </a:rPr>
              <a:t>Construction Milestones</a:t>
            </a:r>
          </a:p>
          <a:p>
            <a:pPr marL="457200" lvl="1" indent="-342900">
              <a:spcBef>
                <a:spcPts val="600"/>
              </a:spcBef>
              <a:spcAft>
                <a:spcPts val="600"/>
              </a:spcAft>
            </a:pPr>
            <a:r>
              <a:rPr lang="en-US" dirty="0">
                <a:solidFill>
                  <a:schemeClr val="tx1">
                    <a:lumMod val="85000"/>
                    <a:lumOff val="15000"/>
                  </a:schemeClr>
                </a:solidFill>
                <a:latin typeface="+mj-lt"/>
              </a:rPr>
              <a:t>Bid Factor Bidding</a:t>
            </a:r>
          </a:p>
          <a:p>
            <a:endParaRPr lang="en-US" dirty="0"/>
          </a:p>
        </p:txBody>
      </p:sp>
      <p:sp>
        <p:nvSpPr>
          <p:cNvPr id="4" name="Date Placeholder 3">
            <a:extLst>
              <a:ext uri="{FF2B5EF4-FFF2-40B4-BE49-F238E27FC236}">
                <a16:creationId xmlns:a16="http://schemas.microsoft.com/office/drawing/2014/main" id="{75F9BC89-B0C9-504C-8ADA-3AB4B7F0DEE6}"/>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406E9BD-2121-9B49-8357-F909996CFD2E}"/>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4304934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79C3-3A1F-6949-8DA2-9F5118F76AD0}"/>
              </a:ext>
            </a:extLst>
          </p:cNvPr>
          <p:cNvSpPr>
            <a:spLocks noGrp="1"/>
          </p:cNvSpPr>
          <p:nvPr>
            <p:ph type="ctrTitle"/>
          </p:nvPr>
        </p:nvSpPr>
        <p:spPr>
          <a:xfrm>
            <a:off x="2743200" y="4013397"/>
            <a:ext cx="6475413" cy="1168203"/>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t">
            <a:noAutofit/>
          </a:bodyPr>
          <a:lstStyle/>
          <a:p>
            <a:pPr algn="l">
              <a:spcBef>
                <a:spcPts val="600"/>
              </a:spcBef>
              <a:spcAft>
                <a:spcPts val="600"/>
              </a:spcAft>
            </a:pPr>
            <a:r>
              <a:rPr lang="en-US" sz="1800" dirty="0">
                <a:solidFill>
                  <a:schemeClr val="tx1"/>
                </a:solidFill>
                <a:latin typeface="+mn-lt"/>
              </a:rPr>
              <a:t>First time Users can get a good start with the Application by clicking the Help Icon and reading the Getting Started Sections: “Setting Up Your Browser”; “Navigating in AASHTOWare Preconstruction” and “Logging Off”.</a:t>
            </a:r>
          </a:p>
        </p:txBody>
      </p:sp>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11" name="Title 1">
            <a:extLst>
              <a:ext uri="{FF2B5EF4-FFF2-40B4-BE49-F238E27FC236}">
                <a16:creationId xmlns:a16="http://schemas.microsoft.com/office/drawing/2014/main" id="{831EC14F-23B0-1342-A06C-18802C860C8E}"/>
              </a:ext>
            </a:extLst>
          </p:cNvPr>
          <p:cNvSpPr txBox="1">
            <a:spLocks/>
          </p:cNvSpPr>
          <p:nvPr/>
        </p:nvSpPr>
        <p:spPr>
          <a:xfrm>
            <a:off x="4582794" y="381000"/>
            <a:ext cx="4398010"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en-US" sz="2800" dirty="0">
                <a:ln/>
                <a:solidFill>
                  <a:schemeClr val="tx1"/>
                </a:solidFill>
                <a:effectLst>
                  <a:outerShdw blurRad="38100" dist="19050" dir="2700000" algn="tl" rotWithShape="0">
                    <a:schemeClr val="dk1">
                      <a:lumMod val="50000"/>
                      <a:alpha val="40000"/>
                    </a:schemeClr>
                  </a:outerShdw>
                </a:effectLst>
                <a:latin typeface="Verdana" panose="020B0604030504040204" pitchFamily="34" charset="0"/>
                <a:ea typeface="Verdana" panose="020B0604030504040204" pitchFamily="34" charset="0"/>
                <a:cs typeface="Verdana" panose="020B0604030504040204" pitchFamily="34" charset="0"/>
              </a:rPr>
              <a:t>Home Page</a:t>
            </a:r>
            <a:endParaRPr lang="en-US" sz="1600" dirty="0">
              <a:solidFill>
                <a:schemeClr val="tx1"/>
              </a:solidFill>
            </a:endParaRP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773003" y="1025253"/>
            <a:ext cx="7974871" cy="662999"/>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600"/>
              </a:spcBef>
              <a:spcAft>
                <a:spcPts val="600"/>
              </a:spcAft>
            </a:pPr>
            <a:r>
              <a:rPr lang="en-US" sz="1800" dirty="0">
                <a:latin typeface="+mn-lt"/>
              </a:rPr>
              <a:t>Please note in the example shown below, the Role the User is in when they logged in.</a:t>
            </a:r>
          </a:p>
        </p:txBody>
      </p:sp>
      <p:sp>
        <p:nvSpPr>
          <p:cNvPr id="16" name="Title 1">
            <a:extLst>
              <a:ext uri="{FF2B5EF4-FFF2-40B4-BE49-F238E27FC236}">
                <a16:creationId xmlns:a16="http://schemas.microsoft.com/office/drawing/2014/main" id="{E44B73DD-A7E8-2841-80A9-41167FE16F86}"/>
              </a:ext>
            </a:extLst>
          </p:cNvPr>
          <p:cNvSpPr txBox="1">
            <a:spLocks/>
          </p:cNvSpPr>
          <p:nvPr/>
        </p:nvSpPr>
        <p:spPr>
          <a:xfrm>
            <a:off x="2743200" y="5292452"/>
            <a:ext cx="9113500" cy="992722"/>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rmAutofit fontScale="975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600"/>
              </a:spcBef>
              <a:spcAft>
                <a:spcPts val="600"/>
              </a:spcAft>
            </a:pPr>
            <a:r>
              <a:rPr lang="en-US" sz="1800" dirty="0">
                <a:latin typeface="+mn-lt"/>
              </a:rPr>
              <a:t>Additionally, The External Links Component on the Home Page has a number of useful Role Help “Snippets” specifically designed to assist Users to perform tasks in their Role within PrP. </a:t>
            </a:r>
          </a:p>
        </p:txBody>
      </p:sp>
      <p:pic>
        <p:nvPicPr>
          <p:cNvPr id="17" name="Picture 16" descr="C:\Users\knatcms\AppData\Local\Temp\SNAGHTML3af65c.PNG">
            <a:extLst>
              <a:ext uri="{FF2B5EF4-FFF2-40B4-BE49-F238E27FC236}">
                <a16:creationId xmlns:a16="http://schemas.microsoft.com/office/drawing/2014/main" id="{727AA37C-E00E-D446-9EF9-3F492CDCAD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66597" y="4038600"/>
            <a:ext cx="2590103" cy="1119881"/>
          </a:xfrm>
          <a:prstGeom prst="rect">
            <a:avLst/>
          </a:prstGeom>
          <a:noFill/>
          <a:ln>
            <a:noFill/>
          </a:ln>
        </p:spPr>
      </p:pic>
      <p:pic>
        <p:nvPicPr>
          <p:cNvPr id="10" name="Picture 9">
            <a:extLst>
              <a:ext uri="{FF2B5EF4-FFF2-40B4-BE49-F238E27FC236}">
                <a16:creationId xmlns:a16="http://schemas.microsoft.com/office/drawing/2014/main" id="{F70AA6CE-0193-3542-9F2D-A765D7AA9747}"/>
              </a:ext>
            </a:extLst>
          </p:cNvPr>
          <p:cNvPicPr/>
          <p:nvPr/>
        </p:nvPicPr>
        <p:blipFill rotWithShape="1">
          <a:blip r:embed="rId3"/>
          <a:srcRect b="46760"/>
          <a:stretch/>
        </p:blipFill>
        <p:spPr bwMode="auto">
          <a:xfrm>
            <a:off x="2743200" y="1759374"/>
            <a:ext cx="7991975" cy="2126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3045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2823113" y="624110"/>
            <a:ext cx="8530687" cy="671290"/>
          </a:xfrm>
        </p:spPr>
        <p:txBody>
          <a:bodyPr/>
          <a:lstStyle/>
          <a:p>
            <a:r>
              <a:rPr lang="en-US" dirty="0"/>
              <a:t>Alternative Contract Types</a:t>
            </a:r>
          </a:p>
        </p:txBody>
      </p:sp>
      <p:sp>
        <p:nvSpPr>
          <p:cNvPr id="3" name="Content Placeholder 2">
            <a:extLst>
              <a:ext uri="{FF2B5EF4-FFF2-40B4-BE49-F238E27FC236}">
                <a16:creationId xmlns:a16="http://schemas.microsoft.com/office/drawing/2014/main" id="{421B38FD-F59B-3C4C-828A-F76F316D05D2}"/>
              </a:ext>
            </a:extLst>
          </p:cNvPr>
          <p:cNvSpPr>
            <a:spLocks noGrp="1"/>
          </p:cNvSpPr>
          <p:nvPr>
            <p:ph idx="1"/>
          </p:nvPr>
        </p:nvSpPr>
        <p:spPr>
          <a:xfrm>
            <a:off x="2819400" y="1817910"/>
            <a:ext cx="8534400" cy="4430490"/>
          </a:xfrm>
        </p:spPr>
        <p:txBody>
          <a:bodyPr/>
          <a:lstStyle/>
          <a:p>
            <a:r>
              <a:rPr lang="en-US" dirty="0"/>
              <a:t>The purpose of this section is to address the preparation of the various alternative contract types in AASHTOWare.</a:t>
            </a:r>
          </a:p>
          <a:p>
            <a:r>
              <a:rPr lang="en-US" dirty="0"/>
              <a:t>Alternative Contract Types A&amp; B, Lane Rental, Construction Milestones and Bid Factor Bidding require entry of specific data for proposals as detailed in the following.</a:t>
            </a:r>
          </a:p>
        </p:txBody>
      </p:sp>
      <p:sp>
        <p:nvSpPr>
          <p:cNvPr id="4" name="Date Placeholder 3">
            <a:extLst>
              <a:ext uri="{FF2B5EF4-FFF2-40B4-BE49-F238E27FC236}">
                <a16:creationId xmlns:a16="http://schemas.microsoft.com/office/drawing/2014/main" id="{CAC31421-8361-A644-AFC5-0A4660DA0A29}"/>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53474909-6A9F-DE4E-9E3C-80D5E3372D80}"/>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72778151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590800" y="457200"/>
            <a:ext cx="871982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Proposal General Screen</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667000" y="1060876"/>
            <a:ext cx="8643620" cy="844124"/>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pPr marL="0" indent="0">
              <a:buNone/>
            </a:pPr>
            <a:r>
              <a:rPr lang="en-US" b="1" dirty="0"/>
              <a:t>The proposal’s Long Description field should contain a statement regarding the alternative Bidding Method called for in the project’s Intent and Scope.</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692400" y="3804014"/>
            <a:ext cx="6070600" cy="990661"/>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Additionally, the Alternative Bidding drop-down field should have the appropriate selection chosen based upon language in the project’s Intent and Scope.</a:t>
            </a:r>
          </a:p>
        </p:txBody>
      </p:sp>
      <p:sp>
        <p:nvSpPr>
          <p:cNvPr id="12" name="Content Placeholder 2">
            <a:extLst>
              <a:ext uri="{FF2B5EF4-FFF2-40B4-BE49-F238E27FC236}">
                <a16:creationId xmlns:a16="http://schemas.microsoft.com/office/drawing/2014/main" id="{451E1A2B-7887-8049-85F2-A544EE2882AF}"/>
              </a:ext>
            </a:extLst>
          </p:cNvPr>
          <p:cNvSpPr txBox="1">
            <a:spLocks/>
          </p:cNvSpPr>
          <p:nvPr/>
        </p:nvSpPr>
        <p:spPr>
          <a:xfrm>
            <a:off x="2692400" y="2012246"/>
            <a:ext cx="1270000" cy="578554"/>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182880" rIns="91440" bIns="45720" numCol="1" spcCol="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Example:</a:t>
            </a:r>
          </a:p>
        </p:txBody>
      </p:sp>
      <p:pic>
        <p:nvPicPr>
          <p:cNvPr id="11" name="Picture 10">
            <a:extLst>
              <a:ext uri="{FF2B5EF4-FFF2-40B4-BE49-F238E27FC236}">
                <a16:creationId xmlns:a16="http://schemas.microsoft.com/office/drawing/2014/main" id="{EB78CEA2-35B3-B84C-BF26-73DE90939345}"/>
              </a:ext>
            </a:extLst>
          </p:cNvPr>
          <p:cNvPicPr/>
          <p:nvPr/>
        </p:nvPicPr>
        <p:blipFill rotWithShape="1">
          <a:blip r:embed="rId2">
            <a:extLst>
              <a:ext uri="{28A0092B-C50C-407E-A947-70E740481C1C}">
                <a14:useLocalDpi xmlns:a14="http://schemas.microsoft.com/office/drawing/2010/main" val="0"/>
              </a:ext>
            </a:extLst>
          </a:blip>
          <a:srcRect l="273" t="983" r="-2233" b="-919"/>
          <a:stretch/>
        </p:blipFill>
        <p:spPr bwMode="auto">
          <a:xfrm>
            <a:off x="4038600" y="2012247"/>
            <a:ext cx="7424420" cy="1634707"/>
          </a:xfrm>
          <a:prstGeom prst="rect">
            <a:avLst/>
          </a:prstGeom>
          <a:noFill/>
          <a:ln>
            <a:noFill/>
          </a:ln>
          <a:extLst/>
        </p:spPr>
      </p:pic>
      <p:pic>
        <p:nvPicPr>
          <p:cNvPr id="13" name="image3.jpeg">
            <a:extLst>
              <a:ext uri="{FF2B5EF4-FFF2-40B4-BE49-F238E27FC236}">
                <a16:creationId xmlns:a16="http://schemas.microsoft.com/office/drawing/2014/main" id="{235ACEAE-71E4-0B42-8101-9D75516BF3D4}"/>
              </a:ext>
            </a:extLst>
          </p:cNvPr>
          <p:cNvPicPr/>
          <p:nvPr/>
        </p:nvPicPr>
        <p:blipFill>
          <a:blip r:embed="rId3" cstate="print"/>
          <a:stretch>
            <a:fillRect/>
          </a:stretch>
        </p:blipFill>
        <p:spPr>
          <a:xfrm>
            <a:off x="8839200" y="3796413"/>
            <a:ext cx="2471420" cy="2617361"/>
          </a:xfrm>
          <a:prstGeom prst="rect">
            <a:avLst/>
          </a:prstGeom>
        </p:spPr>
      </p:pic>
    </p:spTree>
    <p:extLst>
      <p:ext uri="{BB962C8B-B14F-4D97-AF65-F5344CB8AC3E}">
        <p14:creationId xmlns:p14="http://schemas.microsoft.com/office/powerpoint/2010/main" val="75973813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457200"/>
            <a:ext cx="86106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Time Tab Screen</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819400" y="1143000"/>
            <a:ext cx="8534400" cy="1505654"/>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pPr marL="0" indent="0">
              <a:buNone/>
            </a:pPr>
            <a:r>
              <a:rPr lang="en-US" b="1" dirty="0"/>
              <a:t>T</a:t>
            </a:r>
            <a:r>
              <a:rPr lang="en-US" dirty="0"/>
              <a:t>he </a:t>
            </a:r>
            <a:r>
              <a:rPr lang="en-US" sz="2000" cap="small" dirty="0"/>
              <a:t>Time</a:t>
            </a:r>
            <a:r>
              <a:rPr lang="en-US" dirty="0"/>
              <a:t> tab information, (accessible via the Proposal Summary screen) transfers to </a:t>
            </a:r>
            <a:r>
              <a:rPr lang="en-US" sz="2000" cap="small" dirty="0"/>
              <a:t>Site Manager</a:t>
            </a:r>
            <a:r>
              <a:rPr lang="en-US" dirty="0"/>
              <a:t> and may be used for a variety of reasons including Contract Time, Daily Rates, Incentive and Disincentive information, administrative information, and other data.</a:t>
            </a:r>
          </a:p>
          <a:p>
            <a:pPr marL="0" indent="0">
              <a:buNone/>
            </a:pPr>
            <a:endParaRPr lang="en-US" b="1"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844800" y="4267200"/>
            <a:ext cx="8509000" cy="1904999"/>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t>The </a:t>
            </a:r>
            <a:r>
              <a:rPr lang="en-US" sz="2000" b="1" cap="small" dirty="0"/>
              <a:t>Time</a:t>
            </a:r>
            <a:r>
              <a:rPr lang="en-US" b="1" dirty="0"/>
              <a:t> tab contains a field called </a:t>
            </a:r>
            <a:r>
              <a:rPr lang="en-US" b="1" cap="small" dirty="0"/>
              <a:t>(A+B) Road User Cost Per Day</a:t>
            </a:r>
            <a:r>
              <a:rPr lang="en-US" b="1" dirty="0"/>
              <a:t>. </a:t>
            </a:r>
          </a:p>
          <a:p>
            <a:pPr marL="0" indent="0">
              <a:buNone/>
            </a:pPr>
            <a:r>
              <a:rPr lang="en-US" b="1" dirty="0"/>
              <a:t>This field is to remain blank unless the proposal will be processed under (A+B) and/or Lane Rental processes, in which case it will be filled as described in this document. </a:t>
            </a:r>
          </a:p>
          <a:p>
            <a:pPr marL="0" indent="0">
              <a:buNone/>
            </a:pPr>
            <a:r>
              <a:rPr lang="en-US" b="1" dirty="0"/>
              <a:t>When (A+B) Road User Cost Per Day contains a value, the Time tab Sites will be used in the analysis of bids to determine the successful bidder.</a:t>
            </a:r>
          </a:p>
        </p:txBody>
      </p:sp>
      <p:pic>
        <p:nvPicPr>
          <p:cNvPr id="11" name="Picture 10">
            <a:extLst>
              <a:ext uri="{FF2B5EF4-FFF2-40B4-BE49-F238E27FC236}">
                <a16:creationId xmlns:a16="http://schemas.microsoft.com/office/drawing/2014/main" id="{679FBE54-BABB-0045-A1AB-AF0AF37E50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19399" y="2762873"/>
            <a:ext cx="8534401" cy="98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0266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457200"/>
            <a:ext cx="86106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A + B Contracts</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819400" y="1143000"/>
            <a:ext cx="8534400" cy="281940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pPr marL="0" indent="0">
              <a:buNone/>
            </a:pPr>
            <a:r>
              <a:rPr lang="en-US" dirty="0"/>
              <a:t>For A+B contracts there are several items of information to be retained from Preconstruction (PrP) upon transfer of the executed contract to Site Manager.</a:t>
            </a:r>
          </a:p>
          <a:p>
            <a:pPr marL="0" indent="0">
              <a:buNone/>
            </a:pPr>
            <a:r>
              <a:rPr lang="en-US" dirty="0"/>
              <a:t>These are:</a:t>
            </a:r>
          </a:p>
          <a:p>
            <a:r>
              <a:rPr lang="en-US" dirty="0"/>
              <a:t>The Department’s estimated duration for the contract.</a:t>
            </a:r>
          </a:p>
          <a:p>
            <a:r>
              <a:rPr lang="en-US" dirty="0"/>
              <a:t>The (A+B) maximum number of days that bidders may bid, if applicable.</a:t>
            </a:r>
          </a:p>
          <a:p>
            <a:r>
              <a:rPr lang="en-US" dirty="0"/>
              <a:t>The (A+B) Road User Cost per Day</a:t>
            </a:r>
          </a:p>
          <a:p>
            <a:pPr marL="0" indent="0">
              <a:buNone/>
            </a:pPr>
            <a:endParaRPr lang="en-US" b="1"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54269295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667000" y="329070"/>
            <a:ext cx="9067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A + B Contracts – Time Tab Data Entry</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00952" y="1899601"/>
            <a:ext cx="2913327" cy="3867883"/>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r>
              <a:rPr lang="en-US" dirty="0"/>
              <a:t>Site Number: Use the default value of “00”.</a:t>
            </a:r>
          </a:p>
          <a:p>
            <a:r>
              <a:rPr lang="en-US" dirty="0"/>
              <a:t>Type of Days: Choose “AD-Available Days” </a:t>
            </a:r>
            <a:r>
              <a:rPr lang="en-US" sz="2000" dirty="0">
                <a:solidFill>
                  <a:srgbClr val="FF0000"/>
                </a:solidFill>
              </a:rPr>
              <a:t>*</a:t>
            </a:r>
            <a:r>
              <a:rPr lang="en-US" dirty="0"/>
              <a:t> in the drop-down menu.</a:t>
            </a:r>
          </a:p>
          <a:p>
            <a:r>
              <a:rPr lang="en-US" dirty="0"/>
              <a:t>Number of Days: Enter the maximum number of days that will be indicated in the Contract Specifications.</a:t>
            </a:r>
          </a:p>
          <a:p>
            <a:endParaRPr lang="en-US" dirty="0"/>
          </a:p>
          <a:p>
            <a:endParaRPr lang="en-US" dirty="0"/>
          </a:p>
          <a:p>
            <a:endParaRPr lang="en-US" dirty="0"/>
          </a:p>
          <a:p>
            <a:pPr marL="0" indent="0">
              <a:buNone/>
            </a:pPr>
            <a:endParaRPr lang="en-US"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C20B277A-063F-CA4F-B646-B7C1E7673B29}"/>
              </a:ext>
            </a:extLst>
          </p:cNvPr>
          <p:cNvSpPr txBox="1">
            <a:spLocks/>
          </p:cNvSpPr>
          <p:nvPr/>
        </p:nvSpPr>
        <p:spPr>
          <a:xfrm>
            <a:off x="2667000" y="914400"/>
            <a:ext cx="9067800" cy="704145"/>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182880" rIns="91440" bIns="45720" numCol="1" spcCol="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When the proposal is to be of the A+B type, enter data on the Time tab in the following manner.</a:t>
            </a:r>
          </a:p>
        </p:txBody>
      </p:sp>
      <p:pic>
        <p:nvPicPr>
          <p:cNvPr id="9" name="Picture 8">
            <a:extLst>
              <a:ext uri="{FF2B5EF4-FFF2-40B4-BE49-F238E27FC236}">
                <a16:creationId xmlns:a16="http://schemas.microsoft.com/office/drawing/2014/main" id="{A3EDB865-7009-A743-B39F-613A73B235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33656"/>
            <a:ext cx="5766267" cy="373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23609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667001" y="329070"/>
            <a:ext cx="87630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A + B Contracts – Time Tab Data Entry</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00952" y="914400"/>
            <a:ext cx="3341279" cy="3507670"/>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r>
              <a:rPr lang="en-US" dirty="0"/>
              <a:t>(A+B) Road User Cost Per Day: enter the daily rate determined for the contract. </a:t>
            </a:r>
          </a:p>
          <a:p>
            <a:r>
              <a:rPr lang="en-US" dirty="0"/>
              <a:t>(A+B) Maximum Days:    if applicable, enter figure from Specifications.</a:t>
            </a:r>
          </a:p>
          <a:p>
            <a:r>
              <a:rPr lang="en-US" dirty="0"/>
              <a:t>Liquidated Damages per Day: there is a default value of $1.00. Do not change this value.</a:t>
            </a:r>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9" name="Content Placeholder 2">
            <a:extLst>
              <a:ext uri="{FF2B5EF4-FFF2-40B4-BE49-F238E27FC236}">
                <a16:creationId xmlns:a16="http://schemas.microsoft.com/office/drawing/2014/main" id="{D2D05707-86E1-0848-85EA-94721C076225}"/>
              </a:ext>
            </a:extLst>
          </p:cNvPr>
          <p:cNvSpPr txBox="1">
            <a:spLocks/>
          </p:cNvSpPr>
          <p:nvPr/>
        </p:nvSpPr>
        <p:spPr>
          <a:xfrm>
            <a:off x="2700953" y="4398306"/>
            <a:ext cx="8729048" cy="2015468"/>
          </a:xfrm>
          <a:prstGeom prst="rect">
            <a:avLst/>
          </a:prstGeom>
          <a:gradFill flip="none" rotWithShape="1">
            <a:gsLst>
              <a:gs pos="13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0" rIns="91440" bIns="45720" numCol="1" spcCol="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4488" indent="0">
              <a:buNone/>
            </a:pPr>
            <a:r>
              <a:rPr lang="en-US" dirty="0"/>
              <a:t>Liquidated Damages will be managed in Site Manager.</a:t>
            </a:r>
          </a:p>
          <a:p>
            <a:pPr>
              <a:spcBef>
                <a:spcPts val="600"/>
              </a:spcBef>
            </a:pPr>
            <a:r>
              <a:rPr lang="en-US" dirty="0"/>
              <a:t>Comment field: Enter “A+B”.</a:t>
            </a:r>
          </a:p>
          <a:p>
            <a:pPr>
              <a:spcBef>
                <a:spcPts val="600"/>
              </a:spcBef>
            </a:pPr>
            <a:r>
              <a:rPr lang="en-US" dirty="0"/>
              <a:t>Click “Save”. </a:t>
            </a:r>
          </a:p>
          <a:p>
            <a:pPr marL="0" indent="0">
              <a:buNone/>
            </a:pPr>
            <a:r>
              <a:rPr lang="en-US" dirty="0"/>
              <a:t>During the analysis phase of the bidding, the value contained in the (A+B) Road User Cost Per Day times the Number of Days identified for the site will be used to determine the successful Bidder.</a:t>
            </a:r>
          </a:p>
          <a:p>
            <a:endParaRPr lang="en-US" dirty="0"/>
          </a:p>
          <a:p>
            <a:endParaRPr lang="en-US" dirty="0"/>
          </a:p>
          <a:p>
            <a:pPr marL="0" indent="0">
              <a:buFont typeface="Wingdings 3" charset="2"/>
              <a:buNone/>
            </a:pPr>
            <a:endParaRPr lang="en-US" dirty="0"/>
          </a:p>
        </p:txBody>
      </p:sp>
      <p:pic>
        <p:nvPicPr>
          <p:cNvPr id="10" name="Picture 9">
            <a:extLst>
              <a:ext uri="{FF2B5EF4-FFF2-40B4-BE49-F238E27FC236}">
                <a16:creationId xmlns:a16="http://schemas.microsoft.com/office/drawing/2014/main" id="{92A92452-772A-824B-B38C-C1319961AA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48768" y="919141"/>
            <a:ext cx="5281232" cy="341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5025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29070"/>
            <a:ext cx="9067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Lane Rental Contracts</a:t>
            </a:r>
            <a:endParaRPr lang="en-US" sz="2400" dirty="0"/>
          </a:p>
        </p:txBody>
      </p:sp>
      <p:sp>
        <p:nvSpPr>
          <p:cNvPr id="3" name="Content Placeholder 2">
            <a:extLst>
              <a:ext uri="{FF2B5EF4-FFF2-40B4-BE49-F238E27FC236}">
                <a16:creationId xmlns:a16="http://schemas.microsoft.com/office/drawing/2014/main" id="{88E15898-62E9-564A-8EE6-69E2D65F4D8B}"/>
              </a:ext>
            </a:extLst>
          </p:cNvPr>
          <p:cNvSpPr>
            <a:spLocks noGrp="1"/>
          </p:cNvSpPr>
          <p:nvPr>
            <p:ph sz="half" idx="1"/>
          </p:nvPr>
        </p:nvSpPr>
        <p:spPr>
          <a:xfrm>
            <a:off x="2777153" y="2761517"/>
            <a:ext cx="1485057" cy="1903895"/>
          </a:xfr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a:normAutofit/>
          </a:bodyPr>
          <a:lstStyle/>
          <a:p>
            <a:r>
              <a:rPr lang="en-US" dirty="0"/>
              <a:t>Click the New button in the Time tab.</a:t>
            </a:r>
            <a:endParaRPr lang="en-US" b="1"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C20B277A-063F-CA4F-B646-B7C1E7673B29}"/>
              </a:ext>
            </a:extLst>
          </p:cNvPr>
          <p:cNvSpPr txBox="1">
            <a:spLocks/>
          </p:cNvSpPr>
          <p:nvPr/>
        </p:nvSpPr>
        <p:spPr>
          <a:xfrm>
            <a:off x="2743200" y="1048483"/>
            <a:ext cx="9067800" cy="1542317"/>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182880" rIns="91440" bIns="45720" numCol="1" spcCol="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When the proposal is to be a Lane Rental type, choose the appropriate Lane Rental choice from the Proposal Summary Alternative Bidding drop down field, create a Site 00 for the contract time in the usual manner on the Time tab screen, then create additional Sites as described here. </a:t>
            </a:r>
          </a:p>
        </p:txBody>
      </p:sp>
      <p:grpSp>
        <p:nvGrpSpPr>
          <p:cNvPr id="10" name="Group 9">
            <a:extLst>
              <a:ext uri="{FF2B5EF4-FFF2-40B4-BE49-F238E27FC236}">
                <a16:creationId xmlns:a16="http://schemas.microsoft.com/office/drawing/2014/main" id="{58EC9C4D-F3CC-0646-8086-42311F104395}"/>
              </a:ext>
            </a:extLst>
          </p:cNvPr>
          <p:cNvGrpSpPr>
            <a:grpSpLocks/>
          </p:cNvGrpSpPr>
          <p:nvPr/>
        </p:nvGrpSpPr>
        <p:grpSpPr bwMode="auto">
          <a:xfrm>
            <a:off x="4343400" y="2895600"/>
            <a:ext cx="7010400" cy="1419621"/>
            <a:chOff x="1580" y="157"/>
            <a:chExt cx="6874" cy="1392"/>
          </a:xfrm>
        </p:grpSpPr>
        <p:pic>
          <p:nvPicPr>
            <p:cNvPr id="11" name="Picture 10">
              <a:extLst>
                <a:ext uri="{FF2B5EF4-FFF2-40B4-BE49-F238E27FC236}">
                  <a16:creationId xmlns:a16="http://schemas.microsoft.com/office/drawing/2014/main" id="{AB00DD87-121B-AA49-9D38-9FF726E6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 y="157"/>
              <a:ext cx="687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6F64DA1-FE3E-AA46-BE6D-A3C3A0390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 y="183"/>
              <a:ext cx="6747"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916298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743200" y="329070"/>
            <a:ext cx="9067800" cy="50913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p>
            <a:pPr algn="l"/>
            <a:r>
              <a:rPr lang="en-US" sz="2400" b="1" dirty="0"/>
              <a:t>Lane Rental Days Screen</a:t>
            </a:r>
            <a:endParaRPr lang="en-US" sz="2400"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8" name="Content Placeholder 2">
            <a:extLst>
              <a:ext uri="{FF2B5EF4-FFF2-40B4-BE49-F238E27FC236}">
                <a16:creationId xmlns:a16="http://schemas.microsoft.com/office/drawing/2014/main" id="{C20B277A-063F-CA4F-B646-B7C1E7673B29}"/>
              </a:ext>
            </a:extLst>
          </p:cNvPr>
          <p:cNvSpPr txBox="1">
            <a:spLocks/>
          </p:cNvSpPr>
          <p:nvPr/>
        </p:nvSpPr>
        <p:spPr>
          <a:xfrm>
            <a:off x="2743200" y="914400"/>
            <a:ext cx="9067800" cy="9906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182880" rIns="91440" bIns="45720" numCol="1" spcCol="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Enter information in the following fields. </a:t>
            </a:r>
          </a:p>
          <a:p>
            <a:pPr marL="0" indent="0">
              <a:buFont typeface="Wingdings 3" charset="2"/>
              <a:buNone/>
            </a:pPr>
            <a:r>
              <a:rPr lang="en-US" dirty="0"/>
              <a:t>See specific field values on the next slides.</a:t>
            </a:r>
          </a:p>
        </p:txBody>
      </p:sp>
      <p:grpSp>
        <p:nvGrpSpPr>
          <p:cNvPr id="9" name="Group 8">
            <a:extLst>
              <a:ext uri="{FF2B5EF4-FFF2-40B4-BE49-F238E27FC236}">
                <a16:creationId xmlns:a16="http://schemas.microsoft.com/office/drawing/2014/main" id="{8F20F453-140D-844F-941A-82C15159F05F}"/>
              </a:ext>
            </a:extLst>
          </p:cNvPr>
          <p:cNvGrpSpPr>
            <a:grpSpLocks/>
          </p:cNvGrpSpPr>
          <p:nvPr/>
        </p:nvGrpSpPr>
        <p:grpSpPr bwMode="auto">
          <a:xfrm>
            <a:off x="2895600" y="1985645"/>
            <a:ext cx="6617970" cy="4346330"/>
            <a:chOff x="1617" y="297"/>
            <a:chExt cx="6922" cy="4546"/>
          </a:xfrm>
        </p:grpSpPr>
        <p:pic>
          <p:nvPicPr>
            <p:cNvPr id="10" name="Picture 9">
              <a:extLst>
                <a:ext uri="{FF2B5EF4-FFF2-40B4-BE49-F238E27FC236}">
                  <a16:creationId xmlns:a16="http://schemas.microsoft.com/office/drawing/2014/main" id="{0B6A6CCD-755C-0240-8A82-D0DD0CBB9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 y="297"/>
              <a:ext cx="6922" cy="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B3D4DEA-DF8E-FC43-AFDD-1463F7F11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 y="340"/>
              <a:ext cx="6795" cy="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54640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2745057" y="304800"/>
            <a:ext cx="8608743" cy="442690"/>
          </a:xfrm>
        </p:spPr>
        <p:txBody>
          <a:bodyPr/>
          <a:lstStyle/>
          <a:p>
            <a:pPr algn="l"/>
            <a:r>
              <a:rPr lang="en-US" sz="2400" dirty="0"/>
              <a:t>Lane Rental Days – </a:t>
            </a:r>
            <a:r>
              <a:rPr lang="en-US" sz="2000" dirty="0"/>
              <a:t>Enter the Following Information</a:t>
            </a:r>
            <a:endParaRPr lang="en-US" sz="2400" dirty="0"/>
          </a:p>
        </p:txBody>
      </p:sp>
      <p:graphicFrame>
        <p:nvGraphicFramePr>
          <p:cNvPr id="9" name="Content Placeholder 8">
            <a:extLst>
              <a:ext uri="{FF2B5EF4-FFF2-40B4-BE49-F238E27FC236}">
                <a16:creationId xmlns:a16="http://schemas.microsoft.com/office/drawing/2014/main" id="{B8E7D6C1-7790-8743-B39E-1147E1D5BD0D}"/>
              </a:ext>
            </a:extLst>
          </p:cNvPr>
          <p:cNvGraphicFramePr>
            <a:graphicFrameLocks noGrp="1"/>
          </p:cNvGraphicFramePr>
          <p:nvPr>
            <p:ph idx="1"/>
            <p:extLst>
              <p:ext uri="{D42A27DB-BD31-4B8C-83A1-F6EECF244321}">
                <p14:modId xmlns:p14="http://schemas.microsoft.com/office/powerpoint/2010/main" val="3642226278"/>
              </p:ext>
            </p:extLst>
          </p:nvPr>
        </p:nvGraphicFramePr>
        <p:xfrm>
          <a:off x="2743200" y="838202"/>
          <a:ext cx="8610600" cy="4696061"/>
        </p:xfrm>
        <a:graphic>
          <a:graphicData uri="http://schemas.openxmlformats.org/drawingml/2006/table">
            <a:tbl>
              <a:tblPr firstRow="1" bandRow="1">
                <a:tableStyleId>{C4B1156A-380E-4F78-BDF5-A606A8083BF9}</a:tableStyleId>
              </a:tblPr>
              <a:tblGrid>
                <a:gridCol w="2341479">
                  <a:extLst>
                    <a:ext uri="{9D8B030D-6E8A-4147-A177-3AD203B41FA5}">
                      <a16:colId xmlns:a16="http://schemas.microsoft.com/office/drawing/2014/main" val="3112978202"/>
                    </a:ext>
                  </a:extLst>
                </a:gridCol>
                <a:gridCol w="6269121">
                  <a:extLst>
                    <a:ext uri="{9D8B030D-6E8A-4147-A177-3AD203B41FA5}">
                      <a16:colId xmlns:a16="http://schemas.microsoft.com/office/drawing/2014/main" val="2389893096"/>
                    </a:ext>
                  </a:extLst>
                </a:gridCol>
              </a:tblGrid>
              <a:tr h="582696">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Site Number</a:t>
                      </a:r>
                    </a:p>
                  </a:txBody>
                  <a:tcPr marL="182880" marR="182880" anchor="ctr"/>
                </a:tc>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Use one site for each instance where lane rental is to be managed in Site Manager. Begin with</a:t>
                      </a:r>
                      <a:r>
                        <a:rPr lang="en-US" sz="1600" b="1" spc="-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01.</a:t>
                      </a:r>
                    </a:p>
                  </a:txBody>
                  <a:tcPr marL="182880" marR="182880" anchor="ctr"/>
                </a:tc>
                <a:extLst>
                  <a:ext uri="{0D108BD9-81ED-4DB2-BD59-A6C34878D82A}">
                    <a16:rowId xmlns:a16="http://schemas.microsoft.com/office/drawing/2014/main" val="1397580471"/>
                  </a:ext>
                </a:extLst>
              </a:tr>
              <a:tr h="332969">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Site Description</a:t>
                      </a:r>
                    </a:p>
                  </a:txBody>
                  <a:tcPr marL="182880" marR="18288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Select “Lane Rental Days”</a:t>
                      </a:r>
                    </a:p>
                  </a:txBody>
                  <a:tcPr marL="182880" marR="182880" anchor="ctr"/>
                </a:tc>
                <a:extLst>
                  <a:ext uri="{0D108BD9-81ED-4DB2-BD59-A6C34878D82A}">
                    <a16:rowId xmlns:a16="http://schemas.microsoft.com/office/drawing/2014/main" val="4178731103"/>
                  </a:ext>
                </a:extLst>
              </a:tr>
              <a:tr h="332969">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Type of Days</a:t>
                      </a:r>
                    </a:p>
                  </a:txBody>
                  <a:tcPr marL="182880" marR="18288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Choose “AD Available Days” </a:t>
                      </a:r>
                      <a:r>
                        <a:rPr lang="en-US" sz="1600" b="1" dirty="0">
                          <a:solidFill>
                            <a:srgbClr val="FF0000"/>
                          </a:solidFill>
                          <a:effectLst/>
                          <a:latin typeface="+mn-lt"/>
                          <a:ea typeface="Times New Roman" panose="02020603050405020304" pitchFamily="18" charset="0"/>
                          <a:cs typeface="Times New Roman" panose="02020603050405020304" pitchFamily="18" charset="0"/>
                        </a:rPr>
                        <a:t>*</a:t>
                      </a:r>
                      <a:r>
                        <a:rPr lang="en-US" sz="1600" b="1" dirty="0">
                          <a:effectLst/>
                          <a:latin typeface="+mn-lt"/>
                          <a:ea typeface="Times New Roman" panose="02020603050405020304" pitchFamily="18" charset="0"/>
                          <a:cs typeface="Times New Roman" panose="02020603050405020304" pitchFamily="18" charset="0"/>
                        </a:rPr>
                        <a:t> in the drop-down</a:t>
                      </a:r>
                      <a:r>
                        <a:rPr lang="en-US" sz="1600" b="1" spc="-2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menu.</a:t>
                      </a:r>
                    </a:p>
                  </a:txBody>
                  <a:tcPr marL="182880" marR="182880" anchor="ctr"/>
                </a:tc>
                <a:extLst>
                  <a:ext uri="{0D108BD9-81ED-4DB2-BD59-A6C34878D82A}">
                    <a16:rowId xmlns:a16="http://schemas.microsoft.com/office/drawing/2014/main" val="74966636"/>
                  </a:ext>
                </a:extLst>
              </a:tr>
              <a:tr h="582696">
                <a:tc>
                  <a:txBody>
                    <a:bodyPr/>
                    <a:lstStyle/>
                    <a:p>
                      <a:pPr marL="0" marR="0" indent="0" algn="just">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Number of Days</a:t>
                      </a:r>
                    </a:p>
                  </a:txBody>
                  <a:tcPr marL="182880" marR="18288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Enter the number of days that will be indicated in the Contract</a:t>
                      </a:r>
                      <a:r>
                        <a:rPr lang="en-US" sz="1600" b="1" spc="-13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Specifications.</a:t>
                      </a:r>
                    </a:p>
                  </a:txBody>
                  <a:tcPr marL="182880" marR="182880" anchor="ctr"/>
                </a:tc>
                <a:extLst>
                  <a:ext uri="{0D108BD9-81ED-4DB2-BD59-A6C34878D82A}">
                    <a16:rowId xmlns:a16="http://schemas.microsoft.com/office/drawing/2014/main" val="2117137403"/>
                  </a:ext>
                </a:extLst>
              </a:tr>
              <a:tr h="563370">
                <a:tc>
                  <a:txBody>
                    <a:bodyPr/>
                    <a:lstStyle/>
                    <a:p>
                      <a:pPr marL="0" marR="432435">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Road User Cost Per Day</a:t>
                      </a:r>
                    </a:p>
                  </a:txBody>
                  <a:tcPr marL="182880" marR="182880" anchor="ctr"/>
                </a:tc>
                <a:tc>
                  <a:txBody>
                    <a:bodyPr/>
                    <a:lstStyle/>
                    <a:p>
                      <a:pPr marL="0" marR="432435">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Enter the daily rate determined for the Lane Rental activity per the specifications</a:t>
                      </a:r>
                    </a:p>
                  </a:txBody>
                  <a:tcPr marL="182880" marR="182880" anchor="ctr"/>
                </a:tc>
                <a:extLst>
                  <a:ext uri="{0D108BD9-81ED-4DB2-BD59-A6C34878D82A}">
                    <a16:rowId xmlns:a16="http://schemas.microsoft.com/office/drawing/2014/main" val="3916258946"/>
                  </a:ext>
                </a:extLst>
              </a:tr>
              <a:tr h="546074">
                <a:tc>
                  <a:txBody>
                    <a:bodyPr/>
                    <a:lstStyle/>
                    <a:p>
                      <a:pPr marL="114300" marR="10287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Liquidated Damages per Day</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114300" marR="102870" indent="0" algn="l">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Enter the value identical to the Road User Cost Per Day. This field will transfer to Site Manager as a Disincentive</a:t>
                      </a:r>
                      <a:r>
                        <a:rPr lang="en-US" sz="1600" b="1" spc="-10"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amount.</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2607162557"/>
                  </a:ext>
                </a:extLst>
              </a:tr>
              <a:tr h="566511">
                <a:tc>
                  <a:txBody>
                    <a:bodyPr/>
                    <a:lstStyle/>
                    <a:p>
                      <a:pPr marL="114300" marR="24003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Comment</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114300" marR="240030" indent="0" algn="l">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Enter "Lane Rental Days". If there are to be multiple instances, identify the location by</a:t>
                      </a:r>
                      <a:r>
                        <a:rPr lang="en-US" sz="1600" b="1" spc="-2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name.</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3598756022"/>
                  </a:ext>
                </a:extLst>
              </a:tr>
              <a:tr h="783282">
                <a:tc>
                  <a:txBody>
                    <a:bodyPr/>
                    <a:lstStyle/>
                    <a:p>
                      <a:pPr marL="114300" marR="23495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2</a:t>
                      </a:r>
                      <a:r>
                        <a:rPr lang="en-US" sz="1600" b="1" baseline="30000" dirty="0">
                          <a:effectLst/>
                          <a:latin typeface="+mn-lt"/>
                          <a:ea typeface="Times New Roman" panose="02020603050405020304" pitchFamily="18" charset="0"/>
                          <a:cs typeface="Times New Roman" panose="02020603050405020304" pitchFamily="18" charset="0"/>
                        </a:rPr>
                        <a:t>nd</a:t>
                      </a:r>
                      <a:r>
                        <a:rPr lang="en-US" sz="1600" b="1" dirty="0">
                          <a:effectLst/>
                          <a:latin typeface="+mn-lt"/>
                          <a:ea typeface="Times New Roman" panose="02020603050405020304" pitchFamily="18" charset="0"/>
                          <a:cs typeface="Times New Roman" panose="02020603050405020304" pitchFamily="18" charset="0"/>
                        </a:rPr>
                        <a:t> Comment field</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114300" marR="234950" indent="0" algn="l">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If there is more than one instance of lane rental on the contract, describe the location here. Each Comment field may contain up to 60</a:t>
                      </a:r>
                      <a:r>
                        <a:rPr lang="en-US" sz="1600" b="1" spc="-6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characters.</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3019314243"/>
                  </a:ext>
                </a:extLst>
              </a:tr>
              <a:tr h="347958">
                <a:tc>
                  <a:txBody>
                    <a:bodyPr/>
                    <a:lstStyle/>
                    <a:p>
                      <a:pPr marL="114300" marR="0" indent="0">
                        <a:lnSpc>
                          <a:spcPts val="1320"/>
                        </a:lnSpc>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Click</a:t>
                      </a:r>
                      <a:r>
                        <a:rPr lang="en-US" sz="1600" b="1" spc="-5" dirty="0">
                          <a:effectLst/>
                          <a:latin typeface="+mn-lt"/>
                          <a:ea typeface="Times New Roman" panose="02020603050405020304" pitchFamily="18" charset="0"/>
                          <a:cs typeface="Times New Roman" panose="02020603050405020304" pitchFamily="18" charset="0"/>
                        </a:rPr>
                        <a:t> </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114300" marR="0" indent="12700" algn="l">
                        <a:lnSpc>
                          <a:spcPts val="1320"/>
                        </a:lnSpc>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Save.</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629190503"/>
                  </a:ext>
                </a:extLst>
              </a:tr>
            </a:tbl>
          </a:graphicData>
        </a:graphic>
      </p:graphicFrame>
      <p:sp>
        <p:nvSpPr>
          <p:cNvPr id="10" name="TextBox 9">
            <a:extLst>
              <a:ext uri="{FF2B5EF4-FFF2-40B4-BE49-F238E27FC236}">
                <a16:creationId xmlns:a16="http://schemas.microsoft.com/office/drawing/2014/main" id="{321F8D11-609E-944F-BEE2-7A0D4503AC23}"/>
              </a:ext>
            </a:extLst>
          </p:cNvPr>
          <p:cNvSpPr txBox="1"/>
          <p:nvPr/>
        </p:nvSpPr>
        <p:spPr>
          <a:xfrm>
            <a:off x="2743200" y="5562600"/>
            <a:ext cx="8623300" cy="830997"/>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wrap="square" rtlCol="0">
            <a:spAutoFit/>
          </a:bodyPr>
          <a:lstStyle/>
          <a:p>
            <a:r>
              <a:rPr lang="en-US" sz="1600" b="1" dirty="0"/>
              <a:t>During the analysis phase of the bidding, the value contained in the </a:t>
            </a:r>
            <a:r>
              <a:rPr lang="en-US" sz="1600" b="1" cap="small" dirty="0"/>
              <a:t>Road User Cost per Day</a:t>
            </a:r>
            <a:r>
              <a:rPr lang="en-US" sz="1600" b="1" dirty="0"/>
              <a:t> times the number of </a:t>
            </a:r>
            <a:r>
              <a:rPr lang="en-US" sz="1600" b="1" cap="small" dirty="0"/>
              <a:t>Days</a:t>
            </a:r>
            <a:r>
              <a:rPr lang="en-US" sz="1600" b="1" dirty="0"/>
              <a:t> identified for the Time tab’ Site record will be used in conjunction with the </a:t>
            </a:r>
            <a:r>
              <a:rPr lang="en-US" sz="1600" b="1" cap="small" dirty="0"/>
              <a:t>Total Bid Amount </a:t>
            </a:r>
            <a:r>
              <a:rPr lang="en-US" sz="1600" b="1" dirty="0"/>
              <a:t>to determine the successful Bidder.</a:t>
            </a:r>
          </a:p>
        </p:txBody>
      </p:sp>
      <p:sp>
        <p:nvSpPr>
          <p:cNvPr id="3" name="Date Placeholder 2">
            <a:extLst>
              <a:ext uri="{FF2B5EF4-FFF2-40B4-BE49-F238E27FC236}">
                <a16:creationId xmlns:a16="http://schemas.microsoft.com/office/drawing/2014/main" id="{669373D6-B6D3-634A-96B1-40E9F3BC8640}"/>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EB5E4908-1801-0C4A-9D00-29FEA18FCDD0}"/>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41429188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2667001" y="304800"/>
            <a:ext cx="8763000" cy="442690"/>
          </a:xfrm>
        </p:spPr>
        <p:txBody>
          <a:bodyPr/>
          <a:lstStyle/>
          <a:p>
            <a:pPr algn="l"/>
            <a:r>
              <a:rPr lang="en-US" sz="2400" dirty="0"/>
              <a:t>Lane Rental Days – </a:t>
            </a:r>
            <a:r>
              <a:rPr lang="en-US" sz="2000" dirty="0"/>
              <a:t>Enter the Following Information</a:t>
            </a:r>
            <a:endParaRPr lang="en-US" sz="2400" dirty="0"/>
          </a:p>
        </p:txBody>
      </p:sp>
      <p:graphicFrame>
        <p:nvGraphicFramePr>
          <p:cNvPr id="9" name="Content Placeholder 8">
            <a:extLst>
              <a:ext uri="{FF2B5EF4-FFF2-40B4-BE49-F238E27FC236}">
                <a16:creationId xmlns:a16="http://schemas.microsoft.com/office/drawing/2014/main" id="{B8E7D6C1-7790-8743-B39E-1147E1D5BD0D}"/>
              </a:ext>
            </a:extLst>
          </p:cNvPr>
          <p:cNvGraphicFramePr>
            <a:graphicFrameLocks noGrp="1"/>
          </p:cNvGraphicFramePr>
          <p:nvPr>
            <p:ph idx="1"/>
            <p:extLst>
              <p:ext uri="{D42A27DB-BD31-4B8C-83A1-F6EECF244321}">
                <p14:modId xmlns:p14="http://schemas.microsoft.com/office/powerpoint/2010/main" val="2813647326"/>
              </p:ext>
            </p:extLst>
          </p:nvPr>
        </p:nvGraphicFramePr>
        <p:xfrm>
          <a:off x="2666999" y="2362200"/>
          <a:ext cx="8763001" cy="4080095"/>
        </p:xfrm>
        <a:graphic>
          <a:graphicData uri="http://schemas.openxmlformats.org/drawingml/2006/table">
            <a:tbl>
              <a:tblPr firstRow="1" bandRow="1">
                <a:tableStyleId>{C4B1156A-380E-4F78-BDF5-A606A8083BF9}</a:tableStyleId>
              </a:tblPr>
              <a:tblGrid>
                <a:gridCol w="2133727">
                  <a:extLst>
                    <a:ext uri="{9D8B030D-6E8A-4147-A177-3AD203B41FA5}">
                      <a16:colId xmlns:a16="http://schemas.microsoft.com/office/drawing/2014/main" val="3112978202"/>
                    </a:ext>
                  </a:extLst>
                </a:gridCol>
                <a:gridCol w="6629274">
                  <a:extLst>
                    <a:ext uri="{9D8B030D-6E8A-4147-A177-3AD203B41FA5}">
                      <a16:colId xmlns:a16="http://schemas.microsoft.com/office/drawing/2014/main" val="2389893096"/>
                    </a:ext>
                  </a:extLst>
                </a:gridCol>
              </a:tblGrid>
              <a:tr h="394925">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Site Number</a:t>
                      </a:r>
                    </a:p>
                  </a:txBody>
                  <a:tcPr marL="182880" marR="182880" anchor="ctr"/>
                </a:tc>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enter</a:t>
                      </a:r>
                      <a:r>
                        <a:rPr lang="en-US" sz="1600" b="1" spc="-10"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02.</a:t>
                      </a:r>
                    </a:p>
                  </a:txBody>
                  <a:tcPr marL="73025" marR="73025" marT="36830" marB="36830" anchor="ctr"/>
                </a:tc>
                <a:extLst>
                  <a:ext uri="{0D108BD9-81ED-4DB2-BD59-A6C34878D82A}">
                    <a16:rowId xmlns:a16="http://schemas.microsoft.com/office/drawing/2014/main" val="1397580471"/>
                  </a:ext>
                </a:extLst>
              </a:tr>
              <a:tr h="350329">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Type of Days</a:t>
                      </a:r>
                    </a:p>
                  </a:txBody>
                  <a:tcPr marL="182880" marR="18288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Choose “AD Available Days” </a:t>
                      </a:r>
                      <a:r>
                        <a:rPr lang="en-US" sz="1600" b="1" dirty="0">
                          <a:solidFill>
                            <a:srgbClr val="C00000"/>
                          </a:solidFill>
                          <a:effectLst/>
                          <a:latin typeface="+mn-lt"/>
                          <a:ea typeface="Times New Roman" panose="02020603050405020304" pitchFamily="18" charset="0"/>
                          <a:cs typeface="Times New Roman" panose="02020603050405020304" pitchFamily="18" charset="0"/>
                        </a:rPr>
                        <a:t>*</a:t>
                      </a:r>
                      <a:r>
                        <a:rPr lang="en-US" sz="1600" b="1" dirty="0">
                          <a:effectLst/>
                          <a:latin typeface="+mn-lt"/>
                          <a:ea typeface="Times New Roman" panose="02020603050405020304" pitchFamily="18" charset="0"/>
                          <a:cs typeface="Times New Roman" panose="02020603050405020304" pitchFamily="18" charset="0"/>
                        </a:rPr>
                        <a:t> in the drop-down</a:t>
                      </a:r>
                      <a:r>
                        <a:rPr lang="en-US" sz="1600" b="1" spc="-2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menu.</a:t>
                      </a:r>
                    </a:p>
                  </a:txBody>
                  <a:tcPr marL="73025" marR="73025" marT="36830" marB="36830" anchor="ctr"/>
                </a:tc>
                <a:extLst>
                  <a:ext uri="{0D108BD9-81ED-4DB2-BD59-A6C34878D82A}">
                    <a16:rowId xmlns:a16="http://schemas.microsoft.com/office/drawing/2014/main" val="74966636"/>
                  </a:ext>
                </a:extLst>
              </a:tr>
              <a:tr h="347534">
                <a:tc>
                  <a:txBody>
                    <a:bodyPr/>
                    <a:lstStyle/>
                    <a:p>
                      <a:pPr marL="0" marR="0" indent="0" algn="just">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Number of Days</a:t>
                      </a:r>
                    </a:p>
                  </a:txBody>
                  <a:tcPr marL="182880" marR="182880" anchor="ctr"/>
                </a:tc>
                <a:tc>
                  <a:txBody>
                    <a:bodyPr/>
                    <a:lstStyle/>
                    <a:p>
                      <a:pPr marL="0" marR="0">
                        <a:spcBef>
                          <a:spcPts val="30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Enter the number of days estimated for the contract’s duration.</a:t>
                      </a:r>
                      <a:endParaRPr lang="en-US" sz="16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117137403"/>
                  </a:ext>
                </a:extLst>
              </a:tr>
              <a:tr h="600286">
                <a:tc>
                  <a:txBody>
                    <a:bodyPr/>
                    <a:lstStyle/>
                    <a:p>
                      <a:pPr marL="0" marR="432435">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Road User Cost Per Day</a:t>
                      </a:r>
                    </a:p>
                  </a:txBody>
                  <a:tcPr marL="182880" marR="18288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Leave this field blank, as the Site is not to be associated with determining the successful</a:t>
                      </a:r>
                      <a:r>
                        <a:rPr lang="en-US" sz="1600" b="1" spc="-1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bidder.</a:t>
                      </a:r>
                    </a:p>
                  </a:txBody>
                  <a:tcPr marL="73025" marR="73025" marT="36830" marB="36830" anchor="ctr"/>
                </a:tc>
                <a:extLst>
                  <a:ext uri="{0D108BD9-81ED-4DB2-BD59-A6C34878D82A}">
                    <a16:rowId xmlns:a16="http://schemas.microsoft.com/office/drawing/2014/main" val="3916258946"/>
                  </a:ext>
                </a:extLst>
              </a:tr>
              <a:tr h="581856">
                <a:tc>
                  <a:txBody>
                    <a:bodyPr/>
                    <a:lstStyle/>
                    <a:p>
                      <a:pPr marL="114300" marR="10287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Liquidated Damages per Day</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Enter</a:t>
                      </a:r>
                      <a:r>
                        <a:rPr lang="en-US" sz="1600" b="1" spc="-30"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zero.</a:t>
                      </a:r>
                    </a:p>
                  </a:txBody>
                  <a:tcPr marL="73025" marR="73025" marT="36830" marB="36830" anchor="ctr"/>
                </a:tc>
                <a:extLst>
                  <a:ext uri="{0D108BD9-81ED-4DB2-BD59-A6C34878D82A}">
                    <a16:rowId xmlns:a16="http://schemas.microsoft.com/office/drawing/2014/main" val="2607162557"/>
                  </a:ext>
                </a:extLst>
              </a:tr>
              <a:tr h="410561">
                <a:tc>
                  <a:txBody>
                    <a:bodyPr/>
                    <a:lstStyle/>
                    <a:p>
                      <a:pPr marL="114300" marR="24003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Comment</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Enter "Engineer’s Estimated Lane Rental</a:t>
                      </a:r>
                      <a:r>
                        <a:rPr lang="en-US" sz="1600" b="1" spc="-4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Days".</a:t>
                      </a:r>
                    </a:p>
                  </a:txBody>
                  <a:tcPr marL="73025" marR="73025" marT="36830" marB="36830" anchor="ctr"/>
                </a:tc>
                <a:extLst>
                  <a:ext uri="{0D108BD9-81ED-4DB2-BD59-A6C34878D82A}">
                    <a16:rowId xmlns:a16="http://schemas.microsoft.com/office/drawing/2014/main" val="3598756022"/>
                  </a:ext>
                </a:extLst>
              </a:tr>
              <a:tr h="133909">
                <a:tc>
                  <a:txBody>
                    <a:bodyPr/>
                    <a:lstStyle/>
                    <a:p>
                      <a:pPr marL="114300" marR="23495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2</a:t>
                      </a:r>
                      <a:r>
                        <a:rPr lang="en-US" sz="1600" b="1" baseline="30000" dirty="0">
                          <a:effectLst/>
                          <a:latin typeface="+mn-lt"/>
                          <a:ea typeface="Times New Roman" panose="02020603050405020304" pitchFamily="18" charset="0"/>
                          <a:cs typeface="Times New Roman" panose="02020603050405020304" pitchFamily="18" charset="0"/>
                        </a:rPr>
                        <a:t>nd</a:t>
                      </a:r>
                      <a:r>
                        <a:rPr lang="en-US" sz="1600" b="1" dirty="0">
                          <a:effectLst/>
                          <a:latin typeface="+mn-lt"/>
                          <a:ea typeface="Times New Roman" panose="02020603050405020304" pitchFamily="18" charset="0"/>
                          <a:cs typeface="Times New Roman" panose="02020603050405020304" pitchFamily="18" charset="0"/>
                        </a:rPr>
                        <a:t> Comment field</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if there is more than one instance of lane rental on the contract, describe the location here. Each Comment field may contain up to 60</a:t>
                      </a:r>
                      <a:r>
                        <a:rPr lang="en-US" sz="1600" b="1" spc="-6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characters.</a:t>
                      </a:r>
                    </a:p>
                  </a:txBody>
                  <a:tcPr marL="73025" marR="73025" marT="36830" marB="36830" anchor="ctr"/>
                </a:tc>
                <a:extLst>
                  <a:ext uri="{0D108BD9-81ED-4DB2-BD59-A6C34878D82A}">
                    <a16:rowId xmlns:a16="http://schemas.microsoft.com/office/drawing/2014/main" val="3019314243"/>
                  </a:ext>
                </a:extLst>
              </a:tr>
              <a:tr h="366100">
                <a:tc>
                  <a:txBody>
                    <a:bodyPr/>
                    <a:lstStyle/>
                    <a:p>
                      <a:pPr marL="114300" marR="0" indent="0">
                        <a:lnSpc>
                          <a:spcPts val="1320"/>
                        </a:lnSpc>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Click</a:t>
                      </a:r>
                      <a:r>
                        <a:rPr lang="en-US" sz="1600" b="1" spc="-5" dirty="0">
                          <a:effectLst/>
                          <a:latin typeface="+mn-lt"/>
                          <a:ea typeface="Times New Roman" panose="02020603050405020304" pitchFamily="18" charset="0"/>
                          <a:cs typeface="Times New Roman" panose="02020603050405020304" pitchFamily="18" charset="0"/>
                        </a:rPr>
                        <a:t> </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114300" marR="0" indent="12700" algn="l">
                        <a:lnSpc>
                          <a:spcPts val="1320"/>
                        </a:lnSpc>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Save.</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629190503"/>
                  </a:ext>
                </a:extLst>
              </a:tr>
            </a:tbl>
          </a:graphicData>
        </a:graphic>
      </p:graphicFrame>
      <p:sp>
        <p:nvSpPr>
          <p:cNvPr id="11" name="Content Placeholder 2">
            <a:extLst>
              <a:ext uri="{FF2B5EF4-FFF2-40B4-BE49-F238E27FC236}">
                <a16:creationId xmlns:a16="http://schemas.microsoft.com/office/drawing/2014/main" id="{88E15898-62E9-564A-8EE6-69E2D65F4D8B}"/>
              </a:ext>
            </a:extLst>
          </p:cNvPr>
          <p:cNvSpPr>
            <a:spLocks noGrp="1"/>
          </p:cNvSpPr>
          <p:nvPr/>
        </p:nvSpPr>
        <p:spPr>
          <a:xfrm>
            <a:off x="2667001" y="838200"/>
            <a:ext cx="8763000" cy="1492709"/>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182880" rIns="91440" bIns="45720" numCol="1" spcCol="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dirty="0"/>
              <a:t>For additional sites create a Site record to contain certain related information.</a:t>
            </a:r>
          </a:p>
          <a:p>
            <a:pPr>
              <a:spcBef>
                <a:spcPts val="600"/>
              </a:spcBef>
            </a:pPr>
            <a:r>
              <a:rPr lang="en-US" dirty="0"/>
              <a:t>Click the New button in the Time tab.</a:t>
            </a:r>
          </a:p>
          <a:p>
            <a:pPr>
              <a:spcBef>
                <a:spcPts val="600"/>
              </a:spcBef>
            </a:pPr>
            <a:r>
              <a:rPr lang="en-US" dirty="0"/>
              <a:t>Click Save</a:t>
            </a:r>
          </a:p>
          <a:p>
            <a:pPr marL="0" indent="0">
              <a:spcBef>
                <a:spcPts val="600"/>
              </a:spcBef>
              <a:buNone/>
            </a:pPr>
            <a:r>
              <a:rPr lang="en-US" dirty="0"/>
              <a:t>Enter this information in the following fields.</a:t>
            </a:r>
          </a:p>
          <a:p>
            <a:endParaRPr lang="en-US" b="1" dirty="0"/>
          </a:p>
        </p:txBody>
      </p:sp>
      <p:sp>
        <p:nvSpPr>
          <p:cNvPr id="3" name="Date Placeholder 2">
            <a:extLst>
              <a:ext uri="{FF2B5EF4-FFF2-40B4-BE49-F238E27FC236}">
                <a16:creationId xmlns:a16="http://schemas.microsoft.com/office/drawing/2014/main" id="{9BD3D0BE-DF78-B949-B7D2-CF60BF50EFE8}"/>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E89B963D-7C2E-0943-A905-65F000389E0A}"/>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93899005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ECE3-309B-7847-B742-3196D07B430A}"/>
              </a:ext>
            </a:extLst>
          </p:cNvPr>
          <p:cNvSpPr>
            <a:spLocks noGrp="1"/>
          </p:cNvSpPr>
          <p:nvPr>
            <p:ph type="title"/>
          </p:nvPr>
        </p:nvSpPr>
        <p:spPr>
          <a:xfrm>
            <a:off x="2823114" y="304800"/>
            <a:ext cx="8073486" cy="457200"/>
          </a:xfrm>
        </p:spPr>
        <p:txBody>
          <a:bodyPr/>
          <a:lstStyle/>
          <a:p>
            <a:pPr>
              <a:spcBef>
                <a:spcPts val="600"/>
              </a:spcBef>
              <a:spcAft>
                <a:spcPts val="1200"/>
              </a:spcAft>
            </a:pPr>
            <a:r>
              <a:rPr lang="en-US" dirty="0"/>
              <a:t>PrP Knowledge Base</a:t>
            </a:r>
          </a:p>
        </p:txBody>
      </p:sp>
      <p:sp>
        <p:nvSpPr>
          <p:cNvPr id="3" name="Content Placeholder 2">
            <a:extLst>
              <a:ext uri="{FF2B5EF4-FFF2-40B4-BE49-F238E27FC236}">
                <a16:creationId xmlns:a16="http://schemas.microsoft.com/office/drawing/2014/main" id="{86AC2A1D-C0D9-A54F-B6D8-9BA5869343D7}"/>
              </a:ext>
            </a:extLst>
          </p:cNvPr>
          <p:cNvSpPr>
            <a:spLocks noGrp="1"/>
          </p:cNvSpPr>
          <p:nvPr>
            <p:ph sz="half" idx="1"/>
          </p:nvPr>
        </p:nvSpPr>
        <p:spPr>
          <a:xfrm>
            <a:off x="2819401" y="1371600"/>
            <a:ext cx="3124198" cy="5042174"/>
          </a:xfrm>
        </p:spPr>
        <p:txBody>
          <a:bodyPr lIns="182880" tIns="91440" anchor="t">
            <a:noAutofit/>
          </a:bodyPr>
          <a:lstStyle/>
          <a:p>
            <a:pPr marL="0" indent="0">
              <a:spcBef>
                <a:spcPts val="1800"/>
              </a:spcBef>
              <a:buNone/>
            </a:pPr>
            <a:r>
              <a:rPr lang="en-US" dirty="0">
                <a:solidFill>
                  <a:schemeClr val="tx1"/>
                </a:solidFill>
              </a:rPr>
              <a:t>The subject matter in this presentation is arranged in the order it occurs within PrP.</a:t>
            </a:r>
          </a:p>
          <a:p>
            <a:pPr marL="0" indent="0">
              <a:spcBef>
                <a:spcPts val="600"/>
              </a:spcBef>
              <a:buNone/>
            </a:pPr>
            <a:r>
              <a:rPr lang="en-US" dirty="0">
                <a:solidFill>
                  <a:schemeClr val="tx1"/>
                </a:solidFill>
              </a:rPr>
              <a:t>It may be reviewed in sequence by clicking on the “Next Slide” (▶️) or “Previous Slide” (◀️) symbols on each slide.</a:t>
            </a:r>
          </a:p>
          <a:p>
            <a:pPr marL="0" indent="0">
              <a:spcBef>
                <a:spcPts val="600"/>
              </a:spcBef>
              <a:buNone/>
            </a:pPr>
            <a:r>
              <a:rPr lang="en-US" dirty="0">
                <a:solidFill>
                  <a:schemeClr val="tx1"/>
                </a:solidFill>
              </a:rPr>
              <a:t>The User may also jump to any specific section listed on the right by clicking on the</a:t>
            </a:r>
          </a:p>
          <a:p>
            <a:pPr marL="279400" indent="0">
              <a:spcBef>
                <a:spcPts val="0"/>
              </a:spcBef>
              <a:buNone/>
            </a:pPr>
            <a:r>
              <a:rPr lang="en-US" u="sng" cap="small" dirty="0">
                <a:solidFill>
                  <a:srgbClr val="203DD7"/>
                </a:solidFill>
                <a:latin typeface="+mj-lt"/>
              </a:rPr>
              <a:t>Section Name</a:t>
            </a:r>
            <a:r>
              <a:rPr lang="en-US" dirty="0"/>
              <a:t>. </a:t>
            </a:r>
          </a:p>
          <a:p>
            <a:pPr marL="0" indent="0">
              <a:spcBef>
                <a:spcPts val="600"/>
              </a:spcBef>
              <a:buNone/>
            </a:pPr>
            <a:r>
              <a:rPr lang="en-US" dirty="0">
                <a:solidFill>
                  <a:schemeClr val="tx1"/>
                </a:solidFill>
              </a:rPr>
              <a:t>When finished, a “Return” button will bring you back to this page.</a:t>
            </a:r>
          </a:p>
        </p:txBody>
      </p:sp>
      <p:sp>
        <p:nvSpPr>
          <p:cNvPr id="4" name="Content Placeholder 3">
            <a:extLst>
              <a:ext uri="{FF2B5EF4-FFF2-40B4-BE49-F238E27FC236}">
                <a16:creationId xmlns:a16="http://schemas.microsoft.com/office/drawing/2014/main" id="{45D357FB-2B0A-0A45-ADC5-86633BCA4684}"/>
              </a:ext>
            </a:extLst>
          </p:cNvPr>
          <p:cNvSpPr>
            <a:spLocks noGrp="1"/>
          </p:cNvSpPr>
          <p:nvPr>
            <p:ph sz="half" idx="2"/>
          </p:nvPr>
        </p:nvSpPr>
        <p:spPr>
          <a:xfrm>
            <a:off x="6095999" y="1371600"/>
            <a:ext cx="4800601" cy="5042174"/>
          </a:xfrm>
        </p:spPr>
        <p:txBody>
          <a:bodyPr tIns="91440"/>
          <a:lstStyle/>
          <a:p>
            <a:pPr fontAlgn="ctr">
              <a:spcBef>
                <a:spcPts val="900"/>
              </a:spcBef>
            </a:pPr>
            <a:r>
              <a:rPr lang="en-US" sz="2000" spc="120" dirty="0">
                <a:solidFill>
                  <a:srgbClr val="203DD7"/>
                </a:solidFill>
                <a:hlinkClick r:id="rId3" action="ppaction://hlinksldjump">
                  <a:extLst>
                    <a:ext uri="{A12FA001-AC4F-418D-AE19-62706E023703}">
                      <ahyp:hlinkClr xmlns:ahyp="http://schemas.microsoft.com/office/drawing/2018/hyperlinkcolor" xmlns="" val="tx"/>
                    </a:ext>
                  </a:extLst>
                </a:hlinkClick>
              </a:rPr>
              <a:t>Creating, Accessing &amp; Updating a New Project in PrP</a:t>
            </a:r>
            <a:r>
              <a:rPr lang="en-US" sz="2000" spc="120" dirty="0"/>
              <a:t> </a:t>
            </a:r>
            <a:endParaRPr lang="en-US" sz="2000" b="0" spc="120" dirty="0"/>
          </a:p>
          <a:p>
            <a:pPr fontAlgn="ctr">
              <a:spcBef>
                <a:spcPts val="900"/>
              </a:spcBef>
            </a:pPr>
            <a:r>
              <a:rPr lang="en-US" sz="2000" spc="120" dirty="0">
                <a:solidFill>
                  <a:srgbClr val="203DD7"/>
                </a:solidFill>
                <a:hlinkClick r:id="rId4" action="ppaction://hlinksldjump">
                  <a:extLst>
                    <a:ext uri="{A12FA001-AC4F-418D-AE19-62706E023703}">
                      <ahyp:hlinkClr xmlns:ahyp="http://schemas.microsoft.com/office/drawing/2018/hyperlinkcolor" xmlns="" val="tx"/>
                    </a:ext>
                  </a:extLst>
                </a:hlinkClick>
              </a:rPr>
              <a:t>Pay Items</a:t>
            </a:r>
            <a:endParaRPr lang="en-US" sz="2000" b="0" spc="120" dirty="0">
              <a:solidFill>
                <a:srgbClr val="203DD7"/>
              </a:solidFill>
            </a:endParaRPr>
          </a:p>
          <a:p>
            <a:pPr fontAlgn="ctr">
              <a:spcBef>
                <a:spcPts val="900"/>
              </a:spcBef>
            </a:pPr>
            <a:r>
              <a:rPr lang="en-US" sz="2000" spc="120" dirty="0">
                <a:solidFill>
                  <a:srgbClr val="203DD7"/>
                </a:solidFill>
                <a:hlinkClick r:id="rId5" action="ppaction://hlinksldjump">
                  <a:extLst>
                    <a:ext uri="{A12FA001-AC4F-418D-AE19-62706E023703}">
                      <ahyp:hlinkClr xmlns:ahyp="http://schemas.microsoft.com/office/drawing/2018/hyperlinkcolor" xmlns="" val="tx"/>
                    </a:ext>
                  </a:extLst>
                </a:hlinkClick>
              </a:rPr>
              <a:t>Creating a Proposal</a:t>
            </a:r>
            <a:endParaRPr lang="en-US" sz="2000" b="0" spc="120" dirty="0">
              <a:solidFill>
                <a:srgbClr val="203DD7"/>
              </a:solidFill>
            </a:endParaRPr>
          </a:p>
          <a:p>
            <a:pPr fontAlgn="ctr">
              <a:spcBef>
                <a:spcPts val="900"/>
              </a:spcBef>
            </a:pPr>
            <a:r>
              <a:rPr lang="en-US" sz="2000" spc="120" dirty="0">
                <a:solidFill>
                  <a:srgbClr val="203DD7"/>
                </a:solidFill>
                <a:hlinkClick r:id="rId6" action="ppaction://hlinksldjump">
                  <a:extLst>
                    <a:ext uri="{A12FA001-AC4F-418D-AE19-62706E023703}">
                      <ahyp:hlinkClr xmlns:ahyp="http://schemas.microsoft.com/office/drawing/2018/hyperlinkcolor" xmlns="" val="tx"/>
                    </a:ext>
                  </a:extLst>
                </a:hlinkClick>
              </a:rPr>
              <a:t>The AutoGen Process</a:t>
            </a:r>
            <a:endParaRPr lang="en-US" sz="2000" b="0" spc="120" dirty="0">
              <a:solidFill>
                <a:srgbClr val="203DD7"/>
              </a:solidFill>
            </a:endParaRPr>
          </a:p>
          <a:p>
            <a:pPr fontAlgn="ctr">
              <a:spcBef>
                <a:spcPts val="900"/>
              </a:spcBef>
            </a:pPr>
            <a:r>
              <a:rPr lang="en-US" sz="2000" spc="120" dirty="0">
                <a:solidFill>
                  <a:srgbClr val="203DD7"/>
                </a:solidFill>
                <a:hlinkClick r:id="rId7" action="ppaction://hlinksldjump">
                  <a:extLst>
                    <a:ext uri="{A12FA001-AC4F-418D-AE19-62706E023703}">
                      <ahyp:hlinkClr xmlns:ahyp="http://schemas.microsoft.com/office/drawing/2018/hyperlinkcolor" xmlns="" val="tx"/>
                    </a:ext>
                  </a:extLst>
                </a:hlinkClick>
              </a:rPr>
              <a:t>Alternative Bidding</a:t>
            </a:r>
            <a:endParaRPr lang="en-US" sz="2000" spc="120" dirty="0">
              <a:solidFill>
                <a:srgbClr val="203DD7"/>
              </a:solidFill>
            </a:endParaRPr>
          </a:p>
          <a:p>
            <a:pPr fontAlgn="ctr">
              <a:spcBef>
                <a:spcPts val="900"/>
              </a:spcBef>
            </a:pPr>
            <a:r>
              <a:rPr lang="en-US" sz="2000" spc="120" dirty="0">
                <a:solidFill>
                  <a:srgbClr val="203DD7"/>
                </a:solidFill>
                <a:hlinkClick r:id="rId8" action="ppaction://hlinksldjump">
                  <a:extLst>
                    <a:ext uri="{A12FA001-AC4F-418D-AE19-62706E023703}">
                      <ahyp:hlinkClr xmlns:ahyp="http://schemas.microsoft.com/office/drawing/2018/hyperlinkcolor" xmlns="" val="tx"/>
                    </a:ext>
                  </a:extLst>
                </a:hlinkClick>
              </a:rPr>
              <a:t>Final Review – District Let</a:t>
            </a:r>
            <a:endParaRPr lang="en-US" sz="2000" spc="120" dirty="0">
              <a:solidFill>
                <a:srgbClr val="203DD7"/>
              </a:solidFill>
            </a:endParaRPr>
          </a:p>
          <a:p>
            <a:pPr fontAlgn="ctr">
              <a:spcBef>
                <a:spcPts val="900"/>
              </a:spcBef>
            </a:pPr>
            <a:r>
              <a:rPr lang="en-US" sz="2000" spc="120" dirty="0">
                <a:solidFill>
                  <a:srgbClr val="203DD7"/>
                </a:solidFill>
                <a:hlinkClick r:id="rId9" action="ppaction://hlinksldjump">
                  <a:extLst>
                    <a:ext uri="{A12FA001-AC4F-418D-AE19-62706E023703}">
                      <ahyp:hlinkClr xmlns:ahyp="http://schemas.microsoft.com/office/drawing/2018/hyperlinkcolor" xmlns="" val="tx"/>
                    </a:ext>
                  </a:extLst>
                </a:hlinkClick>
              </a:rPr>
              <a:t>Final Plans – Central Let</a:t>
            </a:r>
            <a:endParaRPr lang="en-US" sz="2000" b="0" spc="120" dirty="0">
              <a:solidFill>
                <a:srgbClr val="203DD7"/>
              </a:solidFill>
            </a:endParaRPr>
          </a:p>
          <a:p>
            <a:pPr fontAlgn="ctr">
              <a:spcBef>
                <a:spcPts val="900"/>
              </a:spcBef>
            </a:pPr>
            <a:r>
              <a:rPr lang="en-US" sz="2000" spc="120" dirty="0">
                <a:solidFill>
                  <a:srgbClr val="203DD7"/>
                </a:solidFill>
                <a:hlinkClick r:id="rId10" action="ppaction://hlinksldjump">
                  <a:extLst>
                    <a:ext uri="{A12FA001-AC4F-418D-AE19-62706E023703}">
                      <ahyp:hlinkClr xmlns:ahyp="http://schemas.microsoft.com/office/drawing/2018/hyperlinkcolor" xmlns="" val="tx"/>
                    </a:ext>
                  </a:extLst>
                </a:hlinkClick>
              </a:rPr>
              <a:t>Contracts Administration</a:t>
            </a:r>
            <a:endParaRPr lang="en-US" sz="2000" b="0" spc="120" dirty="0">
              <a:solidFill>
                <a:srgbClr val="203DD7"/>
              </a:solidFill>
            </a:endParaRPr>
          </a:p>
          <a:p>
            <a:pPr fontAlgn="ctr">
              <a:spcBef>
                <a:spcPts val="900"/>
              </a:spcBef>
            </a:pPr>
            <a:r>
              <a:rPr lang="en-US" sz="2000" spc="120" dirty="0">
                <a:solidFill>
                  <a:srgbClr val="203DD7"/>
                </a:solidFill>
                <a:hlinkClick r:id="rId11" action="ppaction://hlinksldjump">
                  <a:extLst>
                    <a:ext uri="{A12FA001-AC4F-418D-AE19-62706E023703}">
                      <ahyp:hlinkClr xmlns:ahyp="http://schemas.microsoft.com/office/drawing/2018/hyperlinkcolor" xmlns="" val="tx"/>
                    </a:ext>
                  </a:extLst>
                </a:hlinkClick>
              </a:rPr>
              <a:t>Addendums</a:t>
            </a:r>
            <a:endParaRPr lang="en-US" sz="2000" b="0" spc="120" dirty="0">
              <a:solidFill>
                <a:srgbClr val="203DD7"/>
              </a:solidFill>
            </a:endParaRPr>
          </a:p>
          <a:p>
            <a:pPr fontAlgn="ctr">
              <a:spcBef>
                <a:spcPts val="900"/>
              </a:spcBef>
            </a:pPr>
            <a:r>
              <a:rPr lang="en-US" sz="2000" spc="120" dirty="0">
                <a:solidFill>
                  <a:srgbClr val="203DD7"/>
                </a:solidFill>
                <a:hlinkClick r:id="rId12" action="ppaction://hlinksldjump">
                  <a:extLst>
                    <a:ext uri="{A12FA001-AC4F-418D-AE19-62706E023703}">
                      <ahyp:hlinkClr xmlns:ahyp="http://schemas.microsoft.com/office/drawing/2018/hyperlinkcolor" xmlns="" val="tx"/>
                    </a:ext>
                  </a:extLst>
                </a:hlinkClick>
              </a:rPr>
              <a:t>Reports Module</a:t>
            </a:r>
            <a:endParaRPr lang="en-US" sz="2000" b="0" spc="120" dirty="0">
              <a:solidFill>
                <a:srgbClr val="203DD7"/>
              </a:solidFill>
            </a:endParaRPr>
          </a:p>
          <a:p>
            <a:pPr fontAlgn="ctr">
              <a:spcBef>
                <a:spcPts val="900"/>
              </a:spcBef>
            </a:pPr>
            <a:r>
              <a:rPr lang="en-US" sz="2000" spc="120" dirty="0">
                <a:solidFill>
                  <a:srgbClr val="203DD7"/>
                </a:solidFill>
                <a:hlinkClick r:id="rId13" action="ppaction://hlinksldjump">
                  <a:extLst>
                    <a:ext uri="{A12FA001-AC4F-418D-AE19-62706E023703}">
                      <ahyp:hlinkClr xmlns:ahyp="http://schemas.microsoft.com/office/drawing/2018/hyperlinkcolor" xmlns="" val="tx"/>
                    </a:ext>
                  </a:extLst>
                </a:hlinkClick>
              </a:rPr>
              <a:t>WorkFlows and Phases</a:t>
            </a:r>
            <a:endParaRPr lang="en-US" sz="2000" b="0" spc="120" dirty="0">
              <a:solidFill>
                <a:srgbClr val="203DD7"/>
              </a:solidFill>
            </a:endParaRPr>
          </a:p>
          <a:p>
            <a:endParaRPr lang="en-US" dirty="0"/>
          </a:p>
        </p:txBody>
      </p:sp>
      <p:sp>
        <p:nvSpPr>
          <p:cNvPr id="5" name="Date Placeholder 4">
            <a:extLst>
              <a:ext uri="{FF2B5EF4-FFF2-40B4-BE49-F238E27FC236}">
                <a16:creationId xmlns:a16="http://schemas.microsoft.com/office/drawing/2014/main" id="{98015F93-C3E1-814D-8F38-6768F92C7F28}"/>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2BD48477-D7C3-C64E-98FF-33517818AEB6}"/>
              </a:ext>
            </a:extLst>
          </p:cNvPr>
          <p:cNvSpPr>
            <a:spLocks noGrp="1"/>
          </p:cNvSpPr>
          <p:nvPr>
            <p:ph type="ftr" sz="quarter" idx="11"/>
          </p:nvPr>
        </p:nvSpPr>
        <p:spPr/>
        <p:txBody>
          <a:bodyPr/>
          <a:lstStyle/>
          <a:p>
            <a:r>
              <a:rPr lang="en-US"/>
              <a:t>PRP Version 4.6</a:t>
            </a:r>
            <a:endParaRPr lang="en-US" dirty="0"/>
          </a:p>
        </p:txBody>
      </p:sp>
      <p:sp>
        <p:nvSpPr>
          <p:cNvPr id="8" name="TextBox 7">
            <a:extLst>
              <a:ext uri="{FF2B5EF4-FFF2-40B4-BE49-F238E27FC236}">
                <a16:creationId xmlns:a16="http://schemas.microsoft.com/office/drawing/2014/main" id="{75449BF8-A5CA-604A-B882-CE620F7CDD76}"/>
              </a:ext>
            </a:extLst>
          </p:cNvPr>
          <p:cNvSpPr txBox="1"/>
          <p:nvPr/>
        </p:nvSpPr>
        <p:spPr>
          <a:xfrm>
            <a:off x="6095999" y="838200"/>
            <a:ext cx="4800601" cy="461665"/>
          </a:xfrm>
          <a:prstGeom prst="rect">
            <a:avLst/>
          </a:prstGeom>
          <a:gradFill>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gradFill>
        </p:spPr>
        <p:txBody>
          <a:bodyPr wrap="square" tIns="45720" rtlCol="0">
            <a:spAutoFit/>
          </a:bodyPr>
          <a:lstStyle/>
          <a:p>
            <a:r>
              <a:rPr lang="en-US" sz="2400" b="1" cap="small" dirty="0">
                <a:latin typeface="+mj-lt"/>
              </a:rPr>
              <a:t>Contents by Section Name</a:t>
            </a:r>
            <a:endParaRPr lang="en-US" sz="2000" b="1" cap="small" dirty="0">
              <a:latin typeface="+mj-lt"/>
            </a:endParaRPr>
          </a:p>
        </p:txBody>
      </p:sp>
      <p:sp>
        <p:nvSpPr>
          <p:cNvPr id="9" name="TextBox 8">
            <a:extLst>
              <a:ext uri="{FF2B5EF4-FFF2-40B4-BE49-F238E27FC236}">
                <a16:creationId xmlns:a16="http://schemas.microsoft.com/office/drawing/2014/main" id="{51A7A39D-FB00-B447-8BF6-04BE0D4D9D3C}"/>
              </a:ext>
            </a:extLst>
          </p:cNvPr>
          <p:cNvSpPr txBox="1"/>
          <p:nvPr/>
        </p:nvSpPr>
        <p:spPr>
          <a:xfrm>
            <a:off x="2819402" y="838200"/>
            <a:ext cx="3124198" cy="461665"/>
          </a:xfrm>
          <a:prstGeom prst="rect">
            <a:avLst/>
          </a:prstGeom>
          <a:gradFill>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gradFill>
        </p:spPr>
        <p:txBody>
          <a:bodyPr wrap="square" tIns="45720" rtlCol="0">
            <a:spAutoFit/>
          </a:bodyPr>
          <a:lstStyle/>
          <a:p>
            <a:pPr>
              <a:spcBef>
                <a:spcPts val="600"/>
              </a:spcBef>
            </a:pPr>
            <a:r>
              <a:rPr lang="en-US" sz="2400" b="1" cap="small" dirty="0"/>
              <a:t>Navigation</a:t>
            </a:r>
            <a:endParaRPr lang="en-US" b="1" dirty="0"/>
          </a:p>
        </p:txBody>
      </p:sp>
    </p:spTree>
    <p:extLst>
      <p:ext uri="{BB962C8B-B14F-4D97-AF65-F5344CB8AC3E}">
        <p14:creationId xmlns:p14="http://schemas.microsoft.com/office/powerpoint/2010/main" val="376892036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2667000" y="228600"/>
            <a:ext cx="8748445" cy="381000"/>
          </a:xfrm>
          <a:gradFill flip="none" rotWithShape="1">
            <a:gsLst>
              <a:gs pos="17000">
                <a:schemeClr val="accent3">
                  <a:lumMod val="20000"/>
                  <a:lumOff val="80000"/>
                </a:schemeClr>
              </a:gs>
              <a:gs pos="67000">
                <a:schemeClr val="accent4">
                  <a:lumMod val="45000"/>
                  <a:lumOff val="55000"/>
                </a:schemeClr>
              </a:gs>
              <a:gs pos="75000">
                <a:schemeClr val="accent4">
                  <a:lumMod val="45000"/>
                  <a:lumOff val="55000"/>
                </a:schemeClr>
              </a:gs>
              <a:gs pos="100000">
                <a:schemeClr val="accent4">
                  <a:lumMod val="30000"/>
                  <a:lumOff val="70000"/>
                </a:schemeClr>
              </a:gs>
            </a:gsLst>
            <a:lin ang="13500000" scaled="1"/>
            <a:tileRect/>
          </a:gradFill>
        </p:spPr>
        <p:txBody>
          <a:bodyPr/>
          <a:lstStyle/>
          <a:p>
            <a:pPr algn="l"/>
            <a:r>
              <a:rPr lang="en-US" sz="2400" dirty="0"/>
              <a:t>Construction Milestones – </a:t>
            </a:r>
            <a:r>
              <a:rPr lang="en-US" sz="1800" dirty="0"/>
              <a:t>With or without Incentives or Disincentives</a:t>
            </a:r>
            <a:endParaRPr lang="en-US" sz="2400" dirty="0"/>
          </a:p>
        </p:txBody>
      </p:sp>
      <p:graphicFrame>
        <p:nvGraphicFramePr>
          <p:cNvPr id="9" name="Content Placeholder 8">
            <a:extLst>
              <a:ext uri="{FF2B5EF4-FFF2-40B4-BE49-F238E27FC236}">
                <a16:creationId xmlns:a16="http://schemas.microsoft.com/office/drawing/2014/main" id="{B8E7D6C1-7790-8743-B39E-1147E1D5BD0D}"/>
              </a:ext>
            </a:extLst>
          </p:cNvPr>
          <p:cNvGraphicFramePr>
            <a:graphicFrameLocks noGrp="1"/>
          </p:cNvGraphicFramePr>
          <p:nvPr>
            <p:ph idx="1"/>
            <p:extLst>
              <p:ext uri="{D42A27DB-BD31-4B8C-83A1-F6EECF244321}">
                <p14:modId xmlns:p14="http://schemas.microsoft.com/office/powerpoint/2010/main" val="4156019640"/>
              </p:ext>
            </p:extLst>
          </p:nvPr>
        </p:nvGraphicFramePr>
        <p:xfrm>
          <a:off x="2667000" y="1295401"/>
          <a:ext cx="8748445" cy="5173503"/>
        </p:xfrm>
        <a:graphic>
          <a:graphicData uri="http://schemas.openxmlformats.org/drawingml/2006/table">
            <a:tbl>
              <a:tblPr firstRow="1" bandRow="1">
                <a:tableStyleId>{C4B1156A-380E-4F78-BDF5-A606A8083BF9}</a:tableStyleId>
              </a:tblPr>
              <a:tblGrid>
                <a:gridCol w="1823866">
                  <a:extLst>
                    <a:ext uri="{9D8B030D-6E8A-4147-A177-3AD203B41FA5}">
                      <a16:colId xmlns:a16="http://schemas.microsoft.com/office/drawing/2014/main" val="3112978202"/>
                    </a:ext>
                  </a:extLst>
                </a:gridCol>
                <a:gridCol w="6924579">
                  <a:extLst>
                    <a:ext uri="{9D8B030D-6E8A-4147-A177-3AD203B41FA5}">
                      <a16:colId xmlns:a16="http://schemas.microsoft.com/office/drawing/2014/main" val="2389893096"/>
                    </a:ext>
                  </a:extLst>
                </a:gridCol>
              </a:tblGrid>
              <a:tr h="547667">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Site Number</a:t>
                      </a:r>
                    </a:p>
                  </a:txBody>
                  <a:tcPr marR="0" anchor="ctr"/>
                </a:tc>
                <a:tc>
                  <a:txBody>
                    <a:bodyPr/>
                    <a:lstStyle/>
                    <a:p>
                      <a:pPr marL="0" marR="266065">
                        <a:spcBef>
                          <a:spcPts val="595"/>
                        </a:spcBef>
                        <a:spcAft>
                          <a:spcPts val="0"/>
                        </a:spcAft>
                      </a:pPr>
                      <a:r>
                        <a:rPr lang="en-US" sz="1600" b="1" dirty="0">
                          <a:effectLst/>
                          <a:latin typeface="+mn-lt"/>
                          <a:ea typeface="Times New Roman" panose="02020603050405020304" pitchFamily="18" charset="0"/>
                          <a:cs typeface="Times New Roman" panose="02020603050405020304" pitchFamily="18" charset="0"/>
                        </a:rPr>
                        <a:t>Use one site for each instance where a milestone is to be managed in Site Manager. Begin with Site 10</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397580471"/>
                  </a:ext>
                </a:extLst>
              </a:tr>
              <a:tr h="339504">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Type of Days</a:t>
                      </a:r>
                    </a:p>
                  </a:txBody>
                  <a:tcPr marR="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Choose “AD Available Days” </a:t>
                      </a:r>
                      <a:r>
                        <a:rPr lang="en-US" sz="1800" b="1" dirty="0">
                          <a:solidFill>
                            <a:srgbClr val="C00000"/>
                          </a:solidFill>
                          <a:effectLst/>
                          <a:latin typeface="+mn-lt"/>
                          <a:ea typeface="Times New Roman" panose="02020603050405020304" pitchFamily="18" charset="0"/>
                          <a:cs typeface="Times New Roman" panose="02020603050405020304" pitchFamily="18" charset="0"/>
                        </a:rPr>
                        <a:t>*</a:t>
                      </a:r>
                      <a:r>
                        <a:rPr lang="en-US" sz="1600" b="1" dirty="0">
                          <a:effectLst/>
                          <a:latin typeface="+mn-lt"/>
                          <a:ea typeface="Times New Roman" panose="02020603050405020304" pitchFamily="18" charset="0"/>
                          <a:cs typeface="Times New Roman" panose="02020603050405020304" pitchFamily="18" charset="0"/>
                        </a:rPr>
                        <a:t> in the drop-down</a:t>
                      </a:r>
                      <a:r>
                        <a:rPr lang="en-US" sz="1600" b="1" spc="-2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menu.</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74966636"/>
                  </a:ext>
                </a:extLst>
              </a:tr>
              <a:tr h="919152">
                <a:tc>
                  <a:txBody>
                    <a:bodyPr/>
                    <a:lstStyle/>
                    <a:p>
                      <a:pPr marL="0" marR="0" indent="0" algn="just">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Number of Days</a:t>
                      </a:r>
                    </a:p>
                  </a:txBody>
                  <a:tcPr marR="0" anchor="ctr"/>
                </a:tc>
                <a:tc>
                  <a:txBody>
                    <a:bodyPr/>
                    <a:lstStyle/>
                    <a:p>
                      <a:pPr marL="0" marR="0">
                        <a:lnSpc>
                          <a:spcPts val="1320"/>
                        </a:lnSpc>
                        <a:spcBef>
                          <a:spcPts val="600"/>
                        </a:spcBef>
                        <a:spcAft>
                          <a:spcPts val="0"/>
                        </a:spcAft>
                      </a:pPr>
                      <a:r>
                        <a:rPr lang="en-US" sz="1600" b="1" dirty="0">
                          <a:effectLst/>
                          <a:latin typeface="+mn-lt"/>
                          <a:ea typeface="Times New Roman" panose="02020603050405020304" pitchFamily="18" charset="0"/>
                          <a:cs typeface="Times New Roman" panose="02020603050405020304" pitchFamily="18" charset="0"/>
                        </a:rPr>
                        <a:t>Enter the number of days associated with the Milestone. </a:t>
                      </a:r>
                    </a:p>
                    <a:p>
                      <a:pPr marL="0" marR="0">
                        <a:lnSpc>
                          <a:spcPts val="1320"/>
                        </a:lnSpc>
                        <a:spcBef>
                          <a:spcPts val="600"/>
                        </a:spcBef>
                        <a:spcAft>
                          <a:spcPts val="0"/>
                        </a:spcAft>
                      </a:pPr>
                      <a:r>
                        <a:rPr lang="en-US" sz="1600" b="1" dirty="0">
                          <a:effectLst/>
                          <a:latin typeface="+mn-lt"/>
                          <a:ea typeface="Times New Roman" panose="02020603050405020304" pitchFamily="18" charset="0"/>
                          <a:cs typeface="Times New Roman" panose="02020603050405020304" pitchFamily="18" charset="0"/>
                        </a:rPr>
                        <a:t>Specified Start date and Specified Completion date may be used</a:t>
                      </a:r>
                    </a:p>
                    <a:p>
                      <a:pPr marL="0" marR="0">
                        <a:lnSpc>
                          <a:spcPts val="1320"/>
                        </a:lnSpc>
                        <a:spcBef>
                          <a:spcPts val="600"/>
                        </a:spcBef>
                        <a:spcAft>
                          <a:spcPts val="0"/>
                        </a:spcAft>
                      </a:pPr>
                      <a:r>
                        <a:rPr lang="en-US" sz="1600" b="1" dirty="0">
                          <a:effectLst/>
                          <a:latin typeface="+mn-lt"/>
                          <a:ea typeface="Times New Roman" panose="02020603050405020304" pitchFamily="18" charset="0"/>
                          <a:cs typeface="Times New Roman" panose="02020603050405020304" pitchFamily="18" charset="0"/>
                        </a:rPr>
                        <a:t>in conjunction with this duration.</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117137403"/>
                  </a:ext>
                </a:extLst>
              </a:tr>
              <a:tr h="575784">
                <a:tc>
                  <a:txBody>
                    <a:bodyPr/>
                    <a:lstStyle/>
                    <a:p>
                      <a:pPr marL="0" marR="432435">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Road User Cost Per Day</a:t>
                      </a:r>
                    </a:p>
                  </a:txBody>
                  <a:tcPr marR="0" anchor="ctr"/>
                </a:tc>
                <a:tc>
                  <a:txBody>
                    <a:bodyPr/>
                    <a:lstStyle/>
                    <a:p>
                      <a:pPr marL="0" marR="0">
                        <a:lnSpc>
                          <a:spcPts val="1320"/>
                        </a:lnSpc>
                        <a:spcBef>
                          <a:spcPts val="600"/>
                        </a:spcBef>
                        <a:spcAft>
                          <a:spcPts val="0"/>
                        </a:spcAft>
                      </a:pPr>
                      <a:r>
                        <a:rPr lang="en-US" sz="1600" b="1" dirty="0">
                          <a:effectLst/>
                          <a:latin typeface="+mn-lt"/>
                          <a:ea typeface="Times New Roman" panose="02020603050405020304" pitchFamily="18" charset="0"/>
                          <a:cs typeface="Times New Roman" panose="02020603050405020304" pitchFamily="18" charset="0"/>
                        </a:rPr>
                        <a:t>Leave this field blank, as the Site is not to be associated with</a:t>
                      </a:r>
                    </a:p>
                    <a:p>
                      <a:pPr marL="0" marR="0">
                        <a:lnSpc>
                          <a:spcPts val="1320"/>
                        </a:lnSpc>
                        <a:spcBef>
                          <a:spcPts val="600"/>
                        </a:spcBef>
                        <a:spcAft>
                          <a:spcPts val="0"/>
                        </a:spcAft>
                      </a:pPr>
                      <a:r>
                        <a:rPr lang="en-US" sz="1600" b="1" dirty="0">
                          <a:effectLst/>
                          <a:latin typeface="+mn-lt"/>
                          <a:ea typeface="Times New Roman" panose="02020603050405020304" pitchFamily="18" charset="0"/>
                          <a:cs typeface="Times New Roman" panose="02020603050405020304" pitchFamily="18" charset="0"/>
                        </a:rPr>
                        <a:t>determining the successful</a:t>
                      </a:r>
                      <a:r>
                        <a:rPr lang="en-US" sz="1600" b="1" spc="-1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bidder.</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916258946"/>
                  </a:ext>
                </a:extLst>
              </a:tr>
              <a:tr h="785567">
                <a:tc>
                  <a:txBody>
                    <a:bodyPr/>
                    <a:lstStyle/>
                    <a:p>
                      <a:pPr marL="0" marR="10287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Liquidated Damages per Day</a:t>
                      </a:r>
                      <a:endParaRPr lang="en-US" sz="1400" b="1" dirty="0">
                        <a:effectLst/>
                        <a:latin typeface="+mn-lt"/>
                        <a:ea typeface="Times New Roman" panose="02020603050405020304" pitchFamily="18" charset="0"/>
                        <a:cs typeface="Times New Roman" panose="02020603050405020304" pitchFamily="18" charset="0"/>
                      </a:endParaRPr>
                    </a:p>
                  </a:txBody>
                  <a:tcPr marR="0" marT="36830" marB="3683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If there is an incentive for the Milestone, enter the value. This field will transfer to Site Manager as a Disincentive amount. Otherwise enter zero. The Incentive value will be entered in</a:t>
                      </a:r>
                      <a:r>
                        <a:rPr lang="en-US" sz="1600" b="1" spc="-10"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Site Manager.</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607162557"/>
                  </a:ext>
                </a:extLst>
              </a:tr>
              <a:tr h="393803">
                <a:tc>
                  <a:txBody>
                    <a:bodyPr/>
                    <a:lstStyle/>
                    <a:p>
                      <a:pPr marL="0" marR="24003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Comment</a:t>
                      </a:r>
                      <a:endParaRPr lang="en-US" sz="1400" b="1" dirty="0">
                        <a:effectLst/>
                        <a:latin typeface="+mn-lt"/>
                        <a:ea typeface="Times New Roman" panose="02020603050405020304" pitchFamily="18" charset="0"/>
                        <a:cs typeface="Times New Roman" panose="02020603050405020304" pitchFamily="18" charset="0"/>
                      </a:endParaRPr>
                    </a:p>
                  </a:txBody>
                  <a:tcPr marR="0" marT="36830" marB="3683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Enter</a:t>
                      </a:r>
                      <a:r>
                        <a:rPr lang="en-US" sz="1600" b="1" spc="-2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“Milestone".</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598756022"/>
                  </a:ext>
                </a:extLst>
              </a:tr>
              <a:tr h="785567">
                <a:tc>
                  <a:txBody>
                    <a:bodyPr/>
                    <a:lstStyle/>
                    <a:p>
                      <a:pPr marL="0" marR="234950" indent="0">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2</a:t>
                      </a:r>
                      <a:r>
                        <a:rPr lang="en-US" sz="1600" b="1" baseline="30000" dirty="0">
                          <a:effectLst/>
                          <a:latin typeface="+mn-lt"/>
                          <a:ea typeface="Times New Roman" panose="02020603050405020304" pitchFamily="18" charset="0"/>
                          <a:cs typeface="Times New Roman" panose="02020603050405020304" pitchFamily="18" charset="0"/>
                        </a:rPr>
                        <a:t>nd</a:t>
                      </a:r>
                      <a:r>
                        <a:rPr lang="en-US" sz="1600" b="1" dirty="0">
                          <a:effectLst/>
                          <a:latin typeface="+mn-lt"/>
                          <a:ea typeface="Times New Roman" panose="02020603050405020304" pitchFamily="18" charset="0"/>
                          <a:cs typeface="Times New Roman" panose="02020603050405020304" pitchFamily="18" charset="0"/>
                        </a:rPr>
                        <a:t> Comment field</a:t>
                      </a:r>
                      <a:endParaRPr lang="en-US" sz="1400" b="1" dirty="0">
                        <a:effectLst/>
                        <a:latin typeface="+mn-lt"/>
                        <a:ea typeface="Times New Roman" panose="02020603050405020304" pitchFamily="18" charset="0"/>
                        <a:cs typeface="Times New Roman" panose="02020603050405020304" pitchFamily="18" charset="0"/>
                      </a:endParaRPr>
                    </a:p>
                  </a:txBody>
                  <a:tcPr marR="0" marT="36830" marB="36830" anchor="ctr"/>
                </a:tc>
                <a:tc>
                  <a:txBody>
                    <a:bodyPr/>
                    <a:lstStyle/>
                    <a:p>
                      <a:pPr marL="0" marR="0">
                        <a:spcBef>
                          <a:spcPts val="300"/>
                        </a:spcBef>
                        <a:spcAft>
                          <a:spcPts val="0"/>
                        </a:spcAft>
                      </a:pPr>
                      <a:r>
                        <a:rPr lang="en-US" sz="1600" b="1" dirty="0">
                          <a:effectLst/>
                          <a:latin typeface="+mn-lt"/>
                          <a:ea typeface="Times New Roman" panose="02020603050405020304" pitchFamily="18" charset="0"/>
                          <a:cs typeface="Times New Roman" panose="02020603050405020304" pitchFamily="18" charset="0"/>
                        </a:rPr>
                        <a:t>If there is more than one Milestone on the contract, describe the milestone here. Each Comments field may contain up to 60</a:t>
                      </a:r>
                      <a:r>
                        <a:rPr lang="en-US" sz="1600" b="1" spc="-65" dirty="0">
                          <a:effectLst/>
                          <a:latin typeface="+mn-lt"/>
                          <a:ea typeface="Times New Roman" panose="02020603050405020304" pitchFamily="18" charset="0"/>
                          <a:cs typeface="Times New Roman" panose="02020603050405020304" pitchFamily="18" charset="0"/>
                        </a:rPr>
                        <a:t> </a:t>
                      </a:r>
                      <a:r>
                        <a:rPr lang="en-US" sz="1600" b="1" dirty="0">
                          <a:effectLst/>
                          <a:latin typeface="+mn-lt"/>
                          <a:ea typeface="Times New Roman" panose="02020603050405020304" pitchFamily="18" charset="0"/>
                          <a:cs typeface="Times New Roman" panose="02020603050405020304" pitchFamily="18" charset="0"/>
                        </a:rPr>
                        <a:t>characters.</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019314243"/>
                  </a:ext>
                </a:extLst>
              </a:tr>
              <a:tr h="238353">
                <a:tc>
                  <a:txBody>
                    <a:bodyPr/>
                    <a:lstStyle/>
                    <a:p>
                      <a:pPr marL="0" marR="0" indent="0">
                        <a:lnSpc>
                          <a:spcPts val="1320"/>
                        </a:lnSpc>
                        <a:spcBef>
                          <a:spcPts val="6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Click</a:t>
                      </a:r>
                      <a:r>
                        <a:rPr lang="en-US" sz="1600" b="1" spc="-5" dirty="0">
                          <a:effectLst/>
                          <a:latin typeface="+mn-lt"/>
                          <a:ea typeface="Times New Roman" panose="02020603050405020304" pitchFamily="18" charset="0"/>
                          <a:cs typeface="Times New Roman" panose="02020603050405020304" pitchFamily="18" charset="0"/>
                        </a:rPr>
                        <a:t> </a:t>
                      </a:r>
                      <a:endParaRPr lang="en-US" sz="1400" b="1" dirty="0">
                        <a:effectLst/>
                        <a:latin typeface="+mn-lt"/>
                        <a:ea typeface="Times New Roman" panose="02020603050405020304" pitchFamily="18" charset="0"/>
                        <a:cs typeface="Times New Roman" panose="02020603050405020304" pitchFamily="18" charset="0"/>
                      </a:endParaRPr>
                    </a:p>
                  </a:txBody>
                  <a:tcPr marR="0" marT="36830" marB="36830" anchor="ctr"/>
                </a:tc>
                <a:tc>
                  <a:txBody>
                    <a:bodyPr/>
                    <a:lstStyle/>
                    <a:p>
                      <a:pPr marL="0" marR="0" indent="12700" algn="l">
                        <a:lnSpc>
                          <a:spcPts val="1320"/>
                        </a:lnSpc>
                        <a:spcBef>
                          <a:spcPts val="300"/>
                        </a:spcBef>
                        <a:spcAft>
                          <a:spcPts val="0"/>
                        </a:spcAft>
                        <a:tabLst/>
                      </a:pPr>
                      <a:r>
                        <a:rPr lang="en-US" sz="1600" b="1" dirty="0">
                          <a:effectLst/>
                          <a:latin typeface="+mn-lt"/>
                          <a:ea typeface="Times New Roman" panose="02020603050405020304" pitchFamily="18" charset="0"/>
                          <a:cs typeface="Times New Roman" panose="02020603050405020304" pitchFamily="18" charset="0"/>
                        </a:rPr>
                        <a:t>Save.</a:t>
                      </a: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629190503"/>
                  </a:ext>
                </a:extLst>
              </a:tr>
              <a:tr h="520003">
                <a:tc gridSpan="2">
                  <a:txBody>
                    <a:bodyPr/>
                    <a:lstStyle/>
                    <a:p>
                      <a:pPr marL="0" marR="0" indent="0">
                        <a:lnSpc>
                          <a:spcPts val="1320"/>
                        </a:lnSpc>
                        <a:spcBef>
                          <a:spcPts val="600"/>
                        </a:spcBef>
                        <a:spcAft>
                          <a:spcPts val="0"/>
                        </a:spcAft>
                        <a:tabLst/>
                      </a:pPr>
                      <a:r>
                        <a:rPr lang="en-US" sz="1400" b="1" dirty="0">
                          <a:effectLst/>
                          <a:latin typeface="+mn-lt"/>
                          <a:ea typeface="Times New Roman" panose="02020603050405020304" pitchFamily="18" charset="0"/>
                          <a:cs typeface="Times New Roman" panose="02020603050405020304" pitchFamily="18" charset="0"/>
                        </a:rPr>
                        <a:t>Note re “Type of Days” in Time Tab screen: Utilizing the “AD-Available Days” choice allows the Department to adjust Contract Days based upon issues that arise during the prosecution of work.</a:t>
                      </a:r>
                    </a:p>
                  </a:txBody>
                  <a:tcPr marR="0" marT="36830" marB="36830" anchor="ctr"/>
                </a:tc>
                <a:tc hMerge="1">
                  <a:txBody>
                    <a:bodyPr/>
                    <a:lstStyle/>
                    <a:p>
                      <a:pPr marL="0" marR="0" indent="12700" algn="l">
                        <a:lnSpc>
                          <a:spcPts val="1320"/>
                        </a:lnSpc>
                        <a:spcBef>
                          <a:spcPts val="300"/>
                        </a:spcBef>
                        <a:spcAft>
                          <a:spcPts val="0"/>
                        </a:spcAft>
                        <a:tabLst/>
                      </a:pPr>
                      <a:endParaRPr lang="en-US" sz="1400" b="1" dirty="0">
                        <a:effectLst/>
                        <a:latin typeface="+mn-lt"/>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268932597"/>
                  </a:ext>
                </a:extLst>
              </a:tr>
            </a:tbl>
          </a:graphicData>
        </a:graphic>
      </p:graphicFrame>
      <p:sp>
        <p:nvSpPr>
          <p:cNvPr id="11" name="Content Placeholder 2">
            <a:extLst>
              <a:ext uri="{FF2B5EF4-FFF2-40B4-BE49-F238E27FC236}">
                <a16:creationId xmlns:a16="http://schemas.microsoft.com/office/drawing/2014/main" id="{88E15898-62E9-564A-8EE6-69E2D65F4D8B}"/>
              </a:ext>
            </a:extLst>
          </p:cNvPr>
          <p:cNvSpPr>
            <a:spLocks noGrp="1"/>
          </p:cNvSpPr>
          <p:nvPr/>
        </p:nvSpPr>
        <p:spPr>
          <a:xfrm>
            <a:off x="2667000" y="685801"/>
            <a:ext cx="8748446" cy="533399"/>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0" rIns="91440" bIns="0" numCol="1" spcCol="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600" dirty="0"/>
              <a:t>Create a Site “00” for the contract time in the usual manner. Then create additional Sites as described here.</a:t>
            </a:r>
          </a:p>
          <a:p>
            <a:pPr marL="0" indent="0">
              <a:buNone/>
            </a:pPr>
            <a:endParaRPr lang="en-US" b="1" dirty="0"/>
          </a:p>
        </p:txBody>
      </p:sp>
      <p:sp>
        <p:nvSpPr>
          <p:cNvPr id="3" name="Date Placeholder 2">
            <a:extLst>
              <a:ext uri="{FF2B5EF4-FFF2-40B4-BE49-F238E27FC236}">
                <a16:creationId xmlns:a16="http://schemas.microsoft.com/office/drawing/2014/main" id="{14963FBD-48FA-794C-BE6A-230ABDA43A8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E746537C-F3E5-6D45-8124-DE04126C9375}"/>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160215555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3352800" y="624110"/>
            <a:ext cx="7859202" cy="671290"/>
          </a:xfrm>
        </p:spPr>
        <p:txBody>
          <a:bodyPr/>
          <a:lstStyle/>
          <a:p>
            <a:r>
              <a:rPr lang="en-US" sz="2400" dirty="0"/>
              <a:t>Bid Factor Bidding</a:t>
            </a:r>
          </a:p>
        </p:txBody>
      </p:sp>
      <p:sp>
        <p:nvSpPr>
          <p:cNvPr id="3" name="Content Placeholder 2">
            <a:extLst>
              <a:ext uri="{FF2B5EF4-FFF2-40B4-BE49-F238E27FC236}">
                <a16:creationId xmlns:a16="http://schemas.microsoft.com/office/drawing/2014/main" id="{421B38FD-F59B-3C4C-828A-F76F316D05D2}"/>
              </a:ext>
            </a:extLst>
          </p:cNvPr>
          <p:cNvSpPr>
            <a:spLocks noGrp="1"/>
          </p:cNvSpPr>
          <p:nvPr>
            <p:ph idx="1"/>
          </p:nvPr>
        </p:nvSpPr>
        <p:spPr>
          <a:xfrm>
            <a:off x="3352800" y="1817910"/>
            <a:ext cx="7859202" cy="3516090"/>
          </a:xfrm>
        </p:spPr>
        <p:txBody>
          <a:bodyPr/>
          <a:lstStyle/>
          <a:p>
            <a:pPr marL="0" indent="0">
              <a:buNone/>
            </a:pPr>
            <a:r>
              <a:rPr lang="en-US" sz="2000" dirty="0"/>
              <a:t>Project/Proposal Preparation Steps</a:t>
            </a:r>
          </a:p>
          <a:p>
            <a:pPr lvl="0">
              <a:spcBef>
                <a:spcPts val="1200"/>
              </a:spcBef>
              <a:buFont typeface="+mj-lt"/>
              <a:buAutoNum type="alphaUcPeriod"/>
            </a:pPr>
            <a:r>
              <a:rPr lang="en-US" dirty="0"/>
              <a:t>Load </a:t>
            </a:r>
            <a:r>
              <a:rPr lang="en-US" sz="2000" cap="small" dirty="0"/>
              <a:t>Pay Items</a:t>
            </a:r>
            <a:r>
              <a:rPr lang="en-US" dirty="0"/>
              <a:t> and </a:t>
            </a:r>
            <a:r>
              <a:rPr lang="en-US" sz="2000" cap="small" dirty="0"/>
              <a:t>Quantitie</a:t>
            </a:r>
            <a:r>
              <a:rPr lang="en-US" sz="2000" dirty="0"/>
              <a:t>s</a:t>
            </a:r>
            <a:r>
              <a:rPr lang="en-US" dirty="0"/>
              <a:t> at the Project level, (do not choose “</a:t>
            </a:r>
            <a:r>
              <a:rPr lang="en-US" sz="2000" cap="small" dirty="0"/>
              <a:t>Fixed Price</a:t>
            </a:r>
            <a:r>
              <a:rPr lang="en-US" dirty="0"/>
              <a:t>” for all Pay Items at this stage – This would create errors on the project edit report). </a:t>
            </a:r>
          </a:p>
          <a:p>
            <a:pPr lvl="0" indent="0">
              <a:buNone/>
            </a:pPr>
            <a:r>
              <a:rPr lang="en-US" dirty="0"/>
              <a:t>Do not enter Items with </a:t>
            </a:r>
            <a:r>
              <a:rPr lang="en-US" sz="2000" cap="small" dirty="0"/>
              <a:t>Lump Sum Quantities</a:t>
            </a:r>
            <a:r>
              <a:rPr lang="en-US" dirty="0"/>
              <a:t>. Item Pricing will be handled utilizing the DQE System.</a:t>
            </a:r>
          </a:p>
          <a:p>
            <a:pPr lvl="0">
              <a:buFont typeface="+mj-lt"/>
              <a:buAutoNum type="alphaUcPeriod" startAt="2"/>
            </a:pPr>
            <a:r>
              <a:rPr lang="en-US" dirty="0"/>
              <a:t>Create Proposal - Follow “Create Proposal Checklist” Role Help with the following additions:</a:t>
            </a:r>
          </a:p>
        </p:txBody>
      </p:sp>
      <p:sp>
        <p:nvSpPr>
          <p:cNvPr id="4" name="Date Placeholder 3">
            <a:extLst>
              <a:ext uri="{FF2B5EF4-FFF2-40B4-BE49-F238E27FC236}">
                <a16:creationId xmlns:a16="http://schemas.microsoft.com/office/drawing/2014/main" id="{3F01C020-7FC0-C34F-B4B8-80BC5A35B5B9}"/>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80081CF-46BB-A045-BD45-89A4310C74D0}"/>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32951197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2935797" y="381000"/>
            <a:ext cx="8481504" cy="4572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Bid Factor Bidding – Preparation Steps contd.</a:t>
            </a:r>
            <a:endParaRPr lang="en-US" sz="2400"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2948497" y="981260"/>
            <a:ext cx="4114800" cy="138094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Font typeface="+mj-lt"/>
              <a:buAutoNum type="arabicPeriod"/>
            </a:pPr>
            <a:r>
              <a:rPr lang="en-US" b="1" dirty="0"/>
              <a:t>Choose Alternative Bidding Option “BFB-Contract Work Order” from drop-down menu on the Proposal General screen.</a:t>
            </a:r>
          </a:p>
        </p:txBody>
      </p:sp>
      <p:sp>
        <p:nvSpPr>
          <p:cNvPr id="20" name="Content Placeholder 2">
            <a:extLst>
              <a:ext uri="{FF2B5EF4-FFF2-40B4-BE49-F238E27FC236}">
                <a16:creationId xmlns:a16="http://schemas.microsoft.com/office/drawing/2014/main" id="{7C01BC64-489D-4443-8EBE-54CC21110BE9}"/>
              </a:ext>
            </a:extLst>
          </p:cNvPr>
          <p:cNvSpPr>
            <a:spLocks noGrp="1"/>
          </p:cNvSpPr>
          <p:nvPr/>
        </p:nvSpPr>
        <p:spPr>
          <a:xfrm>
            <a:off x="2935797" y="2505260"/>
            <a:ext cx="8481503" cy="679946"/>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Font typeface="+mj-lt"/>
              <a:buAutoNum type="arabicPeriod" startAt="2"/>
            </a:pPr>
            <a:r>
              <a:rPr lang="en-US" b="1" dirty="0"/>
              <a:t>After step 1 is accomplished: Go to Project(s) Worksheet and choose “Fixed” for first Pay Item and Save.</a:t>
            </a:r>
          </a:p>
        </p:txBody>
      </p:sp>
      <p:sp>
        <p:nvSpPr>
          <p:cNvPr id="8" name="Content Placeholder 7">
            <a:extLst>
              <a:ext uri="{FF2B5EF4-FFF2-40B4-BE49-F238E27FC236}">
                <a16:creationId xmlns:a16="http://schemas.microsoft.com/office/drawing/2014/main" id="{1D9ACAFF-58AD-0D46-B4D1-2012B4936306}"/>
              </a:ext>
            </a:extLst>
          </p:cNvPr>
          <p:cNvSpPr>
            <a:spLocks noGrp="1"/>
          </p:cNvSpPr>
          <p:nvPr>
            <p:ph sz="half" idx="1"/>
          </p:nvPr>
        </p:nvSpPr>
        <p:spPr>
          <a:xfrm>
            <a:off x="5475797" y="5268648"/>
            <a:ext cx="5941503" cy="1055952"/>
          </a:xfrm>
        </p:spPr>
        <p:txBody>
          <a:bodyPr/>
          <a:lstStyle/>
          <a:p>
            <a:pPr>
              <a:buFont typeface="+mj-lt"/>
              <a:buAutoNum type="arabicPeriod" startAt="3"/>
            </a:pPr>
            <a:r>
              <a:rPr lang="en-US" dirty="0"/>
              <a:t>Run Range Fill for rest of Cells in that Column on the Project Worksheet and Save.</a:t>
            </a:r>
          </a:p>
        </p:txBody>
      </p:sp>
      <p:pic>
        <p:nvPicPr>
          <p:cNvPr id="9" name="Picture 8">
            <a:extLst>
              <a:ext uri="{FF2B5EF4-FFF2-40B4-BE49-F238E27FC236}">
                <a16:creationId xmlns:a16="http://schemas.microsoft.com/office/drawing/2014/main" id="{00D5750B-6A1C-2A4D-BC12-8A485CA471E5}"/>
              </a:ext>
            </a:extLst>
          </p:cNvPr>
          <p:cNvPicPr>
            <a:picLocks noChangeAspect="1"/>
          </p:cNvPicPr>
          <p:nvPr/>
        </p:nvPicPr>
        <p:blipFill>
          <a:blip r:embed="rId2"/>
          <a:stretch>
            <a:fillRect/>
          </a:stretch>
        </p:blipFill>
        <p:spPr>
          <a:xfrm>
            <a:off x="7406196" y="981260"/>
            <a:ext cx="1394889" cy="1380940"/>
          </a:xfrm>
          <a:prstGeom prst="rect">
            <a:avLst/>
          </a:prstGeom>
        </p:spPr>
      </p:pic>
      <p:pic>
        <p:nvPicPr>
          <p:cNvPr id="22" name="Picture 21">
            <a:extLst>
              <a:ext uri="{FF2B5EF4-FFF2-40B4-BE49-F238E27FC236}">
                <a16:creationId xmlns:a16="http://schemas.microsoft.com/office/drawing/2014/main" id="{F23226E8-E5D1-3048-9BE0-220FA71D24B4}"/>
              </a:ext>
            </a:extLst>
          </p:cNvPr>
          <p:cNvPicPr/>
          <p:nvPr/>
        </p:nvPicPr>
        <p:blipFill rotWithShape="1">
          <a:blip r:embed="rId3"/>
          <a:srcRect r="3518"/>
          <a:stretch/>
        </p:blipFill>
        <p:spPr bwMode="auto">
          <a:xfrm>
            <a:off x="3399480" y="3279751"/>
            <a:ext cx="6851517" cy="1063649"/>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C396FC48-64C1-B945-8864-88493609ED0B}"/>
              </a:ext>
            </a:extLst>
          </p:cNvPr>
          <p:cNvPicPr/>
          <p:nvPr/>
        </p:nvPicPr>
        <p:blipFill>
          <a:blip r:embed="rId4"/>
          <a:stretch>
            <a:fillRect/>
          </a:stretch>
        </p:blipFill>
        <p:spPr>
          <a:xfrm>
            <a:off x="3399480" y="4451180"/>
            <a:ext cx="1732602" cy="1873420"/>
          </a:xfrm>
          <a:prstGeom prst="rect">
            <a:avLst/>
          </a:prstGeom>
        </p:spPr>
      </p:pic>
    </p:spTree>
    <p:extLst>
      <p:ext uri="{BB962C8B-B14F-4D97-AF65-F5344CB8AC3E}">
        <p14:creationId xmlns:p14="http://schemas.microsoft.com/office/powerpoint/2010/main" val="412610107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AFFC-44D7-3547-B7A8-CFC7FDFBE82B}"/>
              </a:ext>
            </a:extLst>
          </p:cNvPr>
          <p:cNvSpPr>
            <a:spLocks noGrp="1"/>
          </p:cNvSpPr>
          <p:nvPr>
            <p:ph type="title"/>
          </p:nvPr>
        </p:nvSpPr>
        <p:spPr>
          <a:xfrm>
            <a:off x="3505200" y="838199"/>
            <a:ext cx="7033704" cy="515055"/>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p>
            <a:r>
              <a:rPr lang="en-US" sz="2400" b="1" dirty="0"/>
              <a:t>Bid Factor Bidding – Preparation Steps contd.</a:t>
            </a:r>
            <a:endParaRPr lang="en-US" sz="2400" dirty="0"/>
          </a:p>
        </p:txBody>
      </p:sp>
      <p:sp>
        <p:nvSpPr>
          <p:cNvPr id="5" name="Date Placeholder 4">
            <a:extLst>
              <a:ext uri="{FF2B5EF4-FFF2-40B4-BE49-F238E27FC236}">
                <a16:creationId xmlns:a16="http://schemas.microsoft.com/office/drawing/2014/main" id="{3B3F5236-4313-BC44-9F4F-FD0635F93189}"/>
              </a:ext>
            </a:extLst>
          </p:cNvPr>
          <p:cNvSpPr>
            <a:spLocks noGrp="1"/>
          </p:cNvSpPr>
          <p:nvPr>
            <p:ph type="dt" sz="half" idx="10"/>
          </p:nvPr>
        </p:nvSpPr>
        <p:spPr/>
        <p:txBody>
          <a:bodyPr/>
          <a:lstStyle/>
          <a:p>
            <a:r>
              <a:rPr lang="en-US"/>
              <a:t>May-2019</a:t>
            </a:r>
            <a:endParaRPr lang="en-US" dirty="0"/>
          </a:p>
        </p:txBody>
      </p:sp>
      <p:sp>
        <p:nvSpPr>
          <p:cNvPr id="6" name="Footer Placeholder 5">
            <a:extLst>
              <a:ext uri="{FF2B5EF4-FFF2-40B4-BE49-F238E27FC236}">
                <a16:creationId xmlns:a16="http://schemas.microsoft.com/office/drawing/2014/main" id="{8AF3CDD6-8CF6-5C42-B4E7-A96DD92504DB}"/>
              </a:ext>
            </a:extLst>
          </p:cNvPr>
          <p:cNvSpPr>
            <a:spLocks noGrp="1"/>
          </p:cNvSpPr>
          <p:nvPr>
            <p:ph type="ftr" sz="quarter" idx="11"/>
          </p:nvPr>
        </p:nvSpPr>
        <p:spPr>
          <a:xfrm>
            <a:off x="2589213" y="6419145"/>
            <a:ext cx="5792788" cy="365125"/>
          </a:xfrm>
        </p:spPr>
        <p:txBody>
          <a:bodyPr/>
          <a:lstStyle/>
          <a:p>
            <a:r>
              <a:rPr lang="en-US"/>
              <a:t>PRP Version 4.6</a:t>
            </a:r>
            <a:endParaRPr lang="en-US" dirty="0"/>
          </a:p>
        </p:txBody>
      </p:sp>
      <p:sp>
        <p:nvSpPr>
          <p:cNvPr id="10" name="Content Placeholder 2">
            <a:extLst>
              <a:ext uri="{FF2B5EF4-FFF2-40B4-BE49-F238E27FC236}">
                <a16:creationId xmlns:a16="http://schemas.microsoft.com/office/drawing/2014/main" id="{88E15898-62E9-564A-8EE6-69E2D65F4D8B}"/>
              </a:ext>
            </a:extLst>
          </p:cNvPr>
          <p:cNvSpPr>
            <a:spLocks noGrp="1"/>
          </p:cNvSpPr>
          <p:nvPr/>
        </p:nvSpPr>
        <p:spPr>
          <a:xfrm>
            <a:off x="3505200" y="1828800"/>
            <a:ext cx="7033703" cy="335280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startAt="4"/>
            </a:pPr>
            <a:r>
              <a:rPr lang="en-US" b="1" dirty="0"/>
              <a:t>Run </a:t>
            </a:r>
            <a:r>
              <a:rPr lang="en-US" sz="2000" b="1" cap="small" dirty="0"/>
              <a:t>AutoGen/Assign Items to Sections</a:t>
            </a:r>
            <a:r>
              <a:rPr lang="en-US" b="1" dirty="0"/>
              <a:t> processes at Proposal Level and Validate. Run </a:t>
            </a:r>
            <a:r>
              <a:rPr lang="en-US" sz="2000" b="1" cap="small" dirty="0"/>
              <a:t>Project Edit Report </a:t>
            </a:r>
            <a:r>
              <a:rPr lang="en-US" b="1" dirty="0"/>
              <a:t>and address any errors. Run </a:t>
            </a:r>
            <a:r>
              <a:rPr lang="en-US" sz="2000" b="1" cap="small" dirty="0"/>
              <a:t>Summary of Pay Items Report</a:t>
            </a:r>
            <a:r>
              <a:rPr lang="en-US" b="1" dirty="0"/>
              <a:t>.</a:t>
            </a:r>
          </a:p>
          <a:p>
            <a:pPr>
              <a:buFont typeface="+mj-lt"/>
              <a:buAutoNum type="arabicPeriod" startAt="4"/>
            </a:pPr>
            <a:r>
              <a:rPr lang="en-US" b="1" dirty="0"/>
              <a:t>Follow standard process for moving Proposal package forward in Production pipeline to the Contracts Office.</a:t>
            </a:r>
          </a:p>
          <a:p>
            <a:pPr marL="736600" indent="-685800">
              <a:buNone/>
            </a:pPr>
            <a:r>
              <a:rPr lang="en-US" b="1" dirty="0"/>
              <a:t>NOTE: Advertised Proposals that are to be converted to Bid Factor Bidding during an Addendum are to follow the processes described above beginning with “B. Create Proposal” - Items 1.; 2. and 3. as well as the standard process detailed in the Addendum checklist.</a:t>
            </a:r>
          </a:p>
        </p:txBody>
      </p:sp>
      <p:grpSp>
        <p:nvGrpSpPr>
          <p:cNvPr id="8" name="Group 7">
            <a:extLst>
              <a:ext uri="{FF2B5EF4-FFF2-40B4-BE49-F238E27FC236}">
                <a16:creationId xmlns:a16="http://schemas.microsoft.com/office/drawing/2014/main" id="{C23D0028-C350-BA48-B608-5CDA16223E8A}"/>
              </a:ext>
            </a:extLst>
          </p:cNvPr>
          <p:cNvGrpSpPr/>
          <p:nvPr/>
        </p:nvGrpSpPr>
        <p:grpSpPr>
          <a:xfrm>
            <a:off x="8281398" y="6204099"/>
            <a:ext cx="1986605" cy="501501"/>
            <a:chOff x="6038797" y="5781224"/>
            <a:chExt cx="1886003" cy="476105"/>
          </a:xfrm>
        </p:grpSpPr>
        <p:sp>
          <p:nvSpPr>
            <p:cNvPr id="9" name="TextBox 8">
              <a:extLst>
                <a:ext uri="{FF2B5EF4-FFF2-40B4-BE49-F238E27FC236}">
                  <a16:creationId xmlns:a16="http://schemas.microsoft.com/office/drawing/2014/main" id="{F8796F0A-3360-EF44-A4B9-F1F73A1FBF1D}"/>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1" name="Picture 10">
              <a:hlinkClick r:id="rId2" action="ppaction://hlinksldjump"/>
              <a:extLst>
                <a:ext uri="{FF2B5EF4-FFF2-40B4-BE49-F238E27FC236}">
                  <a16:creationId xmlns:a16="http://schemas.microsoft.com/office/drawing/2014/main" id="{7AEBA055-38BC-4944-B956-1063DEEC3820}"/>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11841149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a:xfrm>
            <a:off x="2589213" y="6328848"/>
            <a:ext cx="5792788" cy="365125"/>
          </a:xfrm>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90236" y="1143000"/>
            <a:ext cx="8563564" cy="48768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lIns="182880" rIns="182880"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1200"/>
              </a:spcBef>
            </a:pPr>
            <a:r>
              <a:rPr lang="en-US" sz="1800" dirty="0"/>
              <a:t>When the Proposal packages including the electronic Proposals and their strung Projects are ready for submittal to the District Contracts Office for advertisement they receive a Quality Assessment Review by District Staff.</a:t>
            </a:r>
          </a:p>
          <a:p>
            <a:pPr>
              <a:spcBef>
                <a:spcPts val="1200"/>
              </a:spcBef>
            </a:pPr>
            <a:r>
              <a:rPr lang="en-US" sz="1800" dirty="0"/>
              <a:t>The purpose of this review is to determine adherence to the requirements of the FDOT Design Manual, Structures Detail Manual, and the Computer Aided Design Drafting (CADD) Manual. </a:t>
            </a:r>
          </a:p>
          <a:p>
            <a:pPr>
              <a:spcBef>
                <a:spcPts val="1200"/>
              </a:spcBef>
            </a:pPr>
            <a:r>
              <a:rPr lang="en-US" sz="1800" dirty="0"/>
              <a:t>Additionally, this process provides for a last check and necessary corrections as well as insuring required documentation is included in the packages prior to submittal to the District Contracts Office for the commencement of the advertisement of these packages for bidding. </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84793" y="527612"/>
            <a:ext cx="8569007"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Final Review – District Let</a:t>
            </a:r>
          </a:p>
        </p:txBody>
      </p:sp>
      <p:grpSp>
        <p:nvGrpSpPr>
          <p:cNvPr id="8" name="Group 7">
            <a:extLst>
              <a:ext uri="{FF2B5EF4-FFF2-40B4-BE49-F238E27FC236}">
                <a16:creationId xmlns:a16="http://schemas.microsoft.com/office/drawing/2014/main" id="{396A08C6-B0E6-0647-B985-03B6E81DDF4C}"/>
              </a:ext>
            </a:extLst>
          </p:cNvPr>
          <p:cNvGrpSpPr/>
          <p:nvPr/>
        </p:nvGrpSpPr>
        <p:grpSpPr>
          <a:xfrm>
            <a:off x="8528995" y="6172200"/>
            <a:ext cx="1986605" cy="501501"/>
            <a:chOff x="6038797" y="5781224"/>
            <a:chExt cx="1886003" cy="476105"/>
          </a:xfrm>
        </p:grpSpPr>
        <p:sp>
          <p:nvSpPr>
            <p:cNvPr id="9" name="TextBox 8">
              <a:extLst>
                <a:ext uri="{FF2B5EF4-FFF2-40B4-BE49-F238E27FC236}">
                  <a16:creationId xmlns:a16="http://schemas.microsoft.com/office/drawing/2014/main" id="{2D445F85-9993-314E-9ACF-386B3772075E}"/>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10" name="Picture 9">
              <a:hlinkClick r:id="rId2" action="ppaction://hlinksldjump" highlightClick="1"/>
              <a:extLst>
                <a:ext uri="{FF2B5EF4-FFF2-40B4-BE49-F238E27FC236}">
                  <a16:creationId xmlns:a16="http://schemas.microsoft.com/office/drawing/2014/main" id="{0ED8F391-B5BF-CD42-9CF4-F70D4C7438AF}"/>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123046466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a:xfrm>
            <a:off x="2589213" y="6328848"/>
            <a:ext cx="5792788" cy="365125"/>
          </a:xfrm>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90236" y="1143000"/>
            <a:ext cx="8563564" cy="45720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lIns="182880" rIns="182880"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600"/>
              </a:spcBef>
            </a:pPr>
            <a:r>
              <a:rPr lang="en-US" sz="1800" dirty="0">
                <a:latin typeface="+mn-lt"/>
              </a:rPr>
              <a:t>When the Proposal packages including the electronic Proposals and their strung Projects are ready for submittal to the Central Contracts Office for advertisement they receive a Quality Assessment Review by Final Plans in the Central Office. </a:t>
            </a:r>
          </a:p>
          <a:p>
            <a:pPr>
              <a:spcBef>
                <a:spcPts val="600"/>
              </a:spcBef>
            </a:pPr>
            <a:r>
              <a:rPr lang="en-US" sz="1800" dirty="0">
                <a:latin typeface="+mn-lt"/>
              </a:rPr>
              <a:t>The purpose of this review is to determine adherence to the requirements of the FDOT Design Manual, Structures Detail Manual, and the Computer Aided Design Drafting (CADD) Manual. </a:t>
            </a:r>
          </a:p>
          <a:p>
            <a:pPr>
              <a:spcBef>
                <a:spcPts val="600"/>
              </a:spcBef>
            </a:pPr>
            <a:r>
              <a:rPr lang="en-US" sz="1800" dirty="0">
                <a:latin typeface="+mn-lt"/>
              </a:rPr>
              <a:t>Additionally, this process provides for a last check and necessary corrections as well as insuring required documentation is included in the packages prior to submittal to the Contracts Offices for the commencement of the advertisement of these packages for bidding. </a:t>
            </a:r>
          </a:p>
          <a:p>
            <a:pPr>
              <a:spcBef>
                <a:spcPts val="600"/>
              </a:spcBef>
            </a:pPr>
            <a:r>
              <a:rPr lang="en-US" sz="1800" dirty="0">
                <a:latin typeface="+mn-lt"/>
              </a:rPr>
              <a:t>Central Office Final Plans serves as the go between for the transfer of the Proposal packages between the Districts and the Central Office Contracts Administration Proposals “Let” in Tallahassee.</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478626"/>
            <a:ext cx="85635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Final Plans – Central Let</a:t>
            </a:r>
            <a:endParaRPr lang="en-US" sz="2400" dirty="0"/>
          </a:p>
        </p:txBody>
      </p:sp>
      <p:grpSp>
        <p:nvGrpSpPr>
          <p:cNvPr id="7" name="Group 6">
            <a:extLst>
              <a:ext uri="{FF2B5EF4-FFF2-40B4-BE49-F238E27FC236}">
                <a16:creationId xmlns:a16="http://schemas.microsoft.com/office/drawing/2014/main" id="{9F2D9BFD-0D0E-9540-9020-6CA82F4226D8}"/>
              </a:ext>
            </a:extLst>
          </p:cNvPr>
          <p:cNvGrpSpPr/>
          <p:nvPr/>
        </p:nvGrpSpPr>
        <p:grpSpPr>
          <a:xfrm>
            <a:off x="8281398" y="6172200"/>
            <a:ext cx="1986605" cy="501501"/>
            <a:chOff x="6038797" y="5781224"/>
            <a:chExt cx="1886003" cy="476105"/>
          </a:xfrm>
        </p:grpSpPr>
        <p:sp>
          <p:nvSpPr>
            <p:cNvPr id="8" name="TextBox 7">
              <a:extLst>
                <a:ext uri="{FF2B5EF4-FFF2-40B4-BE49-F238E27FC236}">
                  <a16:creationId xmlns:a16="http://schemas.microsoft.com/office/drawing/2014/main" id="{2644DDBE-79BC-8945-AC8F-67DDEB6C638C}"/>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9" name="Picture 8">
              <a:hlinkClick r:id="rId2" action="ppaction://hlinksldjump"/>
              <a:extLst>
                <a:ext uri="{FF2B5EF4-FFF2-40B4-BE49-F238E27FC236}">
                  <a16:creationId xmlns:a16="http://schemas.microsoft.com/office/drawing/2014/main" id="{A2911075-629F-1A43-9707-92DBF628DD4A}"/>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361891030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a:xfrm>
            <a:off x="2589213" y="6328848"/>
            <a:ext cx="6021388" cy="365125"/>
          </a:xfrm>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90236" y="962949"/>
            <a:ext cx="8563564" cy="505685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ct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600"/>
              </a:spcBef>
            </a:pPr>
            <a:r>
              <a:rPr lang="en-US" sz="1800" dirty="0">
                <a:latin typeface="+mn-lt"/>
              </a:rPr>
              <a:t>The Florida Department of Transportation (FDOT) receives bids for competitively bid proposals at a bid letting. The time and place of the bid letting is published in the letting’s Bid Solicitation Notice. </a:t>
            </a:r>
          </a:p>
          <a:p>
            <a:pPr>
              <a:spcBef>
                <a:spcPts val="600"/>
              </a:spcBef>
            </a:pPr>
            <a:r>
              <a:rPr lang="en-US" sz="1800" dirty="0">
                <a:latin typeface="+mn-lt"/>
              </a:rPr>
              <a:t>Bid lettings are held on a scheduled basis, and bidders, their authorized agents, and other interested parties are invited to be present.</a:t>
            </a:r>
          </a:p>
          <a:p>
            <a:pPr>
              <a:spcBef>
                <a:spcPts val="600"/>
              </a:spcBef>
            </a:pPr>
            <a:r>
              <a:rPr lang="en-US" sz="1800" dirty="0">
                <a:latin typeface="+mn-lt"/>
              </a:rPr>
              <a:t>The Letting processes and all associated activities are managed by the department’s Contracts Administration Offices, (CAO). These Offices are in each District as well as the Central Office.</a:t>
            </a:r>
          </a:p>
          <a:p>
            <a:pPr>
              <a:spcBef>
                <a:spcPts val="600"/>
              </a:spcBef>
            </a:pPr>
            <a:r>
              <a:rPr lang="en-US" sz="1800" dirty="0">
                <a:latin typeface="+mn-lt"/>
              </a:rPr>
              <a:t>The Contracts Offices fill orders for Bidding Documents associated with Advertised Proposals utilizing the Contract Proposal Processing Application, (CPP). </a:t>
            </a:r>
          </a:p>
          <a:p>
            <a:pPr>
              <a:spcBef>
                <a:spcPts val="600"/>
              </a:spcBef>
            </a:pPr>
            <a:r>
              <a:rPr lang="en-US" sz="1800" dirty="0">
                <a:latin typeface="+mn-lt"/>
              </a:rPr>
              <a:t>Bidding Documents are the Plans, Specification Packages and for the Prime Contractors - the Bid Proposal. </a:t>
            </a:r>
          </a:p>
          <a:p>
            <a:pPr>
              <a:spcBef>
                <a:spcPts val="600"/>
              </a:spcBef>
            </a:pPr>
            <a:r>
              <a:rPr lang="en-US" sz="1800" dirty="0">
                <a:latin typeface="+mn-lt"/>
              </a:rPr>
              <a:t>When CPP approves Proposal issuance that automatically makes the Vendor “Valid for Bidding.” </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381000"/>
            <a:ext cx="85635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Contracts Administration Offices</a:t>
            </a:r>
            <a:endParaRPr lang="en-US" sz="2400" dirty="0"/>
          </a:p>
        </p:txBody>
      </p:sp>
      <p:grpSp>
        <p:nvGrpSpPr>
          <p:cNvPr id="7" name="Group 6">
            <a:extLst>
              <a:ext uri="{FF2B5EF4-FFF2-40B4-BE49-F238E27FC236}">
                <a16:creationId xmlns:a16="http://schemas.microsoft.com/office/drawing/2014/main" id="{45B7585B-8DDE-5748-ADF5-8FA746F4C458}"/>
              </a:ext>
            </a:extLst>
          </p:cNvPr>
          <p:cNvGrpSpPr/>
          <p:nvPr/>
        </p:nvGrpSpPr>
        <p:grpSpPr>
          <a:xfrm>
            <a:off x="8281398" y="6204099"/>
            <a:ext cx="1986605" cy="501501"/>
            <a:chOff x="6038797" y="5781224"/>
            <a:chExt cx="1886003" cy="476105"/>
          </a:xfrm>
        </p:grpSpPr>
        <p:sp>
          <p:nvSpPr>
            <p:cNvPr id="8" name="TextBox 7">
              <a:extLst>
                <a:ext uri="{FF2B5EF4-FFF2-40B4-BE49-F238E27FC236}">
                  <a16:creationId xmlns:a16="http://schemas.microsoft.com/office/drawing/2014/main" id="{42051351-F4A0-694F-ABA0-57F996880043}"/>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9" name="Picture 8">
              <a:hlinkClick r:id="rId2" action="ppaction://hlinksldjump"/>
              <a:extLst>
                <a:ext uri="{FF2B5EF4-FFF2-40B4-BE49-F238E27FC236}">
                  <a16:creationId xmlns:a16="http://schemas.microsoft.com/office/drawing/2014/main" id="{BADEE6CD-6B6F-F941-BA31-38BC8544D317}"/>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228112952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819400" y="1143000"/>
            <a:ext cx="8534400" cy="47244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lIns="182880" rIns="182880">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1800"/>
              </a:spcBef>
            </a:pPr>
            <a:endParaRPr lang="en-US" sz="800" dirty="0"/>
          </a:p>
          <a:p>
            <a:pPr>
              <a:spcBef>
                <a:spcPts val="600"/>
              </a:spcBef>
            </a:pPr>
            <a:r>
              <a:rPr lang="en-US" sz="1800" dirty="0"/>
              <a:t>After a proposal has been advertised, subsequent changes to proposal information that affect contractors’ bidding, (such as contract time, items, or special provisions) must be tracked and distributed to the proposal holders. </a:t>
            </a:r>
          </a:p>
          <a:p>
            <a:pPr>
              <a:spcBef>
                <a:spcPts val="1200"/>
              </a:spcBef>
            </a:pPr>
            <a:r>
              <a:rPr lang="en-US" sz="1800" dirty="0"/>
              <a:t>This is accomplished by adding an Addendum to the proposal. </a:t>
            </a:r>
          </a:p>
          <a:p>
            <a:pPr>
              <a:spcBef>
                <a:spcPts val="1200"/>
              </a:spcBef>
            </a:pPr>
            <a:r>
              <a:rPr lang="en-US" sz="1800" dirty="0"/>
              <a:t>An Addendum allows modifications directly to the proposal information before the bid letting. </a:t>
            </a:r>
          </a:p>
          <a:p>
            <a:pPr>
              <a:spcBef>
                <a:spcPts val="1200"/>
              </a:spcBef>
            </a:pPr>
            <a:r>
              <a:rPr lang="en-US" sz="1800" dirty="0"/>
              <a:t>The addendum must be provided to plan holders as soon as possible so they can incorporate the changes in their bids as well as acknowledge the receipt of the addendum.</a:t>
            </a:r>
          </a:p>
          <a:p>
            <a:pPr>
              <a:spcBef>
                <a:spcPts val="1200"/>
              </a:spcBef>
            </a:pPr>
            <a:r>
              <a:rPr lang="en-US" sz="1800" dirty="0"/>
              <a:t>Once the need for an Addendum is identified the appropriate Contracts Office will place the Proposal in Addendum Phase allowing access to the appropriate individuals  </a:t>
            </a:r>
          </a:p>
          <a:p>
            <a:endParaRPr lang="en-US" dirty="0"/>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5638800" y="493176"/>
            <a:ext cx="2743200"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Addendum</a:t>
            </a:r>
            <a:endParaRPr lang="en-US" sz="2400" dirty="0"/>
          </a:p>
        </p:txBody>
      </p:sp>
    </p:spTree>
    <p:extLst>
      <p:ext uri="{BB962C8B-B14F-4D97-AF65-F5344CB8AC3E}">
        <p14:creationId xmlns:p14="http://schemas.microsoft.com/office/powerpoint/2010/main" val="335591835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79350" y="478626"/>
            <a:ext cx="8574450"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Addendum Contd.</a:t>
            </a:r>
            <a:endParaRPr lang="en-US" sz="2400" dirty="0"/>
          </a:p>
        </p:txBody>
      </p:sp>
      <p:sp>
        <p:nvSpPr>
          <p:cNvPr id="7" name="Content Placeholder 2">
            <a:extLst>
              <a:ext uri="{FF2B5EF4-FFF2-40B4-BE49-F238E27FC236}">
                <a16:creationId xmlns:a16="http://schemas.microsoft.com/office/drawing/2014/main" id="{29844B7C-8FF3-074E-8921-C4E371696C41}"/>
              </a:ext>
            </a:extLst>
          </p:cNvPr>
          <p:cNvSpPr>
            <a:spLocks noGrp="1"/>
          </p:cNvSpPr>
          <p:nvPr/>
        </p:nvSpPr>
        <p:spPr>
          <a:xfrm>
            <a:off x="2779350" y="1143000"/>
            <a:ext cx="8574450" cy="480060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t>Proposal Managers should follow these steps:</a:t>
            </a:r>
          </a:p>
          <a:p>
            <a:pPr marL="0" indent="0">
              <a:spcBef>
                <a:spcPts val="600"/>
              </a:spcBef>
              <a:buNone/>
            </a:pPr>
            <a:r>
              <a:rPr lang="en-US" b="1" dirty="0"/>
              <a:t>This is a good time to run the Proposal Sections and Line Numbers Report if additional Pay items will be required.</a:t>
            </a:r>
          </a:p>
          <a:p>
            <a:pPr>
              <a:spcBef>
                <a:spcPts val="600"/>
              </a:spcBef>
            </a:pPr>
            <a:r>
              <a:rPr lang="en-US" b="1" dirty="0"/>
              <a:t>On the right end of the blue banner containing the Proposal Id, click on the white triangle for the “Actions Menu”.</a:t>
            </a:r>
          </a:p>
          <a:p>
            <a:pPr>
              <a:spcBef>
                <a:spcPts val="600"/>
              </a:spcBef>
            </a:pPr>
            <a:r>
              <a:rPr lang="en-US" b="1" dirty="0"/>
              <a:t>Under the heading of “Tasks”, click on the link for ‘Proposal Section and Line Numbers Report’.</a:t>
            </a:r>
          </a:p>
          <a:p>
            <a:pPr>
              <a:spcBef>
                <a:spcPts val="600"/>
              </a:spcBef>
            </a:pPr>
            <a:r>
              <a:rPr lang="en-US" b="1" dirty="0"/>
              <a:t>The screen may blink a couple of times then on the right end of the blue banner click on the label “Execute”.</a:t>
            </a:r>
          </a:p>
          <a:p>
            <a:pPr>
              <a:spcBef>
                <a:spcPts val="600"/>
              </a:spcBef>
            </a:pPr>
            <a:r>
              <a:rPr lang="en-US" b="1" dirty="0"/>
              <a:t>A WebGate screen will appear with your Proposal Id highlighted. Choose a report format of Excel, PDF, or HTML. Your report will appear.</a:t>
            </a:r>
          </a:p>
          <a:p>
            <a:pPr>
              <a:spcBef>
                <a:spcPts val="600"/>
              </a:spcBef>
            </a:pPr>
            <a:r>
              <a:rPr lang="en-US" b="1" dirty="0"/>
              <a:t>Print or save your report.</a:t>
            </a:r>
          </a:p>
          <a:p>
            <a:pPr>
              <a:spcBef>
                <a:spcPts val="600"/>
              </a:spcBef>
            </a:pPr>
            <a:r>
              <a:rPr lang="en-US" b="1" dirty="0"/>
              <a:t>Using one of the means described in the previous section on adding and maintaining Pay Items, proceed to add or delete Pay Items, or, change item quantities as necessary. </a:t>
            </a:r>
          </a:p>
        </p:txBody>
      </p:sp>
    </p:spTree>
    <p:extLst>
      <p:ext uri="{BB962C8B-B14F-4D97-AF65-F5344CB8AC3E}">
        <p14:creationId xmlns:p14="http://schemas.microsoft.com/office/powerpoint/2010/main" val="26958356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p:txBody>
          <a:bodyPr/>
          <a:lstStyle/>
          <a:p>
            <a:r>
              <a:rPr lang="en-US"/>
              <a:t>PRP Version 4.6</a:t>
            </a:r>
            <a:endParaRPr lang="en-US" dirty="0"/>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819400" y="381000"/>
            <a:ext cx="8610600" cy="3810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Addendum Contd.</a:t>
            </a:r>
            <a:endParaRPr lang="en-US" sz="2400" dirty="0"/>
          </a:p>
        </p:txBody>
      </p:sp>
      <p:sp>
        <p:nvSpPr>
          <p:cNvPr id="7" name="Content Placeholder 2">
            <a:extLst>
              <a:ext uri="{FF2B5EF4-FFF2-40B4-BE49-F238E27FC236}">
                <a16:creationId xmlns:a16="http://schemas.microsoft.com/office/drawing/2014/main" id="{29844B7C-8FF3-074E-8921-C4E371696C41}"/>
              </a:ext>
            </a:extLst>
          </p:cNvPr>
          <p:cNvSpPr>
            <a:spLocks noGrp="1"/>
          </p:cNvSpPr>
          <p:nvPr/>
        </p:nvSpPr>
        <p:spPr>
          <a:xfrm>
            <a:off x="2819400" y="990600"/>
            <a:ext cx="8610600" cy="5181600"/>
          </a:xfrm>
          <a:prstGeom prst="rect">
            <a:avLst/>
          </a:prstGeom>
          <a:gradFill>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gradFill>
        </p:spPr>
        <p:txBody>
          <a:bodyPr vert="horz" lIns="182880" tIns="45720" rIns="18288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b="1" dirty="0"/>
              <a:t>Remember that when processing added pay items in an addendum you must assign the Proposal Line Numbers in their approximate numerical position in the item list. </a:t>
            </a:r>
          </a:p>
          <a:p>
            <a:pPr marL="0" indent="0">
              <a:buNone/>
            </a:pPr>
            <a:r>
              <a:rPr lang="en-US" sz="1600" b="1" dirty="0"/>
              <a:t>The section number will be populated by the PrP system when you run the </a:t>
            </a:r>
            <a:r>
              <a:rPr lang="en-US" b="1" cap="small" dirty="0"/>
              <a:t>Auto Generate Sections</a:t>
            </a:r>
            <a:r>
              <a:rPr lang="en-US" b="1" dirty="0"/>
              <a:t> </a:t>
            </a:r>
            <a:r>
              <a:rPr lang="en-US" sz="1600" b="1" dirty="0"/>
              <a:t>process noted below. Use the</a:t>
            </a:r>
            <a:r>
              <a:rPr lang="en-US" sz="1600" b="1" cap="small" dirty="0"/>
              <a:t> </a:t>
            </a:r>
            <a:r>
              <a:rPr lang="en-US" b="1" cap="small" dirty="0"/>
              <a:t>Section and Line Number </a:t>
            </a:r>
            <a:r>
              <a:rPr lang="en-US" sz="1600" b="1" dirty="0"/>
              <a:t>report to find the correct location for these added items. </a:t>
            </a:r>
          </a:p>
          <a:p>
            <a:pPr marL="0" indent="0">
              <a:spcBef>
                <a:spcPts val="600"/>
              </a:spcBef>
              <a:buNone/>
            </a:pPr>
            <a:r>
              <a:rPr lang="en-US" b="1" dirty="0"/>
              <a:t>New Proposal</a:t>
            </a:r>
            <a:r>
              <a:rPr lang="en-US" sz="1600" b="1" dirty="0"/>
              <a:t> Line Numbers should NOT end in 0 or 5.	</a:t>
            </a:r>
          </a:p>
          <a:p>
            <a:pPr marL="15875" indent="0">
              <a:spcBef>
                <a:spcPts val="600"/>
              </a:spcBef>
              <a:buNone/>
            </a:pPr>
            <a:r>
              <a:rPr lang="en-US" sz="1600" b="1" dirty="0"/>
              <a:t>If there is a long list of items to be added, they may need to be inserted both before and after the Proposal Line Number of an existing pay item.</a:t>
            </a:r>
          </a:p>
          <a:p>
            <a:pPr marL="0" indent="0">
              <a:buNone/>
            </a:pPr>
            <a:r>
              <a:rPr lang="en-US" sz="1600" b="1" dirty="0"/>
              <a:t>After all changes have been completed and saved, from the Actions Menu:</a:t>
            </a:r>
          </a:p>
          <a:p>
            <a:pPr lvl="0">
              <a:spcBef>
                <a:spcPts val="300"/>
              </a:spcBef>
            </a:pPr>
            <a:r>
              <a:rPr lang="en-US" sz="1600" b="1" dirty="0"/>
              <a:t>Run the process </a:t>
            </a:r>
            <a:r>
              <a:rPr lang="en-US" b="1" cap="small" dirty="0"/>
              <a:t>Auto Generate Sections</a:t>
            </a:r>
            <a:r>
              <a:rPr lang="en-US" b="1" dirty="0"/>
              <a:t> </a:t>
            </a:r>
            <a:r>
              <a:rPr lang="en-US" sz="1600" b="1" dirty="0"/>
              <a:t>so that all proposal level changes will be made and be visible to bidders. Also recommend running “</a:t>
            </a:r>
            <a:r>
              <a:rPr lang="en-US" b="1" cap="small" dirty="0"/>
              <a:t>Assign Items to Sections</a:t>
            </a:r>
            <a:r>
              <a:rPr lang="en-US" sz="1600" b="1" dirty="0"/>
              <a:t>” from the same menu as a quick double check.</a:t>
            </a:r>
          </a:p>
          <a:p>
            <a:pPr lvl="0">
              <a:spcBef>
                <a:spcPts val="300"/>
              </a:spcBef>
            </a:pPr>
            <a:r>
              <a:rPr lang="en-US" sz="1600" b="1" dirty="0"/>
              <a:t>Run the </a:t>
            </a:r>
            <a:r>
              <a:rPr lang="en-US" b="1" cap="small" dirty="0"/>
              <a:t>Proposal Addendum Detail </a:t>
            </a:r>
            <a:r>
              <a:rPr lang="en-US" sz="1600" b="1" dirty="0"/>
              <a:t>and </a:t>
            </a:r>
            <a:r>
              <a:rPr lang="en-US" b="1" cap="small" dirty="0"/>
              <a:t>Proposal Addendum Item Detail </a:t>
            </a:r>
            <a:r>
              <a:rPr lang="en-US" sz="1600" b="1" dirty="0"/>
              <a:t>reports to confirm that all changes are complete and correct.</a:t>
            </a:r>
          </a:p>
          <a:p>
            <a:pPr lvl="0">
              <a:spcBef>
                <a:spcPts val="300"/>
              </a:spcBef>
            </a:pPr>
            <a:r>
              <a:rPr lang="en-US" sz="1600" b="1" dirty="0"/>
              <a:t>Run the </a:t>
            </a:r>
            <a:r>
              <a:rPr lang="en-US" b="1" dirty="0"/>
              <a:t>Validate Proposal</a:t>
            </a:r>
            <a:r>
              <a:rPr lang="en-US" sz="1600" b="1" dirty="0"/>
              <a:t> action to ensure that the proposal and all projects remain “valid”.</a:t>
            </a:r>
          </a:p>
        </p:txBody>
      </p:sp>
    </p:spTree>
    <p:extLst>
      <p:ext uri="{BB962C8B-B14F-4D97-AF65-F5344CB8AC3E}">
        <p14:creationId xmlns:p14="http://schemas.microsoft.com/office/powerpoint/2010/main" val="138840630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D209-5449-4E4A-B286-4D45F0EA6B56}"/>
              </a:ext>
            </a:extLst>
          </p:cNvPr>
          <p:cNvSpPr>
            <a:spLocks noGrp="1"/>
          </p:cNvSpPr>
          <p:nvPr>
            <p:ph type="title"/>
          </p:nvPr>
        </p:nvSpPr>
        <p:spPr>
          <a:xfrm>
            <a:off x="4152900" y="1386110"/>
            <a:ext cx="6208713" cy="671290"/>
          </a:xfrm>
        </p:spPr>
        <p:txBody>
          <a:bodyPr/>
          <a:lstStyle/>
          <a:p>
            <a:r>
              <a:rPr lang="en-US" dirty="0"/>
              <a:t>Working with New Projects in PrP</a:t>
            </a:r>
          </a:p>
        </p:txBody>
      </p:sp>
      <p:sp>
        <p:nvSpPr>
          <p:cNvPr id="3" name="Content Placeholder 2">
            <a:extLst>
              <a:ext uri="{FF2B5EF4-FFF2-40B4-BE49-F238E27FC236}">
                <a16:creationId xmlns:a16="http://schemas.microsoft.com/office/drawing/2014/main" id="{F9B3D321-B075-714D-94CE-77FD2DA2DAC6}"/>
              </a:ext>
            </a:extLst>
          </p:cNvPr>
          <p:cNvSpPr>
            <a:spLocks noGrp="1"/>
          </p:cNvSpPr>
          <p:nvPr>
            <p:ph idx="1"/>
          </p:nvPr>
        </p:nvSpPr>
        <p:spPr>
          <a:xfrm>
            <a:off x="4152900" y="2362200"/>
            <a:ext cx="6248400" cy="2390398"/>
          </a:xfrm>
        </p:spPr>
        <p:txBody>
          <a:bodyPr wrap="square" lIns="365760" anchor="t" anchorCtr="0">
            <a:spAutoFit/>
          </a:bodyPr>
          <a:lstStyle/>
          <a:p>
            <a:pPr marL="0" indent="0">
              <a:buNone/>
            </a:pPr>
            <a:r>
              <a:rPr lang="en-US" sz="2000" dirty="0">
                <a:solidFill>
                  <a:schemeClr val="tx1"/>
                </a:solidFill>
              </a:rPr>
              <a:t>This section addresses the following activities</a:t>
            </a:r>
          </a:p>
          <a:p>
            <a:pPr marL="457200">
              <a:spcBef>
                <a:spcPts val="1800"/>
              </a:spcBef>
              <a:spcAft>
                <a:spcPts val="600"/>
              </a:spcAft>
            </a:pPr>
            <a:r>
              <a:rPr lang="en-US" dirty="0">
                <a:solidFill>
                  <a:schemeClr val="tx1"/>
                </a:solidFill>
              </a:rPr>
              <a:t>Creating and Verifying New Projects</a:t>
            </a:r>
          </a:p>
          <a:p>
            <a:pPr marL="457200">
              <a:spcBef>
                <a:spcPts val="600"/>
              </a:spcBef>
              <a:spcAft>
                <a:spcPts val="600"/>
              </a:spcAft>
            </a:pPr>
            <a:r>
              <a:rPr lang="en-US" dirty="0">
                <a:solidFill>
                  <a:schemeClr val="tx1"/>
                </a:solidFill>
              </a:rPr>
              <a:t>Accessing Projects within PrP</a:t>
            </a:r>
          </a:p>
          <a:p>
            <a:pPr marL="457200">
              <a:spcBef>
                <a:spcPts val="600"/>
              </a:spcBef>
              <a:spcAft>
                <a:spcPts val="600"/>
              </a:spcAft>
            </a:pPr>
            <a:r>
              <a:rPr lang="en-US" dirty="0">
                <a:solidFill>
                  <a:schemeClr val="tx1"/>
                </a:solidFill>
              </a:rPr>
              <a:t>Updating Projects within PrP</a:t>
            </a:r>
          </a:p>
          <a:p>
            <a:endParaRPr lang="en-US" dirty="0"/>
          </a:p>
        </p:txBody>
      </p:sp>
      <p:sp>
        <p:nvSpPr>
          <p:cNvPr id="4" name="Date Placeholder 3">
            <a:extLst>
              <a:ext uri="{FF2B5EF4-FFF2-40B4-BE49-F238E27FC236}">
                <a16:creationId xmlns:a16="http://schemas.microsoft.com/office/drawing/2014/main" id="{5B54B947-BDFB-A14F-8093-5033EFC1556D}"/>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596A0F3F-251F-E74A-82A6-24E048BC8FA7}"/>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28560884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5A611-787C-5E4F-8D68-C8AA6883F543}"/>
              </a:ext>
            </a:extLst>
          </p:cNvPr>
          <p:cNvSpPr>
            <a:spLocks noGrp="1"/>
          </p:cNvSpPr>
          <p:nvPr>
            <p:ph type="dt" sz="half" idx="10"/>
          </p:nvPr>
        </p:nvSpPr>
        <p:spPr/>
        <p:txBody>
          <a:bodyPr/>
          <a:lstStyle/>
          <a:p>
            <a:r>
              <a:rPr lang="en-US"/>
              <a:t>May-2019</a:t>
            </a:r>
            <a:endParaRPr lang="en-US" dirty="0"/>
          </a:p>
        </p:txBody>
      </p:sp>
      <p:sp>
        <p:nvSpPr>
          <p:cNvPr id="3" name="Footer Placeholder 2">
            <a:extLst>
              <a:ext uri="{FF2B5EF4-FFF2-40B4-BE49-F238E27FC236}">
                <a16:creationId xmlns:a16="http://schemas.microsoft.com/office/drawing/2014/main" id="{7A963A4E-1F03-0140-A9AA-60BCB840B33C}"/>
              </a:ext>
            </a:extLst>
          </p:cNvPr>
          <p:cNvSpPr>
            <a:spLocks noGrp="1"/>
          </p:cNvSpPr>
          <p:nvPr>
            <p:ph type="ftr" sz="quarter" idx="11"/>
          </p:nvPr>
        </p:nvSpPr>
        <p:spPr>
          <a:xfrm>
            <a:off x="2589213" y="6328848"/>
            <a:ext cx="5945188" cy="365125"/>
          </a:xfrm>
        </p:spPr>
        <p:txBody>
          <a:bodyPr/>
          <a:lstStyle/>
          <a:p>
            <a:r>
              <a:rPr lang="en-US"/>
              <a:t>PRP Version 4.6</a:t>
            </a:r>
            <a:endParaRPr lang="en-US" dirty="0"/>
          </a:p>
        </p:txBody>
      </p:sp>
      <p:sp>
        <p:nvSpPr>
          <p:cNvPr id="5" name="TextBox 4">
            <a:extLst>
              <a:ext uri="{FF2B5EF4-FFF2-40B4-BE49-F238E27FC236}">
                <a16:creationId xmlns:a16="http://schemas.microsoft.com/office/drawing/2014/main" id="{6596643D-C65E-5845-A29B-D0D5E66E7F37}"/>
              </a:ext>
            </a:extLst>
          </p:cNvPr>
          <p:cNvSpPr txBox="1"/>
          <p:nvPr/>
        </p:nvSpPr>
        <p:spPr>
          <a:xfrm>
            <a:off x="2790236" y="1143000"/>
            <a:ext cx="8563564" cy="34290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defPPr>
              <a:defRPr lang="en-US"/>
            </a:defPPr>
            <a:lvl1pPr>
              <a:spcBef>
                <a:spcPct val="0"/>
              </a:spcBef>
              <a:buNone/>
              <a:defRPr sz="2400" b="1">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spcBef>
                <a:spcPts val="1800"/>
              </a:spcBef>
            </a:pPr>
            <a:endParaRPr lang="en-US" sz="800" dirty="0"/>
          </a:p>
          <a:p>
            <a:pPr>
              <a:spcBef>
                <a:spcPts val="600"/>
              </a:spcBef>
            </a:pPr>
            <a:r>
              <a:rPr lang="en-US" sz="1800" dirty="0">
                <a:latin typeface="+mn-lt"/>
              </a:rPr>
              <a:t>When all actions are completed and checked for accuracy advise the Contracts Office managing the Addendum process.</a:t>
            </a:r>
          </a:p>
          <a:p>
            <a:pPr>
              <a:spcBef>
                <a:spcPts val="600"/>
              </a:spcBef>
            </a:pPr>
            <a:r>
              <a:rPr lang="en-US" sz="1800" dirty="0">
                <a:latin typeface="+mn-lt"/>
              </a:rPr>
              <a:t>The CAO staff will close out the addendum and continue with the Advertisement period. </a:t>
            </a:r>
          </a:p>
          <a:p>
            <a:pPr>
              <a:spcBef>
                <a:spcPts val="600"/>
              </a:spcBef>
            </a:pPr>
            <a:r>
              <a:rPr lang="en-US" sz="1800" dirty="0">
                <a:latin typeface="+mn-lt"/>
              </a:rPr>
              <a:t>The proposal will no longer be visible to staff outside of the Contracts Office unless an additional Addendum is required.</a:t>
            </a:r>
          </a:p>
          <a:p>
            <a:pPr>
              <a:spcBef>
                <a:spcPts val="600"/>
              </a:spcBef>
            </a:pPr>
            <a:r>
              <a:rPr lang="en-US" sz="1800" dirty="0">
                <a:latin typeface="+mn-lt"/>
              </a:rPr>
              <a:t>Bids will be received by the advertising Contracts Office at the appointed time at which point the processes leading to contract award and execution will commence.</a:t>
            </a:r>
          </a:p>
        </p:txBody>
      </p:sp>
      <p:sp>
        <p:nvSpPr>
          <p:cNvPr id="6" name="Title 1">
            <a:extLst>
              <a:ext uri="{FF2B5EF4-FFF2-40B4-BE49-F238E27FC236}">
                <a16:creationId xmlns:a16="http://schemas.microsoft.com/office/drawing/2014/main" id="{BC3D9677-042F-B844-9073-5AC9D90C366E}"/>
              </a:ext>
            </a:extLst>
          </p:cNvPr>
          <p:cNvSpPr txBox="1">
            <a:spLocks/>
          </p:cNvSpPr>
          <p:nvPr/>
        </p:nvSpPr>
        <p:spPr>
          <a:xfrm>
            <a:off x="2790236" y="554654"/>
            <a:ext cx="8563564" cy="4572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Addendum</a:t>
            </a:r>
            <a:endParaRPr lang="en-US" sz="2400" dirty="0"/>
          </a:p>
        </p:txBody>
      </p:sp>
      <p:grpSp>
        <p:nvGrpSpPr>
          <p:cNvPr id="7" name="Group 6">
            <a:extLst>
              <a:ext uri="{FF2B5EF4-FFF2-40B4-BE49-F238E27FC236}">
                <a16:creationId xmlns:a16="http://schemas.microsoft.com/office/drawing/2014/main" id="{F7E2FE91-CD2F-6F49-A31B-0A4006A485F1}"/>
              </a:ext>
            </a:extLst>
          </p:cNvPr>
          <p:cNvGrpSpPr/>
          <p:nvPr/>
        </p:nvGrpSpPr>
        <p:grpSpPr>
          <a:xfrm>
            <a:off x="8281398" y="6172200"/>
            <a:ext cx="1986605" cy="501501"/>
            <a:chOff x="6038797" y="5781224"/>
            <a:chExt cx="1886003" cy="476105"/>
          </a:xfrm>
        </p:grpSpPr>
        <p:sp>
          <p:nvSpPr>
            <p:cNvPr id="8" name="TextBox 7">
              <a:extLst>
                <a:ext uri="{FF2B5EF4-FFF2-40B4-BE49-F238E27FC236}">
                  <a16:creationId xmlns:a16="http://schemas.microsoft.com/office/drawing/2014/main" id="{DAA1B967-02C1-C048-BADE-1AE11BD6CAF1}"/>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9" name="Picture 8">
              <a:hlinkClick r:id="rId2" action="ppaction://hlinksldjump"/>
              <a:extLst>
                <a:ext uri="{FF2B5EF4-FFF2-40B4-BE49-F238E27FC236}">
                  <a16:creationId xmlns:a16="http://schemas.microsoft.com/office/drawing/2014/main" id="{74D16AEC-F768-A54A-AD86-60D68A17AE85}"/>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380358214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EB96-E68C-4540-8084-237D9F1EC867}"/>
              </a:ext>
            </a:extLst>
          </p:cNvPr>
          <p:cNvSpPr>
            <a:spLocks noGrp="1"/>
          </p:cNvSpPr>
          <p:nvPr>
            <p:ph type="title"/>
          </p:nvPr>
        </p:nvSpPr>
        <p:spPr>
          <a:xfrm>
            <a:off x="5115474" y="1219200"/>
            <a:ext cx="3429000" cy="671290"/>
          </a:xfrm>
        </p:spPr>
        <p:txBody>
          <a:bodyPr/>
          <a:lstStyle/>
          <a:p>
            <a:r>
              <a:rPr lang="en-US" dirty="0"/>
              <a:t>Reports Module</a:t>
            </a:r>
          </a:p>
        </p:txBody>
      </p:sp>
      <p:sp>
        <p:nvSpPr>
          <p:cNvPr id="3" name="Content Placeholder 2">
            <a:extLst>
              <a:ext uri="{FF2B5EF4-FFF2-40B4-BE49-F238E27FC236}">
                <a16:creationId xmlns:a16="http://schemas.microsoft.com/office/drawing/2014/main" id="{421B38FD-F59B-3C4C-828A-F76F316D05D2}"/>
              </a:ext>
            </a:extLst>
          </p:cNvPr>
          <p:cNvSpPr>
            <a:spLocks noGrp="1"/>
          </p:cNvSpPr>
          <p:nvPr>
            <p:ph idx="1"/>
          </p:nvPr>
        </p:nvSpPr>
        <p:spPr>
          <a:xfrm>
            <a:off x="3477174" y="2423890"/>
            <a:ext cx="6705600" cy="2525490"/>
          </a:xfrm>
        </p:spPr>
        <p:txBody>
          <a:bodyPr lIns="182880" rIns="182880"/>
          <a:lstStyle/>
          <a:p>
            <a:pPr marL="800100" lvl="2" indent="0">
              <a:buNone/>
            </a:pPr>
            <a:r>
              <a:rPr lang="en-US" sz="2000" dirty="0">
                <a:solidFill>
                  <a:schemeClr val="tx1"/>
                </a:solidFill>
              </a:rPr>
              <a:t>Reports are accessible in PRP, in WebGate, or both. </a:t>
            </a:r>
          </a:p>
          <a:p>
            <a:pPr lvl="2"/>
            <a:r>
              <a:rPr lang="en-US" sz="2000" dirty="0">
                <a:solidFill>
                  <a:schemeClr val="tx1"/>
                </a:solidFill>
                <a:effectLst>
                  <a:glow>
                    <a:srgbClr val="000000"/>
                  </a:glow>
                  <a:outerShdw blurRad="38100" dist="25400" dir="5400000" algn="ctr">
                    <a:srgbClr val="6E747A">
                      <a:alpha val="43000"/>
                    </a:srgbClr>
                  </a:outerShdw>
                  <a:reflection stA="0" endPos="0" fadeDir="0" sx="0" sy="0"/>
                </a:effectLst>
              </a:rPr>
              <a:t>PRP reflects reports at the Project and Proposal level.</a:t>
            </a:r>
          </a:p>
          <a:p>
            <a:pPr lvl="2"/>
            <a:r>
              <a:rPr lang="en-US" sz="2000" dirty="0">
                <a:solidFill>
                  <a:schemeClr val="tx1"/>
                </a:solidFill>
              </a:rPr>
              <a:t>Some of these reports are also available in WebGate.</a:t>
            </a:r>
            <a:endParaRPr lang="en-US" sz="2000" dirty="0"/>
          </a:p>
        </p:txBody>
      </p:sp>
      <p:sp>
        <p:nvSpPr>
          <p:cNvPr id="4" name="Date Placeholder 3">
            <a:extLst>
              <a:ext uri="{FF2B5EF4-FFF2-40B4-BE49-F238E27FC236}">
                <a16:creationId xmlns:a16="http://schemas.microsoft.com/office/drawing/2014/main" id="{44057480-577F-2046-A12E-66003DF48F52}"/>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32936EF9-A5C3-2641-B5B7-64B3F8459207}"/>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4930940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extLst>
              <a:ext uri="{BEBA8EAE-BF5A-486C-A8C5-ECC9F3942E4B}">
                <a14:imgProps xmlns:a14="http://schemas.microsoft.com/office/drawing/2010/main">
                  <a14:imgLayer r:embed="rId3">
                    <a14:imgEffect>
                      <a14:colorTemperature colorTemp="7261"/>
                    </a14:imgEffect>
                    <a14:imgEffect>
                      <a14:saturation sat="50000"/>
                    </a14:imgEffect>
                  </a14:imgLayer>
                </a14:imgProps>
              </a:ext>
              <a:ext uri="{28A0092B-C50C-407E-A947-70E740481C1C}">
                <a14:useLocalDpi xmlns:a14="http://schemas.microsoft.com/office/drawing/2010/main"/>
              </a:ext>
            </a:extLst>
          </a:blip>
          <a:srcRect/>
          <a:stretch>
            <a:fillRect r="78000"/>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938000632"/>
              </p:ext>
            </p:extLst>
          </p:nvPr>
        </p:nvGraphicFramePr>
        <p:xfrm>
          <a:off x="2743201" y="304800"/>
          <a:ext cx="8610599" cy="6056251"/>
        </p:xfrm>
        <a:graphic>
          <a:graphicData uri="http://schemas.openxmlformats.org/drawingml/2006/table">
            <a:tbl>
              <a:tblPr firstRow="1" bandRow="1">
                <a:tableStyleId>{00A15C55-8517-42AA-B614-E9B94910E393}</a:tableStyleId>
              </a:tblPr>
              <a:tblGrid>
                <a:gridCol w="361789">
                  <a:extLst>
                    <a:ext uri="{9D8B030D-6E8A-4147-A177-3AD203B41FA5}">
                      <a16:colId xmlns:a16="http://schemas.microsoft.com/office/drawing/2014/main" val="918400446"/>
                    </a:ext>
                  </a:extLst>
                </a:gridCol>
                <a:gridCol w="2221391">
                  <a:extLst>
                    <a:ext uri="{9D8B030D-6E8A-4147-A177-3AD203B41FA5}">
                      <a16:colId xmlns:a16="http://schemas.microsoft.com/office/drawing/2014/main" val="1835913831"/>
                    </a:ext>
                  </a:extLst>
                </a:gridCol>
                <a:gridCol w="6027419">
                  <a:extLst>
                    <a:ext uri="{9D8B030D-6E8A-4147-A177-3AD203B41FA5}">
                      <a16:colId xmlns:a16="http://schemas.microsoft.com/office/drawing/2014/main" val="2376757019"/>
                    </a:ext>
                  </a:extLst>
                </a:gridCol>
              </a:tblGrid>
              <a:tr h="584200">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Reports Accessible within </a:t>
                      </a:r>
                      <a:r>
                        <a:rPr lang="en-US" sz="24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PrP</a:t>
                      </a:r>
                      <a:r>
                        <a:rPr lang="en-US" sz="2000" b="1" i="0" dirty="0">
                          <a:effectLst/>
                          <a:latin typeface="Verdana" panose="020B0604030504040204" pitchFamily="34" charset="0"/>
                          <a:ea typeface="Verdana" panose="020B0604030504040204" pitchFamily="34" charset="0"/>
                          <a:cs typeface="Verdana" panose="020B0604030504040204" pitchFamily="34" charset="0"/>
                        </a:rPr>
                        <a:t> </a:t>
                      </a:r>
                      <a:endParaRPr lang="en-US" sz="20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370840">
                <a:tc gridSpan="3">
                  <a:txBody>
                    <a:bodyPr/>
                    <a:lstStyle/>
                    <a:p>
                      <a:r>
                        <a:rPr lang="en-US" sz="16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US" sz="18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Projects</a:t>
                      </a:r>
                      <a:endParaRPr lang="en-US" sz="1600" b="1" i="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370840">
                <a:tc>
                  <a:txBody>
                    <a:bodyPr/>
                    <a:lstStyle/>
                    <a:p>
                      <a:endParaRPr lang="en-US" sz="1400" baseline="0" dirty="0"/>
                    </a:p>
                  </a:txBody>
                  <a:tcPr marT="91440" marB="0"/>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FHWA Contract Awarded Cost Summary Report</a:t>
                      </a:r>
                      <a:endParaRPr lang="en-US" sz="16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5080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S</a:t>
                      </a:r>
                      <a:r>
                        <a:rPr lang="en-US" sz="1600" b="1" baseline="0" dirty="0">
                          <a:effectLst/>
                          <a:latin typeface="+mn-lt"/>
                          <a:ea typeface="Calibri" panose="020F0502020204030204" pitchFamily="34" charset="0"/>
                          <a:cs typeface="Arial" panose="020B0604020202020204" pitchFamily="34" charset="0"/>
                        </a:rPr>
                        <a:t>ummarizes all the Participating and Non-Participating Awarded Costs for a particular project based on the awarded bidder prices</a:t>
                      </a:r>
                      <a:endParaRPr lang="en-US" sz="16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75285327"/>
                  </a:ext>
                </a:extLst>
              </a:tr>
              <a:tr h="370840">
                <a:tc>
                  <a:txBody>
                    <a:bodyPr/>
                    <a:lstStyle/>
                    <a:p>
                      <a:pPr algn="r"/>
                      <a:r>
                        <a:rPr lang="en-US" sz="1400" b="1" i="0" baseline="0" dirty="0">
                          <a:latin typeface="Verdana" panose="020B0604030504040204" pitchFamily="34" charset="0"/>
                          <a:ea typeface="Verdana" panose="020B0604030504040204" pitchFamily="34" charset="0"/>
                          <a:cs typeface="Verdana" panose="020B0604030504040204" pitchFamily="34" charset="0"/>
                        </a:rPr>
                        <a:t>*</a:t>
                      </a:r>
                    </a:p>
                  </a:txBody>
                  <a:tcPr marT="91440" marB="0"/>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FHWA District Estimate Cost Summary Report</a:t>
                      </a:r>
                      <a:endParaRPr lang="en-US" sz="16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Arial" panose="020B0604020202020204" pitchFamily="34" charset="0"/>
                        </a:rPr>
                        <a:t>Summarizes all the participating and non-participating estimated costs for a particular project.</a:t>
                      </a:r>
                      <a:endParaRPr lang="en-US" sz="16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3471180421"/>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i="0" baseline="0" dirty="0">
                          <a:latin typeface="Verdana" panose="020B0604030504040204" pitchFamily="34" charset="0"/>
                          <a:ea typeface="Verdana" panose="020B0604030504040204" pitchFamily="34" charset="0"/>
                          <a:cs typeface="Verdana" panose="020B0604030504040204" pitchFamily="34" charset="0"/>
                        </a:rPr>
                        <a:t>*</a:t>
                      </a:r>
                    </a:p>
                    <a:p>
                      <a:pPr algn="r"/>
                      <a:endParaRPr lang="en-US" sz="1400" baseline="0" dirty="0"/>
                    </a:p>
                  </a:txBody>
                  <a:tcPr marT="182880" marB="0" anchor="ctr"/>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Project Edit Report</a:t>
                      </a:r>
                      <a:endParaRPr lang="en-US" sz="16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P</a:t>
                      </a:r>
                      <a:r>
                        <a:rPr lang="en-US" sz="1600" b="1" baseline="0" dirty="0">
                          <a:effectLst/>
                          <a:latin typeface="+mn-lt"/>
                          <a:ea typeface="Calibri" panose="020F0502020204030204" pitchFamily="34" charset="0"/>
                          <a:cs typeface="Arial" panose="020B0604020202020204" pitchFamily="34" charset="0"/>
                        </a:rPr>
                        <a:t>erforms edits on a Project’s item records and will print a listing of any errors encountered.</a:t>
                      </a:r>
                      <a:endParaRPr lang="en-US" sz="16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548587333"/>
                  </a:ext>
                </a:extLst>
              </a:tr>
              <a:tr h="370840">
                <a:tc>
                  <a:txBody>
                    <a:bodyPr/>
                    <a:lstStyle/>
                    <a:p>
                      <a:pPr algn="r"/>
                      <a:r>
                        <a:rPr lang="en-US" sz="1400" b="1" i="0" baseline="0" dirty="0">
                          <a:latin typeface="Verdana" panose="020B0604030504040204" pitchFamily="34" charset="0"/>
                          <a:ea typeface="Verdana" panose="020B0604030504040204" pitchFamily="34" charset="0"/>
                          <a:cs typeface="Verdana" panose="020B0604030504040204" pitchFamily="34" charset="0"/>
                        </a:rPr>
                        <a:t>*</a:t>
                      </a:r>
                      <a:endParaRPr lang="en-US" sz="1400" baseline="0" dirty="0"/>
                    </a:p>
                  </a:txBody>
                  <a:tcPr marT="91440" marB="0"/>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Summary of Pay Items Report</a:t>
                      </a:r>
                      <a:endParaRPr lang="en-US" sz="16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Arial" panose="020B0604020202020204" pitchFamily="34" charset="0"/>
                        </a:rPr>
                        <a:t>Produces a summary of pay items and quantities for a selected project</a:t>
                      </a:r>
                      <a:endParaRPr lang="en-US" sz="16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2424999224"/>
                  </a:ext>
                </a:extLst>
              </a:tr>
              <a:tr h="370840">
                <a:tc>
                  <a:txBody>
                    <a:bodyPr/>
                    <a:lstStyle/>
                    <a:p>
                      <a:endParaRPr lang="en-US" sz="1400" baseline="0" dirty="0"/>
                    </a:p>
                  </a:txBody>
                  <a:tcPr marT="91440" marB="0"/>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Preliminary Project Estimate</a:t>
                      </a:r>
                      <a:endParaRPr lang="en-US" sz="16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0" indent="-7620">
                        <a:lnSpc>
                          <a:spcPct val="107000"/>
                        </a:lnSpc>
                        <a:spcBef>
                          <a:spcPts val="0"/>
                        </a:spcBef>
                        <a:spcAft>
                          <a:spcPts val="0"/>
                        </a:spcAft>
                      </a:pPr>
                      <a:r>
                        <a:rPr lang="en-US" sz="1600" b="1" baseline="0" dirty="0">
                          <a:effectLst/>
                          <a:latin typeface="+mn-lt"/>
                          <a:ea typeface="Calibri" panose="020F0502020204030204" pitchFamily="34" charset="0"/>
                          <a:cs typeface="Times New Roman" panose="02020603050405020304" pitchFamily="18" charset="0"/>
                        </a:rPr>
                        <a:t>Provides Items, Quantities and Prices for Project selected.</a:t>
                      </a:r>
                    </a:p>
                  </a:txBody>
                  <a:tcPr marL="68580" marR="68580" marT="91440" marB="91440" anchor="ctr"/>
                </a:tc>
                <a:extLst>
                  <a:ext uri="{0D108BD9-81ED-4DB2-BD59-A6C34878D82A}">
                    <a16:rowId xmlns:a16="http://schemas.microsoft.com/office/drawing/2014/main" val="2943198201"/>
                  </a:ext>
                </a:extLst>
              </a:tr>
              <a:tr h="0">
                <a:tc>
                  <a:txBody>
                    <a:bodyPr/>
                    <a:lstStyle/>
                    <a:p>
                      <a:endParaRPr lang="en-US" sz="200" baseline="0" dirty="0"/>
                    </a:p>
                  </a:txBody>
                  <a:tcPr marT="91440" marB="0"/>
                </a:tc>
                <a:tc>
                  <a:txBody>
                    <a:bodyPr/>
                    <a:lstStyle/>
                    <a:p>
                      <a:pPr marL="55880" marR="0" indent="-7620">
                        <a:lnSpc>
                          <a:spcPct val="107000"/>
                        </a:lnSpc>
                        <a:spcBef>
                          <a:spcPts val="0"/>
                        </a:spcBef>
                        <a:spcAft>
                          <a:spcPts val="0"/>
                        </a:spcAft>
                      </a:pPr>
                      <a:endParaRPr lang="en-US" sz="200"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55880" marR="0" indent="-7620">
                        <a:lnSpc>
                          <a:spcPct val="107000"/>
                        </a:lnSpc>
                        <a:spcBef>
                          <a:spcPts val="0"/>
                        </a:spcBef>
                        <a:spcAft>
                          <a:spcPts val="0"/>
                        </a:spcAft>
                      </a:pPr>
                      <a:endParaRPr lang="en-US" sz="2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13448728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baseline="0" dirty="0">
                          <a:latin typeface="Verdana" panose="020B0604030504040204" pitchFamily="34" charset="0"/>
                          <a:ea typeface="Verdana" panose="020B0604030504040204" pitchFamily="34" charset="0"/>
                          <a:cs typeface="Verdana" panose="020B0604030504040204" pitchFamily="34" charset="0"/>
                        </a:rPr>
                        <a:t>*</a:t>
                      </a:r>
                      <a:endParaRPr lang="en-US" sz="1400" baseline="0" dirty="0"/>
                    </a:p>
                    <a:p>
                      <a:endParaRPr lang="en-US" sz="1400" baseline="0" dirty="0"/>
                    </a:p>
                  </a:txBody>
                  <a:tcPr marT="91440" marB="0"/>
                </a:tc>
                <a:tc gridSpan="2">
                  <a:txBody>
                    <a:bodyPr/>
                    <a:lstStyle/>
                    <a:p>
                      <a:pPr marL="55880" marR="0" lvl="0" indent="-7620" algn="l" defTabSz="4572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These reports can also be accessed directly on the WebGate Reporting Page. Generating them from within PrP however, results in the System selecting desired the Project or Proposal, eliminating the need to scroll through the lists directly.</a:t>
                      </a:r>
                      <a:r>
                        <a:rPr lang="en-US" sz="1200" b="1" dirty="0">
                          <a:effectLst/>
                        </a:rPr>
                        <a:t> </a:t>
                      </a:r>
                      <a:endParaRPr lang="en-US" sz="1200" b="1" baseline="0" dirty="0"/>
                    </a:p>
                  </a:txBody>
                  <a:tcPr marL="68580" marR="68580" marT="91440" marB="91440" anchor="ctr"/>
                </a:tc>
                <a:tc hMerge="1">
                  <a:txBody>
                    <a:bodyPr/>
                    <a:lstStyle/>
                    <a:p>
                      <a:pPr marL="55880" marR="0" indent="-7620">
                        <a:lnSpc>
                          <a:spcPct val="107000"/>
                        </a:lnSpc>
                        <a:spcBef>
                          <a:spcPts val="0"/>
                        </a:spcBef>
                        <a:spcAft>
                          <a:spcPts val="0"/>
                        </a:spcAft>
                      </a:pPr>
                      <a:endParaRPr lang="en-US" sz="1600" b="1" baseline="0"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2176702714"/>
                  </a:ext>
                </a:extLst>
              </a:tr>
            </a:tbl>
          </a:graphicData>
        </a:graphic>
      </p:graphicFrame>
    </p:spTree>
    <p:extLst>
      <p:ext uri="{BB962C8B-B14F-4D97-AF65-F5344CB8AC3E}">
        <p14:creationId xmlns:p14="http://schemas.microsoft.com/office/powerpoint/2010/main" val="348743746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223318658"/>
              </p:ext>
            </p:extLst>
          </p:nvPr>
        </p:nvGraphicFramePr>
        <p:xfrm>
          <a:off x="2743201" y="304800"/>
          <a:ext cx="8610600" cy="6018404"/>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953665">
                  <a:extLst>
                    <a:ext uri="{9D8B030D-6E8A-4147-A177-3AD203B41FA5}">
                      <a16:colId xmlns:a16="http://schemas.microsoft.com/office/drawing/2014/main" val="1835913831"/>
                    </a:ext>
                  </a:extLst>
                </a:gridCol>
                <a:gridCol w="6295145">
                  <a:extLst>
                    <a:ext uri="{9D8B030D-6E8A-4147-A177-3AD203B41FA5}">
                      <a16:colId xmlns:a16="http://schemas.microsoft.com/office/drawing/2014/main" val="2376757019"/>
                    </a:ext>
                  </a:extLst>
                </a:gridCol>
              </a:tblGrid>
              <a:tr h="584200">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Reports Accessible within </a:t>
                      </a:r>
                      <a:r>
                        <a:rPr lang="en-US" sz="28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PrP</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370840">
                <a:tc gridSpan="3">
                  <a:txBody>
                    <a:bodyPr/>
                    <a:lstStyle/>
                    <a:p>
                      <a:r>
                        <a:rPr lang="en-US" sz="16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US" sz="18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Proposals</a:t>
                      </a:r>
                      <a:r>
                        <a:rPr lang="en-US" sz="1600" b="1" i="0" dirty="0">
                          <a:effectLst/>
                          <a:latin typeface="Verdana" panose="020B0604030504040204" pitchFamily="34" charset="0"/>
                          <a:ea typeface="Verdana" panose="020B0604030504040204" pitchFamily="34" charset="0"/>
                          <a:cs typeface="Verdana" panose="020B0604030504040204" pitchFamily="34" charset="0"/>
                        </a:rPr>
                        <a:t> </a:t>
                      </a:r>
                      <a:endParaRPr lang="en-US" sz="1600" b="1" i="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370840">
                <a:tc>
                  <a:txBody>
                    <a:bodyPr/>
                    <a:lstStyle/>
                    <a:p>
                      <a:pPr marL="0" marR="0" algn="r">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Bid Tab Analysis</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Provides Vendor, (Bidder) Ranking and a Line Item Tabulation of the Bids</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75285327"/>
                  </a:ext>
                </a:extLst>
              </a:tr>
              <a:tr h="370840">
                <a:tc>
                  <a:txBody>
                    <a:bodyPr/>
                    <a:lstStyle/>
                    <a:p>
                      <a:pPr marL="0" marR="0" algn="r">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Preliminary Proposal Detail Estimate</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Provides Funding, Pay Item/Quantity and Price Data</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3471180421"/>
                  </a:ext>
                </a:extLst>
              </a:tr>
              <a:tr h="370840">
                <a:tc>
                  <a:txBody>
                    <a:bodyPr/>
                    <a:lstStyle/>
                    <a:p>
                      <a:pPr marL="0" marR="0" algn="r">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Project Cost Distribution Report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Arial" panose="020B0604020202020204" pitchFamily="34" charset="0"/>
                        </a:rPr>
                        <a:t>Provides a Project Cost Estimate Breakout for a selected Bidder</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1548587333"/>
                  </a:ext>
                </a:extLst>
              </a:tr>
              <a:tr h="370840">
                <a:tc>
                  <a:txBody>
                    <a:bodyPr/>
                    <a:lstStyle/>
                    <a:p>
                      <a:pPr marL="0" marR="0" algn="r">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Proposal Section and Line Numbers Report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Arial" panose="020B0604020202020204" pitchFamily="34" charset="0"/>
                        </a:rPr>
                        <a:t>Lists Current Proposal Section and Line Numbers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2424999224"/>
                  </a:ext>
                </a:extLst>
              </a:tr>
              <a:tr h="370840">
                <a:tc>
                  <a:txBody>
                    <a:bodyPr/>
                    <a:lstStyle/>
                    <a:p>
                      <a:pPr marL="0" marR="0" algn="r">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Proposal Addenda</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Lists Addenda Created during Proposal Advertisement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2943198201"/>
                  </a:ext>
                </a:extLst>
              </a:tr>
              <a:tr h="0">
                <a:tc>
                  <a:txBody>
                    <a:bodyPr/>
                    <a:lstStyle/>
                    <a:p>
                      <a:pPr algn="r"/>
                      <a:endParaRPr lang="en-US" sz="100" baseline="0" dirty="0"/>
                    </a:p>
                  </a:txBody>
                  <a:tcPr marT="91440" marB="0"/>
                </a:tc>
                <a:tc gridSpan="2">
                  <a:txBody>
                    <a:bodyPr/>
                    <a:lstStyle/>
                    <a:p>
                      <a:endParaRPr lang="en-US" sz="100" b="1" baseline="0" dirty="0"/>
                    </a:p>
                  </a:txBody>
                  <a:tcPr marT="91440" marB="91440" anchor="ctr"/>
                </a:tc>
                <a:tc hMerge="1">
                  <a:txBody>
                    <a:bodyPr/>
                    <a:lstStyle/>
                    <a:p>
                      <a:endParaRPr lang="en-US"/>
                    </a:p>
                  </a:txBody>
                  <a:tcPr/>
                </a:tc>
                <a:extLst>
                  <a:ext uri="{0D108BD9-81ED-4DB2-BD59-A6C34878D82A}">
                    <a16:rowId xmlns:a16="http://schemas.microsoft.com/office/drawing/2014/main" val="3879534077"/>
                  </a:ext>
                </a:extLst>
              </a:tr>
              <a:tr h="370840">
                <a:tc>
                  <a:txBody>
                    <a:bodyPr/>
                    <a:lstStyle/>
                    <a:p>
                      <a:pPr algn="r"/>
                      <a:r>
                        <a:rPr lang="en-US" sz="1400" b="1" i="0" baseline="0" dirty="0">
                          <a:latin typeface="Verdana" panose="020B0604030504040204" pitchFamily="34" charset="0"/>
                          <a:ea typeface="Verdana" panose="020B0604030504040204" pitchFamily="34" charset="0"/>
                          <a:cs typeface="Verdana" panose="020B0604030504040204" pitchFamily="34" charset="0"/>
                        </a:rPr>
                        <a:t>*</a:t>
                      </a:r>
                      <a:endParaRPr lang="en-US" sz="1400" baseline="0" dirty="0"/>
                    </a:p>
                  </a:txBody>
                  <a:tcPr marT="91440" marB="0"/>
                </a:tc>
                <a:tc gridSpan="2">
                  <a:txBody>
                    <a:bodyPr/>
                    <a:lstStyle/>
                    <a:p>
                      <a:r>
                        <a:rPr lang="en-US" sz="1600" b="1" kern="1200" dirty="0">
                          <a:solidFill>
                            <a:schemeClr val="dk1"/>
                          </a:solidFill>
                          <a:effectLst/>
                          <a:latin typeface="+mn-lt"/>
                          <a:ea typeface="+mn-ea"/>
                          <a:cs typeface="+mn-cs"/>
                        </a:rPr>
                        <a:t>These reports can also be accessed directly on the WebGate Reporting Page. Generating them from within PrP however, results in the System selecting desired the Project or Proposal, eliminating the need to scroll through the lists directly.</a:t>
                      </a:r>
                      <a:r>
                        <a:rPr lang="en-US" sz="1200" b="1" dirty="0">
                          <a:effectLst/>
                        </a:rPr>
                        <a:t> </a:t>
                      </a:r>
                      <a:endParaRPr lang="en-US" sz="1200" b="1" baseline="0" dirty="0"/>
                    </a:p>
                  </a:txBody>
                  <a:tcPr marT="91440" marB="91440" anchor="ctr"/>
                </a:tc>
                <a:tc hMerge="1">
                  <a:txBody>
                    <a:bodyPr/>
                    <a:lstStyle/>
                    <a:p>
                      <a:endParaRPr lang="en-US" sz="1400" baseline="0" dirty="0"/>
                    </a:p>
                  </a:txBody>
                  <a:tcPr marT="91440" marB="91440" anchor="ctr"/>
                </a:tc>
                <a:extLst>
                  <a:ext uri="{0D108BD9-81ED-4DB2-BD59-A6C34878D82A}">
                    <a16:rowId xmlns:a16="http://schemas.microsoft.com/office/drawing/2014/main" val="91013696"/>
                  </a:ext>
                </a:extLst>
              </a:tr>
            </a:tbl>
          </a:graphicData>
        </a:graphic>
      </p:graphicFrame>
    </p:spTree>
    <p:extLst>
      <p:ext uri="{BB962C8B-B14F-4D97-AF65-F5344CB8AC3E}">
        <p14:creationId xmlns:p14="http://schemas.microsoft.com/office/powerpoint/2010/main" val="299150309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230333664"/>
              </p:ext>
            </p:extLst>
          </p:nvPr>
        </p:nvGraphicFramePr>
        <p:xfrm>
          <a:off x="2743201" y="435418"/>
          <a:ext cx="8610600" cy="4634803"/>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953665">
                  <a:extLst>
                    <a:ext uri="{9D8B030D-6E8A-4147-A177-3AD203B41FA5}">
                      <a16:colId xmlns:a16="http://schemas.microsoft.com/office/drawing/2014/main" val="1835913831"/>
                    </a:ext>
                  </a:extLst>
                </a:gridCol>
                <a:gridCol w="6295145">
                  <a:extLst>
                    <a:ext uri="{9D8B030D-6E8A-4147-A177-3AD203B41FA5}">
                      <a16:colId xmlns:a16="http://schemas.microsoft.com/office/drawing/2014/main" val="2376757019"/>
                    </a:ext>
                  </a:extLst>
                </a:gridCol>
              </a:tblGrid>
              <a:tr h="584200">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Reports Accessible within </a:t>
                      </a:r>
                      <a:r>
                        <a:rPr lang="en-US" sz="24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PrP</a:t>
                      </a:r>
                      <a:r>
                        <a:rPr lang="en-US" sz="2000" b="1" i="0" dirty="0">
                          <a:effectLst/>
                          <a:latin typeface="Verdana" panose="020B0604030504040204" pitchFamily="34" charset="0"/>
                          <a:ea typeface="Verdana" panose="020B0604030504040204" pitchFamily="34" charset="0"/>
                          <a:cs typeface="Verdana" panose="020B0604030504040204" pitchFamily="34" charset="0"/>
                        </a:rPr>
                        <a:t> </a:t>
                      </a:r>
                      <a:endParaRPr lang="en-US" sz="20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370840">
                <a:tc gridSpan="3">
                  <a:txBody>
                    <a:bodyPr/>
                    <a:lstStyle/>
                    <a:p>
                      <a:r>
                        <a:rPr lang="en-US" sz="16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US" sz="18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Proposals</a:t>
                      </a:r>
                      <a:r>
                        <a:rPr lang="en-US" sz="1600" b="1" i="0" dirty="0">
                          <a:effectLst/>
                          <a:latin typeface="Verdana" panose="020B0604030504040204" pitchFamily="34" charset="0"/>
                          <a:ea typeface="Verdana" panose="020B0604030504040204" pitchFamily="34" charset="0"/>
                          <a:cs typeface="Verdana" panose="020B0604030504040204" pitchFamily="34" charset="0"/>
                        </a:rPr>
                        <a:t> Contd.</a:t>
                      </a:r>
                      <a:endParaRPr lang="en-US" sz="1600" b="1" i="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Proposal Addenda Item Detail</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Provides Detail on changes by Addenda during Proposal Advertisement</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extLst>
                  <a:ext uri="{0D108BD9-81ED-4DB2-BD59-A6C34878D82A}">
                    <a16:rowId xmlns:a16="http://schemas.microsoft.com/office/drawing/2014/main" val="175285327"/>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Proposal Addenda Item Detail</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Provides Detail on changes at the Pay Item level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extLst>
                  <a:ext uri="{0D108BD9-81ED-4DB2-BD59-A6C34878D82A}">
                    <a16:rowId xmlns:a16="http://schemas.microsoft.com/office/drawing/2014/main" val="3471180421"/>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Proposal Price Schedule</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Lists Pay Items and Quantities as Presented to Bidders</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extLst>
                  <a:ext uri="{0D108BD9-81ED-4DB2-BD59-A6C34878D82A}">
                    <a16:rowId xmlns:a16="http://schemas.microsoft.com/office/drawing/2014/main" val="1548587333"/>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Quality Sheet Summary</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tc>
                  <a:txBody>
                    <a:bodyPr/>
                    <a:lstStyle/>
                    <a:p>
                      <a:pPr marL="0" marR="0">
                        <a:lnSpc>
                          <a:spcPct val="107000"/>
                        </a:lnSpc>
                        <a:spcBef>
                          <a:spcPts val="300"/>
                        </a:spcBef>
                        <a:spcAft>
                          <a:spcPts val="0"/>
                        </a:spcAft>
                      </a:pPr>
                      <a:r>
                        <a:rPr lang="en-US" sz="1600" b="1" dirty="0">
                          <a:effectLst/>
                          <a:latin typeface="+mn-lt"/>
                          <a:ea typeface="Calibri" panose="020F0502020204030204" pitchFamily="34" charset="0"/>
                          <a:cs typeface="Times New Roman" panose="02020603050405020304" pitchFamily="18" charset="0"/>
                        </a:rPr>
                        <a:t>Lists Pay Items and Quantities by Proposal Section</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tc>
                <a:extLst>
                  <a:ext uri="{0D108BD9-81ED-4DB2-BD59-A6C34878D82A}">
                    <a16:rowId xmlns:a16="http://schemas.microsoft.com/office/drawing/2014/main" val="24249992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0">
                        <a:lnSpc>
                          <a:spcPct val="107000"/>
                        </a:lnSpc>
                        <a:spcBef>
                          <a:spcPts val="3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extLst>
                  <a:ext uri="{0D108BD9-81ED-4DB2-BD59-A6C34878D82A}">
                    <a16:rowId xmlns:a16="http://schemas.microsoft.com/office/drawing/2014/main" val="2943198201"/>
                  </a:ext>
                </a:extLst>
              </a:tr>
            </a:tbl>
          </a:graphicData>
        </a:graphic>
      </p:graphicFrame>
    </p:spTree>
    <p:extLst>
      <p:ext uri="{BB962C8B-B14F-4D97-AF65-F5344CB8AC3E}">
        <p14:creationId xmlns:p14="http://schemas.microsoft.com/office/powerpoint/2010/main" val="87902425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2745327408"/>
              </p:ext>
            </p:extLst>
          </p:nvPr>
        </p:nvGraphicFramePr>
        <p:xfrm>
          <a:off x="2743201" y="304800"/>
          <a:ext cx="8610599" cy="6101336"/>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953665">
                  <a:extLst>
                    <a:ext uri="{9D8B030D-6E8A-4147-A177-3AD203B41FA5}">
                      <a16:colId xmlns:a16="http://schemas.microsoft.com/office/drawing/2014/main" val="1835913831"/>
                    </a:ext>
                  </a:extLst>
                </a:gridCol>
                <a:gridCol w="6295144">
                  <a:extLst>
                    <a:ext uri="{9D8B030D-6E8A-4147-A177-3AD203B41FA5}">
                      <a16:colId xmlns:a16="http://schemas.microsoft.com/office/drawing/2014/main" val="2376757019"/>
                    </a:ext>
                  </a:extLst>
                </a:gridCol>
              </a:tblGrid>
              <a:tr h="584200">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Reports Accessible in </a:t>
                      </a:r>
                      <a:r>
                        <a:rPr lang="en-US" sz="2400" b="1" i="0" kern="1200" cap="small"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WebGate</a:t>
                      </a:r>
                      <a:r>
                        <a:rPr lang="en-US" sz="24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 Only</a:t>
                      </a:r>
                      <a:r>
                        <a:rPr lang="en-US" sz="28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370840">
                <a:tc gridSpan="3">
                  <a:txBody>
                    <a:bodyPr/>
                    <a:lstStyle/>
                    <a:p>
                      <a:endParaRPr lang="en-US" sz="1600" b="1" i="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Bridge History Report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L</a:t>
                      </a:r>
                      <a:r>
                        <a:rPr lang="en-US" sz="1600" b="1" dirty="0">
                          <a:solidFill>
                            <a:schemeClr val="tx1"/>
                          </a:solidFill>
                          <a:effectLst/>
                          <a:latin typeface="+mn-lt"/>
                          <a:ea typeface="Calibri" panose="020F0502020204030204" pitchFamily="34" charset="0"/>
                          <a:cs typeface="Arial" panose="020B0604020202020204" pitchFamily="34" charset="0"/>
                        </a:rPr>
                        <a:t>ists awarded unit prices for all items on structures that meet the selection criteria.</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175285327"/>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Historical Unbalance Report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effectLst/>
                          <a:latin typeface="+mn-lt"/>
                          <a:ea typeface="Calibri" panose="020F0502020204030204" pitchFamily="34" charset="0"/>
                          <a:cs typeface="Arial" panose="020B0604020202020204" pitchFamily="34" charset="0"/>
                        </a:rPr>
                        <a:t>All bids are compared to this average and flagged as either 'U' for Unbalanced, 'F' for Front Loaded, or 'A' for Above Tolerance.</a:t>
                      </a:r>
                      <a:endParaRPr lang="en-US" sz="1400" b="1" dirty="0">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3471180421"/>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Unbalanced Items Report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L</a:t>
                      </a:r>
                      <a:r>
                        <a:rPr lang="en-US" sz="1600" b="1" dirty="0">
                          <a:effectLst/>
                          <a:latin typeface="+mn-lt"/>
                          <a:ea typeface="Calibri" panose="020F0502020204030204" pitchFamily="34" charset="0"/>
                          <a:cs typeface="Arial" panose="020B0604020202020204" pitchFamily="34" charset="0"/>
                        </a:rPr>
                        <a:t>ists all bids for each pay item in a contract, including the estimate for identification of unbalanced items.</a:t>
                      </a:r>
                      <a:endParaRPr lang="en-US" sz="1400" b="1" dirty="0">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1548587333"/>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Work Class Percentage Report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effectLst/>
                          <a:latin typeface="+mn-lt"/>
                          <a:ea typeface="Calibri" panose="020F0502020204030204" pitchFamily="34" charset="0"/>
                          <a:cs typeface="Arial" panose="020B0604020202020204" pitchFamily="34" charset="0"/>
                        </a:rPr>
                        <a:t>Lists prequalification work class code percentage breakout based on item work class and project category work class for structure categories only.</a:t>
                      </a:r>
                      <a:endParaRPr lang="en-US" sz="1400" b="1" dirty="0">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24249992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Comp-Book Master Pay Item Extract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effectLst/>
                          <a:latin typeface="+mn-lt"/>
                          <a:ea typeface="Calibri" panose="020F0502020204030204" pitchFamily="34" charset="0"/>
                          <a:cs typeface="Arial" panose="020B0604020202020204" pitchFamily="34" charset="0"/>
                        </a:rPr>
                        <a:t>Provides the master pay items into an Excel file based on the selected </a:t>
                      </a:r>
                      <a:r>
                        <a:rPr lang="en-US" sz="1600" b="1" dirty="0">
                          <a:solidFill>
                            <a:srgbClr val="000000"/>
                          </a:solidFill>
                          <a:effectLst/>
                          <a:latin typeface="+mn-lt"/>
                          <a:ea typeface="Calibri" panose="020F0502020204030204" pitchFamily="34" charset="0"/>
                          <a:cs typeface="Arial" panose="020B0604020202020204" pitchFamily="34" charset="0"/>
                        </a:rPr>
                        <a:t>items,</a:t>
                      </a:r>
                      <a:r>
                        <a:rPr lang="en-US" sz="1600" b="1" i="1" dirty="0">
                          <a:solidFill>
                            <a:srgbClr val="000000"/>
                          </a:solidFill>
                          <a:effectLst/>
                          <a:latin typeface="+mn-lt"/>
                          <a:ea typeface="Calibri" panose="020F0502020204030204" pitchFamily="34" charset="0"/>
                          <a:cs typeface="Arial" panose="020B0604020202020204" pitchFamily="34" charset="0"/>
                        </a:rPr>
                        <a:t> </a:t>
                      </a:r>
                      <a:r>
                        <a:rPr lang="en-US" sz="1600" b="1" dirty="0">
                          <a:effectLst/>
                          <a:latin typeface="+mn-lt"/>
                          <a:ea typeface="Calibri" panose="020F0502020204030204" pitchFamily="34" charset="0"/>
                          <a:cs typeface="Arial" panose="020B0604020202020204" pitchFamily="34" charset="0"/>
                        </a:rPr>
                        <a:t>exclusive of obsolete items.</a:t>
                      </a:r>
                      <a:endParaRPr lang="en-US" sz="1400" b="1" dirty="0">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2943198201"/>
                  </a:ext>
                </a:extLst>
              </a:tr>
              <a:tr h="370840">
                <a:tc>
                  <a:txBody>
                    <a:bodyPr/>
                    <a:lstStyle/>
                    <a:p>
                      <a:endParaRPr lang="en-US" sz="1400" baseline="0" dirty="0"/>
                    </a:p>
                  </a:txBody>
                  <a:tcPr marT="91440" marB="0"/>
                </a:tc>
                <a:tc>
                  <a:txBody>
                    <a:bodyPr/>
                    <a:lstStyle/>
                    <a:p>
                      <a:pPr marL="40640" marR="171450">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Fuel Allocation Report</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tc>
                  <a:txBody>
                    <a:bodyPr/>
                    <a:lstStyle/>
                    <a:p>
                      <a:pPr marL="40640" marR="171450">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S</a:t>
                      </a:r>
                      <a:r>
                        <a:rPr lang="en-US" sz="1600" b="1" dirty="0">
                          <a:effectLst/>
                          <a:latin typeface="+mn-lt"/>
                          <a:ea typeface="Calibri" panose="020F0502020204030204" pitchFamily="34" charset="0"/>
                          <a:cs typeface="Arial" panose="020B0604020202020204" pitchFamily="34" charset="0"/>
                        </a:rPr>
                        <a:t>hows the estimated fuel quantity required for appropriate pay items by project for all on the selected Letting/Proposal(s).</a:t>
                      </a:r>
                      <a:endParaRPr lang="en-US" sz="1400" b="1" dirty="0">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91013696"/>
                  </a:ext>
                </a:extLst>
              </a:tr>
            </a:tbl>
          </a:graphicData>
        </a:graphic>
      </p:graphicFrame>
    </p:spTree>
    <p:extLst>
      <p:ext uri="{BB962C8B-B14F-4D97-AF65-F5344CB8AC3E}">
        <p14:creationId xmlns:p14="http://schemas.microsoft.com/office/powerpoint/2010/main" val="228168040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a:xfrm>
            <a:off x="2589213" y="6328848"/>
            <a:ext cx="6478588" cy="365125"/>
          </a:xfrm>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1956044102"/>
              </p:ext>
            </p:extLst>
          </p:nvPr>
        </p:nvGraphicFramePr>
        <p:xfrm>
          <a:off x="2743201" y="304800"/>
          <a:ext cx="8610599" cy="5840414"/>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953665">
                  <a:extLst>
                    <a:ext uri="{9D8B030D-6E8A-4147-A177-3AD203B41FA5}">
                      <a16:colId xmlns:a16="http://schemas.microsoft.com/office/drawing/2014/main" val="1835913831"/>
                    </a:ext>
                  </a:extLst>
                </a:gridCol>
                <a:gridCol w="6295144">
                  <a:extLst>
                    <a:ext uri="{9D8B030D-6E8A-4147-A177-3AD203B41FA5}">
                      <a16:colId xmlns:a16="http://schemas.microsoft.com/office/drawing/2014/main" val="2376757019"/>
                    </a:ext>
                  </a:extLst>
                </a:gridCol>
              </a:tblGrid>
              <a:tr h="584200">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Reports Accessible in </a:t>
                      </a:r>
                      <a:r>
                        <a:rPr lang="en-US" sz="2400" b="1" i="0" kern="1200" cap="small"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WebGate</a:t>
                      </a:r>
                      <a:r>
                        <a:rPr lang="en-US" sz="24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 Only </a:t>
                      </a:r>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Contd.</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370840">
                <a:tc gridSpan="3">
                  <a:txBody>
                    <a:bodyPr/>
                    <a:lstStyle/>
                    <a:p>
                      <a:endParaRPr lang="en-US" sz="1600" b="1" i="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Historical Bid Item Summary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L</a:t>
                      </a:r>
                      <a:r>
                        <a:rPr lang="en-US" sz="1600" b="1" dirty="0">
                          <a:solidFill>
                            <a:schemeClr val="tx1"/>
                          </a:solidFill>
                          <a:effectLst/>
                          <a:latin typeface="+mn-lt"/>
                          <a:ea typeface="Calibri" panose="020F0502020204030204" pitchFamily="34" charset="0"/>
                          <a:cs typeface="Arial" panose="020B0604020202020204" pitchFamily="34" charset="0"/>
                        </a:rPr>
                        <a:t>ists the bids for a given pay item and the average price for that item based upon selections made.</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175285327"/>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Master Pay Item List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L</a:t>
                      </a:r>
                      <a:r>
                        <a:rPr lang="en-US" sz="1600" b="1" dirty="0">
                          <a:solidFill>
                            <a:schemeClr val="tx1"/>
                          </a:solidFill>
                          <a:effectLst/>
                          <a:latin typeface="+mn-lt"/>
                          <a:ea typeface="Calibri" panose="020F0502020204030204" pitchFamily="34" charset="0"/>
                          <a:cs typeface="Arial" panose="020B0604020202020204" pitchFamily="34" charset="0"/>
                        </a:rPr>
                        <a:t>ists pay item information from the Pay Item Reference Table.</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3471180421"/>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Item Avg. Unit Cost by Item No.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Arial" panose="020B0604020202020204" pitchFamily="34" charset="0"/>
                        </a:rPr>
                        <a:t>Data for selected items in selected counties that have contracts let during the selected time period by Item Number.</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1548587333"/>
                  </a:ext>
                </a:extLst>
              </a:tr>
              <a:tr h="370840">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Item Avg. Unit Cost by Item Range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Arial" panose="020B0604020202020204" pitchFamily="34" charset="0"/>
                        </a:rPr>
                        <a:t>Data for selected items in selected counties that have contracts let during the selected time period by Item Range.</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2424999224"/>
                  </a:ext>
                </a:extLst>
              </a:tr>
              <a:tr h="370840">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Contract Project Directory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L</a:t>
                      </a:r>
                      <a:r>
                        <a:rPr lang="en-US" sz="1600" b="1" dirty="0">
                          <a:solidFill>
                            <a:schemeClr val="tx1"/>
                          </a:solidFill>
                          <a:effectLst/>
                          <a:latin typeface="+mn-lt"/>
                          <a:ea typeface="Calibri" panose="020F0502020204030204" pitchFamily="34" charset="0"/>
                          <a:cs typeface="Arial" panose="020B0604020202020204" pitchFamily="34" charset="0"/>
                        </a:rPr>
                        <a:t>ists financial project numbers along with proposal, spec and contract information.</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2943198201"/>
                  </a:ext>
                </a:extLst>
              </a:tr>
              <a:tr h="370840">
                <a:tc>
                  <a:txBody>
                    <a:bodyPr/>
                    <a:lstStyle/>
                    <a:p>
                      <a:endParaRPr lang="en-US" sz="1400" baseline="0" dirty="0"/>
                    </a:p>
                  </a:txBody>
                  <a:tcPr marT="91440" marB="0"/>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Crosswalk Report</a:t>
                      </a:r>
                    </a:p>
                  </a:txBody>
                  <a:tcPr marL="73025" marR="73025" marT="91440" marB="91440" anchor="ctr"/>
                </a:tc>
                <a:tc>
                  <a:txBody>
                    <a:bodyPr/>
                    <a:lstStyle/>
                    <a:p>
                      <a:pPr marL="0" marR="171450" algn="l">
                        <a:lnSpc>
                          <a:spcPct val="107000"/>
                        </a:lnSpc>
                        <a:spcBef>
                          <a:spcPts val="0"/>
                        </a:spcBef>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A</a:t>
                      </a:r>
                      <a:r>
                        <a:rPr lang="en-US" sz="1600" b="1" dirty="0">
                          <a:solidFill>
                            <a:schemeClr val="tx1"/>
                          </a:solidFill>
                          <a:effectLst/>
                          <a:latin typeface="+mn-lt"/>
                          <a:ea typeface="Calibri" panose="020F0502020204030204" pitchFamily="34" charset="0"/>
                          <a:cs typeface="Arial" panose="020B0604020202020204" pitchFamily="34" charset="0"/>
                        </a:rPr>
                        <a:t> Crosswalk of Project, Proposal, Letting Id, Letting Date, or District and Workflow Phase associations.</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91013696"/>
                  </a:ext>
                </a:extLst>
              </a:tr>
            </a:tbl>
          </a:graphicData>
        </a:graphic>
      </p:graphicFrame>
      <p:grpSp>
        <p:nvGrpSpPr>
          <p:cNvPr id="6" name="Group 5">
            <a:extLst>
              <a:ext uri="{FF2B5EF4-FFF2-40B4-BE49-F238E27FC236}">
                <a16:creationId xmlns:a16="http://schemas.microsoft.com/office/drawing/2014/main" id="{5E341029-6386-FA4D-B00A-4794D1CC3F0B}"/>
              </a:ext>
            </a:extLst>
          </p:cNvPr>
          <p:cNvGrpSpPr/>
          <p:nvPr/>
        </p:nvGrpSpPr>
        <p:grpSpPr>
          <a:xfrm>
            <a:off x="8281398" y="6172200"/>
            <a:ext cx="1986605" cy="501501"/>
            <a:chOff x="6038797" y="5781224"/>
            <a:chExt cx="1886003" cy="476105"/>
          </a:xfrm>
        </p:grpSpPr>
        <p:sp>
          <p:nvSpPr>
            <p:cNvPr id="7" name="TextBox 6">
              <a:extLst>
                <a:ext uri="{FF2B5EF4-FFF2-40B4-BE49-F238E27FC236}">
                  <a16:creationId xmlns:a16="http://schemas.microsoft.com/office/drawing/2014/main" id="{263F6682-B0F3-604A-BD70-28DA7F3D0507}"/>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8" name="Picture 7">
              <a:hlinkClick r:id="rId2" action="ppaction://hlinksldjump"/>
              <a:extLst>
                <a:ext uri="{FF2B5EF4-FFF2-40B4-BE49-F238E27FC236}">
                  <a16:creationId xmlns:a16="http://schemas.microsoft.com/office/drawing/2014/main" id="{0857B061-25D3-2449-A677-3006E151E168}"/>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267301706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57CA-A013-F749-86B2-7715D2EEA657}"/>
              </a:ext>
            </a:extLst>
          </p:cNvPr>
          <p:cNvSpPr>
            <a:spLocks noGrp="1"/>
          </p:cNvSpPr>
          <p:nvPr>
            <p:ph type="title"/>
          </p:nvPr>
        </p:nvSpPr>
        <p:spPr>
          <a:xfrm>
            <a:off x="2823113" y="304801"/>
            <a:ext cx="8530687" cy="609599"/>
          </a:xfrm>
        </p:spPr>
        <p:txBody>
          <a:bodyPr/>
          <a:lstStyle/>
          <a:p>
            <a:r>
              <a:rPr lang="en-US" dirty="0"/>
              <a:t>WorkFlows and Phases</a:t>
            </a:r>
          </a:p>
        </p:txBody>
      </p:sp>
      <p:sp>
        <p:nvSpPr>
          <p:cNvPr id="3" name="Content Placeholder 2">
            <a:extLst>
              <a:ext uri="{FF2B5EF4-FFF2-40B4-BE49-F238E27FC236}">
                <a16:creationId xmlns:a16="http://schemas.microsoft.com/office/drawing/2014/main" id="{336D5EBA-BCF2-6B4F-81D4-9A73AF7E5237}"/>
              </a:ext>
            </a:extLst>
          </p:cNvPr>
          <p:cNvSpPr>
            <a:spLocks noGrp="1"/>
          </p:cNvSpPr>
          <p:nvPr>
            <p:ph idx="1"/>
          </p:nvPr>
        </p:nvSpPr>
        <p:spPr>
          <a:xfrm>
            <a:off x="2819400" y="1817910"/>
            <a:ext cx="8534400" cy="4582890"/>
          </a:xfrm>
        </p:spPr>
        <p:txBody>
          <a:bodyPr/>
          <a:lstStyle/>
          <a:p>
            <a:pPr lvl="0"/>
            <a:r>
              <a:rPr lang="en-US" dirty="0"/>
              <a:t>A workflow is a set of relationships between tasks and the order in which those tasks are performed throughout the lifecycle of the project, proposal or contract.</a:t>
            </a:r>
          </a:p>
          <a:p>
            <a:pPr lvl="0"/>
            <a:r>
              <a:rPr lang="en-US" dirty="0"/>
              <a:t>It’s the activity slots that track the different activities, steps, processes and milestones associated to the project, proposal, letting or contract.</a:t>
            </a:r>
          </a:p>
          <a:p>
            <a:pPr lvl="0"/>
            <a:r>
              <a:rPr lang="en-US" dirty="0"/>
              <a:t>These different activities, steps, processes or milestones contained in a workflow are separated into small segments called phases.</a:t>
            </a:r>
          </a:p>
          <a:p>
            <a:pPr lvl="0"/>
            <a:r>
              <a:rPr lang="en-US" dirty="0"/>
              <a:t>There are multiple phases in one workflow.</a:t>
            </a:r>
          </a:p>
          <a:p>
            <a:pPr lvl="0"/>
            <a:r>
              <a:rPr lang="en-US" dirty="0"/>
              <a:t>Phases often involve the completion of a milestone, process or specific activity and with a change in Phase, can require an individual with a different Role to take over the responsibilities of the project or proposal.</a:t>
            </a:r>
          </a:p>
          <a:p>
            <a:pPr lvl="0"/>
            <a:r>
              <a:rPr lang="en-US" dirty="0"/>
              <a:t>There can be a change in the security of the project or proposal with the change in the phase. </a:t>
            </a:r>
          </a:p>
        </p:txBody>
      </p:sp>
      <p:sp>
        <p:nvSpPr>
          <p:cNvPr id="7" name="Title 1">
            <a:extLst>
              <a:ext uri="{FF2B5EF4-FFF2-40B4-BE49-F238E27FC236}">
                <a16:creationId xmlns:a16="http://schemas.microsoft.com/office/drawing/2014/main" id="{F7595FEC-630E-B64C-9363-B38DE1E366D0}"/>
              </a:ext>
            </a:extLst>
          </p:cNvPr>
          <p:cNvSpPr txBox="1">
            <a:spLocks/>
          </p:cNvSpPr>
          <p:nvPr/>
        </p:nvSpPr>
        <p:spPr>
          <a:xfrm>
            <a:off x="2823113" y="1037566"/>
            <a:ext cx="8530687" cy="609599"/>
          </a:xfrm>
          <a:prstGeom prst="rect">
            <a:avLst/>
          </a:prstGeo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rtlCol="0" anchor="ctr">
            <a:noAutofit/>
          </a:bodyPr>
          <a:lstStyle>
            <a:lvl1pPr algn="ctr" defTabSz="457200" rtl="0" eaLnBrk="1" latinLnBrk="0" hangingPunct="1">
              <a:spcBef>
                <a:spcPct val="0"/>
              </a:spcBef>
              <a:buNone/>
              <a:defRPr sz="2800" b="1" kern="1200">
                <a:ln>
                  <a:noFill/>
                </a:ln>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t>WorkFlow/Phase - Description</a:t>
            </a:r>
          </a:p>
        </p:txBody>
      </p:sp>
      <p:sp>
        <p:nvSpPr>
          <p:cNvPr id="4" name="Date Placeholder 3">
            <a:extLst>
              <a:ext uri="{FF2B5EF4-FFF2-40B4-BE49-F238E27FC236}">
                <a16:creationId xmlns:a16="http://schemas.microsoft.com/office/drawing/2014/main" id="{47D99A04-7AED-274A-A3B3-BFD26E0707BA}"/>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19736C87-AA0B-AE4C-8CD9-4CF1A8A03EFE}"/>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38687614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57CA-A013-F749-86B2-7715D2EEA657}"/>
              </a:ext>
            </a:extLst>
          </p:cNvPr>
          <p:cNvSpPr>
            <a:spLocks noGrp="1"/>
          </p:cNvSpPr>
          <p:nvPr>
            <p:ph type="title"/>
          </p:nvPr>
        </p:nvSpPr>
        <p:spPr>
          <a:xfrm>
            <a:off x="2823113" y="304801"/>
            <a:ext cx="8530687" cy="609599"/>
          </a:xfrm>
        </p:spPr>
        <p:txBody>
          <a:bodyPr/>
          <a:lstStyle/>
          <a:p>
            <a:r>
              <a:rPr lang="en-US" dirty="0"/>
              <a:t>WorkFlows and Phases</a:t>
            </a:r>
          </a:p>
        </p:txBody>
      </p:sp>
      <p:sp>
        <p:nvSpPr>
          <p:cNvPr id="3" name="Content Placeholder 2">
            <a:extLst>
              <a:ext uri="{FF2B5EF4-FFF2-40B4-BE49-F238E27FC236}">
                <a16:creationId xmlns:a16="http://schemas.microsoft.com/office/drawing/2014/main" id="{336D5EBA-BCF2-6B4F-81D4-9A73AF7E5237}"/>
              </a:ext>
            </a:extLst>
          </p:cNvPr>
          <p:cNvSpPr>
            <a:spLocks noGrp="1"/>
          </p:cNvSpPr>
          <p:nvPr>
            <p:ph idx="1"/>
          </p:nvPr>
        </p:nvSpPr>
        <p:spPr>
          <a:xfrm>
            <a:off x="2819400" y="1807725"/>
            <a:ext cx="8534400" cy="4593075"/>
          </a:xfrm>
        </p:spPr>
        <p:txBody>
          <a:bodyPr/>
          <a:lstStyle/>
          <a:p>
            <a:r>
              <a:rPr lang="en-US" dirty="0"/>
              <a:t>Changes in the Workflow and/or Phase control several factors:</a:t>
            </a:r>
          </a:p>
          <a:p>
            <a:pPr lvl="1"/>
            <a:r>
              <a:rPr lang="en-US" dirty="0"/>
              <a:t>Who can do what to the project or proposal or letting.</a:t>
            </a:r>
          </a:p>
          <a:p>
            <a:pPr lvl="1"/>
            <a:r>
              <a:rPr lang="en-US" dirty="0"/>
              <a:t>What can be accessed.</a:t>
            </a:r>
          </a:p>
          <a:p>
            <a:pPr lvl="1"/>
            <a:r>
              <a:rPr lang="en-US" dirty="0"/>
              <a:t>What can be changed.</a:t>
            </a:r>
          </a:p>
          <a:p>
            <a:r>
              <a:rPr lang="en-US" dirty="0"/>
              <a:t>With changes in the workflow and phase activities and processes, specific business rules are sometimes triggered.  These will also be outlined for future reference.  </a:t>
            </a:r>
          </a:p>
          <a:p>
            <a:r>
              <a:rPr lang="en-US" dirty="0"/>
              <a:t>Workflow/Phase is controlled by the Proposal, not the Project(s) when the two are associated and will always agree. The workflow and phase control data fields by controlling who can make changes, what can be changed and even what fields can be viewed via Role security.  </a:t>
            </a:r>
          </a:p>
          <a:p>
            <a:r>
              <a:rPr lang="en-US" dirty="0"/>
              <a:t>The workflow and associated phases are built into role security control for PrP.</a:t>
            </a:r>
          </a:p>
        </p:txBody>
      </p:sp>
      <p:sp>
        <p:nvSpPr>
          <p:cNvPr id="7" name="Title 1">
            <a:extLst>
              <a:ext uri="{FF2B5EF4-FFF2-40B4-BE49-F238E27FC236}">
                <a16:creationId xmlns:a16="http://schemas.microsoft.com/office/drawing/2014/main" id="{F7595FEC-630E-B64C-9363-B38DE1E366D0}"/>
              </a:ext>
            </a:extLst>
          </p:cNvPr>
          <p:cNvSpPr txBox="1">
            <a:spLocks/>
          </p:cNvSpPr>
          <p:nvPr/>
        </p:nvSpPr>
        <p:spPr>
          <a:xfrm>
            <a:off x="2823113" y="1037566"/>
            <a:ext cx="8530687" cy="609599"/>
          </a:xfrm>
          <a:prstGeom prst="rect">
            <a:avLst/>
          </a:prstGeo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rtlCol="0" anchor="ctr">
            <a:noAutofit/>
          </a:bodyPr>
          <a:lstStyle>
            <a:lvl1pPr algn="ctr" defTabSz="457200" rtl="0" eaLnBrk="1" latinLnBrk="0" hangingPunct="1">
              <a:spcBef>
                <a:spcPct val="0"/>
              </a:spcBef>
              <a:buNone/>
              <a:defRPr sz="2800" b="1" kern="1200">
                <a:ln>
                  <a:noFill/>
                </a:ln>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t>WorkFlow/Phase - Changes</a:t>
            </a:r>
          </a:p>
        </p:txBody>
      </p:sp>
      <p:sp>
        <p:nvSpPr>
          <p:cNvPr id="4" name="Date Placeholder 3">
            <a:extLst>
              <a:ext uri="{FF2B5EF4-FFF2-40B4-BE49-F238E27FC236}">
                <a16:creationId xmlns:a16="http://schemas.microsoft.com/office/drawing/2014/main" id="{1BBD6430-BEDC-D646-9AB9-D1A558A2016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BB68FC10-F36A-F94C-8659-C42BEBE69239}"/>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29807891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57CA-A013-F749-86B2-7715D2EEA657}"/>
              </a:ext>
            </a:extLst>
          </p:cNvPr>
          <p:cNvSpPr>
            <a:spLocks noGrp="1"/>
          </p:cNvSpPr>
          <p:nvPr>
            <p:ph type="title"/>
          </p:nvPr>
        </p:nvSpPr>
        <p:spPr>
          <a:xfrm>
            <a:off x="2823113" y="304801"/>
            <a:ext cx="8530687" cy="609599"/>
          </a:xfrm>
        </p:spPr>
        <p:txBody>
          <a:bodyPr/>
          <a:lstStyle/>
          <a:p>
            <a:pPr algn="l"/>
            <a:r>
              <a:rPr lang="en-US" sz="2400" dirty="0"/>
              <a:t>PrP Project/Proposal Lifecycle</a:t>
            </a:r>
          </a:p>
        </p:txBody>
      </p:sp>
      <p:sp>
        <p:nvSpPr>
          <p:cNvPr id="3" name="Content Placeholder 2">
            <a:extLst>
              <a:ext uri="{FF2B5EF4-FFF2-40B4-BE49-F238E27FC236}">
                <a16:creationId xmlns:a16="http://schemas.microsoft.com/office/drawing/2014/main" id="{336D5EBA-BCF2-6B4F-81D4-9A73AF7E5237}"/>
              </a:ext>
            </a:extLst>
          </p:cNvPr>
          <p:cNvSpPr>
            <a:spLocks noGrp="1"/>
          </p:cNvSpPr>
          <p:nvPr>
            <p:ph idx="1"/>
          </p:nvPr>
        </p:nvSpPr>
        <p:spPr>
          <a:xfrm>
            <a:off x="2819400" y="1676400"/>
            <a:ext cx="8534400" cy="4648200"/>
          </a:xfrm>
        </p:spPr>
        <p:txBody>
          <a:bodyPr/>
          <a:lstStyle/>
          <a:p>
            <a:pPr lvl="0"/>
            <a:r>
              <a:rPr lang="en-US" sz="2000" dirty="0">
                <a:effectLst>
                  <a:glow>
                    <a:srgbClr val="000000"/>
                  </a:glow>
                  <a:outerShdw blurRad="38100" dist="25400" dir="5400000" algn="ctr">
                    <a:srgbClr val="6E747A">
                      <a:alpha val="43000"/>
                    </a:srgbClr>
                  </a:outerShdw>
                  <a:reflection stA="0" endPos="0" fadeDir="0" sx="0" sy="0"/>
                </a:effectLst>
              </a:rPr>
              <a:t>A Project record is established in PrP (Project Formulation)</a:t>
            </a:r>
          </a:p>
          <a:p>
            <a:pPr marL="622300" indent="-279400"/>
            <a:r>
              <a:rPr lang="en-US" sz="2000" dirty="0">
                <a:effectLst>
                  <a:glow>
                    <a:srgbClr val="000000"/>
                  </a:glow>
                  <a:outerShdw blurRad="38100" dist="25400" dir="5400000" algn="ctr">
                    <a:srgbClr val="6E747A">
                      <a:alpha val="43000"/>
                    </a:srgbClr>
                  </a:outerShdw>
                  <a:reflection stA="0" endPos="0" fadeDir="0" sx="0" sy="0"/>
                </a:effectLst>
              </a:rPr>
              <a:t>Appropriate categories are established. Pay Items and quantities are added. “</a:t>
            </a:r>
            <a:r>
              <a:rPr lang="en-US" sz="2000" cap="small" dirty="0">
                <a:effectLst>
                  <a:glow>
                    <a:srgbClr val="000000"/>
                  </a:glow>
                  <a:outerShdw blurRad="38100" dist="25400" dir="5400000" algn="ctr">
                    <a:srgbClr val="6E747A">
                      <a:alpha val="43000"/>
                    </a:srgbClr>
                  </a:outerShdw>
                  <a:reflection stA="0" endPos="0" fadeDir="0" sx="0" sy="0"/>
                </a:effectLst>
              </a:rPr>
              <a:t>Enter Items &amp; Quantities</a:t>
            </a:r>
            <a:r>
              <a:rPr lang="en-US" sz="2000" dirty="0">
                <a:effectLst>
                  <a:glow>
                    <a:srgbClr val="000000"/>
                  </a:glow>
                  <a:outerShdw blurRad="38100" dist="25400" dir="5400000" algn="ctr">
                    <a:srgbClr val="6E747A">
                      <a:alpha val="43000"/>
                    </a:srgbClr>
                  </a:outerShdw>
                  <a:reflection stA="0" endPos="0" fadeDir="0" sx="0" sy="0"/>
                </a:effectLst>
              </a:rPr>
              <a:t>” is also the Phase that allows the Designer Interface functional access to a Project’s Categories, Pay Items, and Quantities.</a:t>
            </a:r>
          </a:p>
          <a:p>
            <a:pPr marL="914400" indent="-279400"/>
            <a:r>
              <a:rPr lang="en-US" sz="2000" dirty="0">
                <a:effectLst>
                  <a:glow>
                    <a:srgbClr val="000000"/>
                  </a:glow>
                  <a:outerShdw blurRad="38100" dist="25400" dir="5400000" algn="ctr">
                    <a:srgbClr val="6E747A">
                      <a:alpha val="43000"/>
                    </a:srgbClr>
                  </a:outerShdw>
                  <a:reflection stA="0" endPos="0" fadeDir="0" sx="0" sy="0"/>
                </a:effectLst>
              </a:rPr>
              <a:t>An Estimator begins to generate a current (working) estimate.</a:t>
            </a:r>
          </a:p>
          <a:p>
            <a:pPr marL="1193800" indent="-279400"/>
            <a:r>
              <a:rPr lang="en-US" sz="2000" dirty="0">
                <a:effectLst>
                  <a:glow>
                    <a:srgbClr val="000000"/>
                  </a:glow>
                  <a:outerShdw blurRad="38100" dist="25400" dir="5400000" algn="ctr">
                    <a:srgbClr val="6E747A">
                      <a:alpha val="43000"/>
                    </a:srgbClr>
                  </a:outerShdw>
                  <a:reflection stA="0" endPos="0" fadeDir="0" sx="0" sy="0"/>
                </a:effectLst>
              </a:rPr>
              <a:t>Funding is allocated; Location is associated to the project</a:t>
            </a:r>
          </a:p>
          <a:p>
            <a:pPr marL="1536700" indent="-279400"/>
            <a:r>
              <a:rPr lang="en-US" sz="2000" dirty="0">
                <a:effectLst>
                  <a:glow>
                    <a:srgbClr val="000000"/>
                  </a:glow>
                  <a:outerShdw blurRad="38100" dist="25400" dir="5400000" algn="ctr">
                    <a:srgbClr val="6E747A">
                      <a:alpha val="43000"/>
                    </a:srgbClr>
                  </a:outerShdw>
                  <a:reflection stA="0" endPos="0" fadeDir="0" sx="0" sy="0"/>
                </a:effectLst>
              </a:rPr>
              <a:t>Associate Project record(s) to Proposal – Proposal Formulation</a:t>
            </a:r>
          </a:p>
          <a:p>
            <a:pPr marL="1828800" indent="-292100"/>
            <a:r>
              <a:rPr lang="en-US" sz="2000" dirty="0">
                <a:effectLst>
                  <a:glow>
                    <a:srgbClr val="000000"/>
                  </a:glow>
                  <a:outerShdw blurRad="38100" dist="25400" dir="5400000" algn="ctr">
                    <a:srgbClr val="6E747A">
                      <a:alpha val="43000"/>
                    </a:srgbClr>
                  </a:outerShdw>
                  <a:reflection stA="0" endPos="0" fadeDir="0" sx="0" sy="0"/>
                </a:effectLst>
              </a:rPr>
              <a:t>Official Estimate development commences</a:t>
            </a:r>
          </a:p>
          <a:p>
            <a:pPr marL="2171700" lvl="0" indent="-292100"/>
            <a:r>
              <a:rPr lang="en-US" sz="2000" dirty="0">
                <a:effectLst>
                  <a:glow>
                    <a:srgbClr val="000000"/>
                  </a:glow>
                  <a:outerShdw blurRad="38100" dist="25400" dir="5400000" algn="ctr">
                    <a:srgbClr val="6E747A">
                      <a:alpha val="43000"/>
                    </a:srgbClr>
                  </a:outerShdw>
                  <a:reflection stA="0" endPos="0" fadeDir="0" sx="0" sy="0"/>
                </a:effectLst>
              </a:rPr>
              <a:t>Final Review</a:t>
            </a:r>
          </a:p>
        </p:txBody>
      </p:sp>
      <p:sp>
        <p:nvSpPr>
          <p:cNvPr id="7" name="Title 1">
            <a:extLst>
              <a:ext uri="{FF2B5EF4-FFF2-40B4-BE49-F238E27FC236}">
                <a16:creationId xmlns:a16="http://schemas.microsoft.com/office/drawing/2014/main" id="{F7595FEC-630E-B64C-9363-B38DE1E366D0}"/>
              </a:ext>
            </a:extLst>
          </p:cNvPr>
          <p:cNvSpPr txBox="1">
            <a:spLocks/>
          </p:cNvSpPr>
          <p:nvPr/>
        </p:nvSpPr>
        <p:spPr>
          <a:xfrm>
            <a:off x="2823113" y="990600"/>
            <a:ext cx="8530687" cy="609599"/>
          </a:xfrm>
          <a:prstGeom prst="rect">
            <a:avLst/>
          </a:prstGeo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rtlCol="0" anchor="ctr">
            <a:noAutofit/>
          </a:bodyPr>
          <a:lstStyle>
            <a:lvl1pPr algn="ctr" defTabSz="457200" rtl="0" eaLnBrk="1" latinLnBrk="0" hangingPunct="1">
              <a:spcBef>
                <a:spcPct val="0"/>
              </a:spcBef>
              <a:buNone/>
              <a:defRPr sz="2800" b="1" kern="1200">
                <a:ln>
                  <a:noFill/>
                </a:ln>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dirty="0"/>
              <a:t>Work Program is the source for basic project data in PrP. Work Program refreshes Projects in PrP nightly.</a:t>
            </a:r>
          </a:p>
        </p:txBody>
      </p:sp>
      <p:sp>
        <p:nvSpPr>
          <p:cNvPr id="4" name="Date Placeholder 3">
            <a:extLst>
              <a:ext uri="{FF2B5EF4-FFF2-40B4-BE49-F238E27FC236}">
                <a16:creationId xmlns:a16="http://schemas.microsoft.com/office/drawing/2014/main" id="{DCEE0B91-0127-AA43-BEE2-D9267984B176}"/>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1F510605-9F25-CB44-8018-4809C323889D}"/>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40137598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79C3-3A1F-6949-8DA2-9F5118F76AD0}"/>
              </a:ext>
            </a:extLst>
          </p:cNvPr>
          <p:cNvSpPr>
            <a:spLocks noGrp="1"/>
          </p:cNvSpPr>
          <p:nvPr>
            <p:ph type="ctrTitle"/>
          </p:nvPr>
        </p:nvSpPr>
        <p:spPr>
          <a:xfrm>
            <a:off x="2773003" y="1752600"/>
            <a:ext cx="9037997" cy="1168203"/>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anchor="t">
            <a:noAutofit/>
          </a:bodyPr>
          <a:lstStyle/>
          <a:p>
            <a:pPr algn="l"/>
            <a:r>
              <a:rPr lang="en-US" sz="1800" dirty="0">
                <a:solidFill>
                  <a:schemeClr val="tx1"/>
                </a:solidFill>
                <a:latin typeface="+mn-lt"/>
              </a:rPr>
              <a:t>This interface is accessed via the WebGate Reporting Screen which can be reached from within the PrP Home Page/External Links Component if using the Chrome Browser as shown below or via the AASHTOWare Project, (AP) WebGate/WebGate Reports Login referenced previously. </a:t>
            </a:r>
          </a:p>
        </p:txBody>
      </p:sp>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pic>
        <p:nvPicPr>
          <p:cNvPr id="18" name="Picture Placeholder 17">
            <a:extLst>
              <a:ext uri="{FF2B5EF4-FFF2-40B4-BE49-F238E27FC236}">
                <a16:creationId xmlns:a16="http://schemas.microsoft.com/office/drawing/2014/main" id="{247CB2EF-2C65-764C-8A7A-EC72C7BCC862}"/>
              </a:ext>
            </a:extLst>
          </p:cNvPr>
          <p:cNvPicPr>
            <a:picLocks noGrp="1"/>
          </p:cNvPicPr>
          <p:nvPr>
            <p:ph type="pic" sz="quarter" idx="13"/>
          </p:nvPr>
        </p:nvPicPr>
        <p:blipFill rotWithShape="1">
          <a:blip r:embed="rId3"/>
          <a:srcRect l="209" t="798" r="11036" b="16344"/>
          <a:stretch/>
        </p:blipFill>
        <p:spPr>
          <a:xfrm>
            <a:off x="4045881" y="3048000"/>
            <a:ext cx="6492240" cy="2651760"/>
          </a:xfrm>
          <a:prstGeom prst="rect">
            <a:avLst/>
          </a:prstGeom>
        </p:spPr>
      </p:pic>
      <p:sp>
        <p:nvSpPr>
          <p:cNvPr id="11" name="Title 1">
            <a:extLst>
              <a:ext uri="{FF2B5EF4-FFF2-40B4-BE49-F238E27FC236}">
                <a16:creationId xmlns:a16="http://schemas.microsoft.com/office/drawing/2014/main" id="{831EC14F-23B0-1342-A06C-18802C860C8E}"/>
              </a:ext>
            </a:extLst>
          </p:cNvPr>
          <p:cNvSpPr txBox="1">
            <a:spLocks/>
          </p:cNvSpPr>
          <p:nvPr/>
        </p:nvSpPr>
        <p:spPr>
          <a:xfrm>
            <a:off x="5092996" y="381000"/>
            <a:ext cx="4398010"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Bringing a new Project into PrP</a:t>
            </a: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773003" y="990602"/>
            <a:ext cx="9037997" cy="673706"/>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latin typeface="+mn-lt"/>
              </a:rPr>
              <a:t>The FM Project Interface allows Users to bring Projects into AASHTOWare Project Preconstruction, (PrP). </a:t>
            </a:r>
          </a:p>
        </p:txBody>
      </p:sp>
      <p:sp>
        <p:nvSpPr>
          <p:cNvPr id="16" name="Title 1">
            <a:extLst>
              <a:ext uri="{FF2B5EF4-FFF2-40B4-BE49-F238E27FC236}">
                <a16:creationId xmlns:a16="http://schemas.microsoft.com/office/drawing/2014/main" id="{E44B73DD-A7E8-2841-80A9-41167FE16F86}"/>
              </a:ext>
            </a:extLst>
          </p:cNvPr>
          <p:cNvSpPr txBox="1">
            <a:spLocks/>
          </p:cNvSpPr>
          <p:nvPr/>
        </p:nvSpPr>
        <p:spPr>
          <a:xfrm>
            <a:off x="2773003" y="5885707"/>
            <a:ext cx="9037997" cy="422548"/>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rmAutofit fontScale="975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latin typeface="+mn-lt"/>
              </a:rPr>
              <a:t>Either method will access the WebGate Reporting Login Screen</a:t>
            </a:r>
          </a:p>
        </p:txBody>
      </p:sp>
    </p:spTree>
    <p:extLst>
      <p:ext uri="{BB962C8B-B14F-4D97-AF65-F5344CB8AC3E}">
        <p14:creationId xmlns:p14="http://schemas.microsoft.com/office/powerpoint/2010/main" val="85163863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57CA-A013-F749-86B2-7715D2EEA657}"/>
              </a:ext>
            </a:extLst>
          </p:cNvPr>
          <p:cNvSpPr>
            <a:spLocks noGrp="1"/>
          </p:cNvSpPr>
          <p:nvPr>
            <p:ph type="title"/>
          </p:nvPr>
        </p:nvSpPr>
        <p:spPr>
          <a:xfrm>
            <a:off x="2823113" y="304801"/>
            <a:ext cx="8911687" cy="609599"/>
          </a:xfrm>
        </p:spPr>
        <p:txBody>
          <a:bodyPr/>
          <a:lstStyle/>
          <a:p>
            <a:pPr algn="l"/>
            <a:r>
              <a:rPr lang="en-US" sz="2400" dirty="0"/>
              <a:t>PrP Project/Proposal Lifecycle contd.</a:t>
            </a:r>
          </a:p>
        </p:txBody>
      </p:sp>
      <p:sp>
        <p:nvSpPr>
          <p:cNvPr id="3" name="Content Placeholder 2">
            <a:extLst>
              <a:ext uri="{FF2B5EF4-FFF2-40B4-BE49-F238E27FC236}">
                <a16:creationId xmlns:a16="http://schemas.microsoft.com/office/drawing/2014/main" id="{336D5EBA-BCF2-6B4F-81D4-9A73AF7E5237}"/>
              </a:ext>
            </a:extLst>
          </p:cNvPr>
          <p:cNvSpPr>
            <a:spLocks noGrp="1"/>
          </p:cNvSpPr>
          <p:nvPr>
            <p:ph idx="1"/>
          </p:nvPr>
        </p:nvSpPr>
        <p:spPr>
          <a:xfrm>
            <a:off x="2819400" y="1817911"/>
            <a:ext cx="8915400" cy="3363689"/>
          </a:xfrm>
        </p:spPr>
        <p:txBody>
          <a:bodyPr/>
          <a:lstStyle/>
          <a:p>
            <a:pPr lvl="0"/>
            <a:r>
              <a:rPr lang="en-US" sz="2000" dirty="0">
                <a:effectLst>
                  <a:glow>
                    <a:srgbClr val="000000"/>
                  </a:glow>
                  <a:outerShdw blurRad="38100" dist="25400" dir="5400000" algn="ctr">
                    <a:srgbClr val="6E747A">
                      <a:alpha val="43000"/>
                    </a:srgbClr>
                  </a:outerShdw>
                  <a:reflection stA="0" endPos="0" fadeDir="0" sx="0" sy="0"/>
                </a:effectLst>
              </a:rPr>
              <a:t>Transfer to CAO</a:t>
            </a:r>
          </a:p>
          <a:p>
            <a:pPr marL="685800" lvl="0"/>
            <a:r>
              <a:rPr lang="en-US" sz="2000" dirty="0">
                <a:effectLst>
                  <a:glow>
                    <a:srgbClr val="000000"/>
                  </a:glow>
                  <a:outerShdw blurRad="38100" dist="25400" dir="5400000" algn="ctr">
                    <a:srgbClr val="6E747A">
                      <a:alpha val="43000"/>
                    </a:srgbClr>
                  </a:outerShdw>
                  <a:reflection stA="0" endPos="0" fadeDir="0" sx="0" sy="0"/>
                </a:effectLst>
              </a:rPr>
              <a:t>Advertise Proposal Package; Addendum Phase if appropriate</a:t>
            </a:r>
          </a:p>
          <a:p>
            <a:pPr marL="914400" indent="-279400"/>
            <a:r>
              <a:rPr lang="en-US" sz="2000" dirty="0">
                <a:effectLst>
                  <a:glow>
                    <a:srgbClr val="000000"/>
                  </a:glow>
                  <a:outerShdw blurRad="38100" dist="25400" dir="5400000" algn="ctr">
                    <a:srgbClr val="6E747A">
                      <a:alpha val="43000"/>
                    </a:srgbClr>
                  </a:outerShdw>
                  <a:reflection stA="0" endPos="0" fadeDir="0" sx="0" sy="0"/>
                </a:effectLst>
              </a:rPr>
              <a:t>Receive and Evaluate Bids</a:t>
            </a:r>
          </a:p>
          <a:p>
            <a:pPr marL="1193800" indent="-279400"/>
            <a:r>
              <a:rPr lang="en-US" sz="2000" dirty="0">
                <a:effectLst>
                  <a:glow>
                    <a:srgbClr val="000000"/>
                  </a:glow>
                  <a:outerShdw blurRad="38100" dist="25400" dir="5400000" algn="ctr">
                    <a:srgbClr val="6E747A">
                      <a:alpha val="43000"/>
                    </a:srgbClr>
                  </a:outerShdw>
                  <a:reflection stA="0" endPos="0" fadeDir="0" sx="0" sy="0"/>
                </a:effectLst>
              </a:rPr>
              <a:t>Award Proposal/Contract</a:t>
            </a:r>
          </a:p>
          <a:p>
            <a:pPr marL="1536700" indent="-279400"/>
            <a:r>
              <a:rPr lang="en-US" sz="2000" dirty="0">
                <a:effectLst>
                  <a:glow>
                    <a:srgbClr val="000000"/>
                  </a:glow>
                  <a:outerShdw blurRad="38100" dist="25400" dir="5400000" algn="ctr">
                    <a:srgbClr val="6E747A">
                      <a:alpha val="43000"/>
                    </a:srgbClr>
                  </a:outerShdw>
                  <a:reflection stA="0" endPos="0" fadeDir="0" sx="0" sy="0"/>
                </a:effectLst>
              </a:rPr>
              <a:t>Execute and Export to Site Manager/DSS</a:t>
            </a:r>
          </a:p>
          <a:p>
            <a:pPr marL="1828800" indent="-292100"/>
            <a:r>
              <a:rPr lang="en-US" sz="2000" dirty="0">
                <a:effectLst>
                  <a:glow>
                    <a:srgbClr val="000000"/>
                  </a:glow>
                  <a:outerShdw blurRad="38100" dist="25400" dir="5400000" algn="ctr">
                    <a:srgbClr val="6E747A">
                      <a:alpha val="43000"/>
                    </a:srgbClr>
                  </a:outerShdw>
                  <a:reflection stA="0" endPos="0" fadeDir="0" sx="0" sy="0"/>
                </a:effectLst>
              </a:rPr>
              <a:t>PreConstruction has Ended</a:t>
            </a:r>
          </a:p>
          <a:p>
            <a:pPr marL="2171700" lvl="0" indent="-292100"/>
            <a:r>
              <a:rPr lang="en-US" sz="2000" dirty="0">
                <a:effectLst>
                  <a:glow>
                    <a:srgbClr val="000000"/>
                  </a:glow>
                  <a:outerShdw blurRad="38100" dist="25400" dir="5400000" algn="ctr">
                    <a:srgbClr val="6E747A">
                      <a:alpha val="43000"/>
                    </a:srgbClr>
                  </a:outerShdw>
                  <a:reflection stA="0" endPos="0" fadeDir="0" sx="0" sy="0"/>
                </a:effectLst>
              </a:rPr>
              <a:t>Archive</a:t>
            </a:r>
          </a:p>
        </p:txBody>
      </p:sp>
      <p:sp>
        <p:nvSpPr>
          <p:cNvPr id="7" name="Title 1">
            <a:extLst>
              <a:ext uri="{FF2B5EF4-FFF2-40B4-BE49-F238E27FC236}">
                <a16:creationId xmlns:a16="http://schemas.microsoft.com/office/drawing/2014/main" id="{F7595FEC-630E-B64C-9363-B38DE1E366D0}"/>
              </a:ext>
            </a:extLst>
          </p:cNvPr>
          <p:cNvSpPr txBox="1">
            <a:spLocks/>
          </p:cNvSpPr>
          <p:nvPr/>
        </p:nvSpPr>
        <p:spPr>
          <a:xfrm>
            <a:off x="2823113" y="1037566"/>
            <a:ext cx="8911687" cy="609599"/>
          </a:xfrm>
          <a:prstGeom prst="rect">
            <a:avLst/>
          </a:prstGeom>
          <a:gradFill flip="none" rotWithShape="1">
            <a:gsLst>
              <a:gs pos="1000">
                <a:schemeClr val="accent3">
                  <a:lumMod val="20000"/>
                  <a:lumOff val="80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13500000" scaled="1"/>
            <a:tileRect/>
          </a:gradFill>
        </p:spPr>
        <p:txBody>
          <a:bodyPr vert="horz" lIns="91440" tIns="0" rIns="91440" bIns="45720" rtlCol="0" anchor="ctr">
            <a:noAutofit/>
          </a:bodyPr>
          <a:lstStyle>
            <a:lvl1pPr algn="ctr" defTabSz="457200" rtl="0" eaLnBrk="1" latinLnBrk="0" hangingPunct="1">
              <a:spcBef>
                <a:spcPct val="0"/>
              </a:spcBef>
              <a:buNone/>
              <a:defRPr sz="2800" b="1" kern="1200">
                <a:ln>
                  <a:noFill/>
                </a:ln>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dirty="0"/>
              <a:t>After Final Review, the following steps occur.</a:t>
            </a:r>
          </a:p>
        </p:txBody>
      </p:sp>
      <p:sp>
        <p:nvSpPr>
          <p:cNvPr id="4" name="Date Placeholder 3">
            <a:extLst>
              <a:ext uri="{FF2B5EF4-FFF2-40B4-BE49-F238E27FC236}">
                <a16:creationId xmlns:a16="http://schemas.microsoft.com/office/drawing/2014/main" id="{1364FF17-2B2B-9242-B8AA-E829FDD1F538}"/>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ECEC299E-9F3C-9E43-BCF5-A9D15529F91C}"/>
              </a:ext>
            </a:extLst>
          </p:cNvPr>
          <p:cNvSpPr>
            <a:spLocks noGrp="1"/>
          </p:cNvSpPr>
          <p:nvPr>
            <p:ph type="ftr" sz="quarter" idx="11"/>
          </p:nvPr>
        </p:nvSpPr>
        <p:spPr/>
        <p:txBody>
          <a:bodyPr/>
          <a:lstStyle/>
          <a:p>
            <a:r>
              <a:rPr lang="en-US"/>
              <a:t>PRP Version 4.6</a:t>
            </a:r>
            <a:endParaRPr lang="en-US" dirty="0"/>
          </a:p>
        </p:txBody>
      </p:sp>
    </p:spTree>
    <p:extLst>
      <p:ext uri="{BB962C8B-B14F-4D97-AF65-F5344CB8AC3E}">
        <p14:creationId xmlns:p14="http://schemas.microsoft.com/office/powerpoint/2010/main" val="27804037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855800929"/>
              </p:ext>
            </p:extLst>
          </p:nvPr>
        </p:nvGraphicFramePr>
        <p:xfrm>
          <a:off x="2743200" y="435418"/>
          <a:ext cx="8610600" cy="5431981"/>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619410">
                  <a:extLst>
                    <a:ext uri="{9D8B030D-6E8A-4147-A177-3AD203B41FA5}">
                      <a16:colId xmlns:a16="http://schemas.microsoft.com/office/drawing/2014/main" val="1835913831"/>
                    </a:ext>
                  </a:extLst>
                </a:gridCol>
                <a:gridCol w="6629400">
                  <a:extLst>
                    <a:ext uri="{9D8B030D-6E8A-4147-A177-3AD203B41FA5}">
                      <a16:colId xmlns:a16="http://schemas.microsoft.com/office/drawing/2014/main" val="2376757019"/>
                    </a:ext>
                  </a:extLst>
                </a:gridCol>
              </a:tblGrid>
              <a:tr h="618929">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613547">
                <a:tc gridSpan="3">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This section addresses the business rules put into place by the Application during the lifecycles of Projects, Proposals and lettings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0715824"/>
                  </a:ext>
                </a:extLst>
              </a:tr>
              <a:tr h="566658">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r>
                        <a:rPr lang="en-US" b="1" dirty="0"/>
                        <a:t>Description</a:t>
                      </a:r>
                    </a:p>
                  </a:txBody>
                  <a:tcPr anchor="b"/>
                </a:tc>
                <a:extLst>
                  <a:ext uri="{0D108BD9-81ED-4DB2-BD59-A6C34878D82A}">
                    <a16:rowId xmlns:a16="http://schemas.microsoft.com/office/drawing/2014/main" val="1239700706"/>
                  </a:ext>
                </a:extLst>
              </a:tr>
              <a:tr h="3632847">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800" b="1" kern="1200" dirty="0">
                          <a:solidFill>
                            <a:schemeClr val="dk1"/>
                          </a:solidFill>
                          <a:effectLst/>
                          <a:latin typeface="+mn-lt"/>
                          <a:ea typeface="+mn-ea"/>
                          <a:cs typeface="+mn-cs"/>
                        </a:rPr>
                        <a:t>FixPropItemLineNum</a:t>
                      </a:r>
                      <a:r>
                        <a:rPr lang="en-US" sz="1600" dirty="0">
                          <a:effectLst/>
                        </a:rPr>
                        <a:t> </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This rule is intended to be used once a proposal has gone out for bid, primarily to prevent changes to existing proposal line numbers. </a:t>
                      </a:r>
                    </a:p>
                    <a:p>
                      <a:pPr>
                        <a:spcBef>
                          <a:spcPts val="600"/>
                        </a:spcBef>
                      </a:pPr>
                      <a:r>
                        <a:rPr lang="en-US" sz="1800" b="1" kern="1200" dirty="0">
                          <a:solidFill>
                            <a:schemeClr val="dk1"/>
                          </a:solidFill>
                          <a:effectLst/>
                          <a:latin typeface="+mn-lt"/>
                          <a:ea typeface="+mn-ea"/>
                          <a:cs typeface="+mn-cs"/>
                        </a:rPr>
                        <a:t>An error in the roll up of proposal items prevents a proposal from entering a phase with this rule.</a:t>
                      </a:r>
                    </a:p>
                    <a:p>
                      <a:pPr>
                        <a:spcBef>
                          <a:spcPts val="600"/>
                        </a:spcBef>
                      </a:pPr>
                      <a:r>
                        <a:rPr lang="en-US" sz="1800" b="1" kern="1200" dirty="0">
                          <a:solidFill>
                            <a:schemeClr val="dk1"/>
                          </a:solidFill>
                          <a:effectLst/>
                          <a:latin typeface="+mn-lt"/>
                          <a:ea typeface="+mn-ea"/>
                          <a:cs typeface="+mn-cs"/>
                        </a:rPr>
                        <a:t>When a proposal is in a phase with the FixPropItemLineNum rule or in any subsequent phase, the proposal line numbers cannot be changed.</a:t>
                      </a:r>
                    </a:p>
                    <a:p>
                      <a:pPr>
                        <a:spcBef>
                          <a:spcPts val="600"/>
                        </a:spcBef>
                      </a:pPr>
                      <a:r>
                        <a:rPr lang="en-US" sz="1800" b="1" kern="1200" dirty="0">
                          <a:solidFill>
                            <a:schemeClr val="dk1"/>
                          </a:solidFill>
                          <a:effectLst/>
                          <a:latin typeface="+mn-lt"/>
                          <a:ea typeface="+mn-ea"/>
                          <a:cs typeface="+mn-cs"/>
                        </a:rPr>
                        <a:t>Biddable items cannot be added to a project without a proposal line number; therefore, importing a project can only be used to change items, not to add new items.</a:t>
                      </a:r>
                      <a:r>
                        <a:rPr lang="en-US" sz="1600" b="1" dirty="0">
                          <a:effectLst/>
                        </a:rPr>
                        <a:t> </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nchor="ctr"/>
                </a:tc>
                <a:extLst>
                  <a:ext uri="{0D108BD9-81ED-4DB2-BD59-A6C34878D82A}">
                    <a16:rowId xmlns:a16="http://schemas.microsoft.com/office/drawing/2014/main" val="175285327"/>
                  </a:ext>
                </a:extLst>
              </a:tr>
            </a:tbl>
          </a:graphicData>
        </a:graphic>
      </p:graphicFrame>
    </p:spTree>
    <p:extLst>
      <p:ext uri="{BB962C8B-B14F-4D97-AF65-F5344CB8AC3E}">
        <p14:creationId xmlns:p14="http://schemas.microsoft.com/office/powerpoint/2010/main" val="25898807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2051070954"/>
              </p:ext>
            </p:extLst>
          </p:nvPr>
        </p:nvGraphicFramePr>
        <p:xfrm>
          <a:off x="2743200" y="435418"/>
          <a:ext cx="8610600" cy="5736782"/>
        </p:xfrm>
        <a:graphic>
          <a:graphicData uri="http://schemas.openxmlformats.org/drawingml/2006/table">
            <a:tbl>
              <a:tblPr firstRow="1" bandRow="1">
                <a:tableStyleId>{00A15C55-8517-42AA-B614-E9B94910E393}</a:tableStyleId>
              </a:tblPr>
              <a:tblGrid>
                <a:gridCol w="228600">
                  <a:extLst>
                    <a:ext uri="{9D8B030D-6E8A-4147-A177-3AD203B41FA5}">
                      <a16:colId xmlns:a16="http://schemas.microsoft.com/office/drawing/2014/main" val="918400446"/>
                    </a:ext>
                  </a:extLst>
                </a:gridCol>
                <a:gridCol w="1652707">
                  <a:extLst>
                    <a:ext uri="{9D8B030D-6E8A-4147-A177-3AD203B41FA5}">
                      <a16:colId xmlns:a16="http://schemas.microsoft.com/office/drawing/2014/main" val="1835913831"/>
                    </a:ext>
                  </a:extLst>
                </a:gridCol>
                <a:gridCol w="6729293">
                  <a:extLst>
                    <a:ext uri="{9D8B030D-6E8A-4147-A177-3AD203B41FA5}">
                      <a16:colId xmlns:a16="http://schemas.microsoft.com/office/drawing/2014/main" val="2376757019"/>
                    </a:ext>
                  </a:extLst>
                </a:gridCol>
              </a:tblGrid>
              <a:tr h="613823">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561984">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r>
                        <a:rPr lang="en-US" b="1" dirty="0"/>
                        <a:t>Description</a:t>
                      </a:r>
                    </a:p>
                  </a:txBody>
                  <a:tcPr anchor="b"/>
                </a:tc>
                <a:extLst>
                  <a:ext uri="{0D108BD9-81ED-4DB2-BD59-A6C34878D82A}">
                    <a16:rowId xmlns:a16="http://schemas.microsoft.com/office/drawing/2014/main" val="1239700706"/>
                  </a:ext>
                </a:extLst>
              </a:tr>
              <a:tr h="4560975">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800" b="1" kern="1200" dirty="0">
                          <a:solidFill>
                            <a:schemeClr val="dk1"/>
                          </a:solidFill>
                          <a:effectLst/>
                          <a:latin typeface="+mn-lt"/>
                          <a:ea typeface="+mn-ea"/>
                          <a:cs typeface="+mn-cs"/>
                        </a:rPr>
                        <a:t>Addendum</a:t>
                      </a:r>
                      <a:r>
                        <a:rPr lang="en-US" dirty="0">
                          <a:effectLst/>
                        </a:rPr>
                        <a:t> </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marL="36830" marR="0">
                        <a:spcBef>
                          <a:spcPts val="600"/>
                        </a:spcBef>
                        <a:spcAft>
                          <a:spcPts val="0"/>
                        </a:spcAft>
                      </a:pPr>
                      <a:r>
                        <a:rPr lang="en-US" sz="1800" b="1" dirty="0">
                          <a:effectLst/>
                          <a:latin typeface="+mn-lt"/>
                          <a:ea typeface="Times New Roman" panose="02020603050405020304" pitchFamily="18" charset="0"/>
                          <a:cs typeface="Arial" panose="020B0604020202020204" pitchFamily="34" charset="0"/>
                        </a:rPr>
                        <a:t>This rule is intended to be used to prevent changes that affect the published proposal unless an addendum is open. Any data exported is locked, unless allowed by an open addendum.</a:t>
                      </a:r>
                      <a:endParaRPr lang="en-US" sz="1800" b="1" dirty="0">
                        <a:effectLst/>
                        <a:latin typeface="+mn-lt"/>
                        <a:ea typeface="Times New Roman" panose="02020603050405020304" pitchFamily="18" charset="0"/>
                        <a:cs typeface="Times New Roman" panose="02020603050405020304" pitchFamily="18" charset="0"/>
                      </a:endParaRPr>
                    </a:p>
                    <a:p>
                      <a:pPr marL="36830" marR="0">
                        <a:spcBef>
                          <a:spcPts val="600"/>
                        </a:spcBef>
                        <a:spcAft>
                          <a:spcPts val="0"/>
                        </a:spcAft>
                      </a:pPr>
                      <a:r>
                        <a:rPr lang="en-US" sz="1800" b="1" dirty="0">
                          <a:effectLst/>
                          <a:latin typeface="+mn-lt"/>
                          <a:ea typeface="Times New Roman" panose="02020603050405020304" pitchFamily="18" charset="0"/>
                          <a:cs typeface="Arial" panose="020B0604020202020204" pitchFamily="34" charset="0"/>
                        </a:rPr>
                        <a:t>When a proposal is in a phase with the Addendum rule, users with role permission can open, close, and approve addendum until the phase is changed to one that does not have the Addendum rule. The system displays a banner on the project and proposal related pages alerting the user that the addendum phase is in place for that proposal and whether an open addendum exists.</a:t>
                      </a:r>
                      <a:endParaRPr lang="en-US" sz="1800" b="1" dirty="0">
                        <a:effectLst/>
                        <a:latin typeface="+mn-lt"/>
                        <a:ea typeface="Times New Roman" panose="02020603050405020304" pitchFamily="18" charset="0"/>
                        <a:cs typeface="Times New Roman" panose="02020603050405020304" pitchFamily="18" charset="0"/>
                      </a:endParaRPr>
                    </a:p>
                    <a:p>
                      <a:pPr marL="36830" marR="0">
                        <a:spcBef>
                          <a:spcPts val="600"/>
                        </a:spcBef>
                        <a:spcAft>
                          <a:spcPts val="0"/>
                        </a:spcAft>
                      </a:pPr>
                      <a:r>
                        <a:rPr lang="en-US" sz="1800" b="1" dirty="0">
                          <a:effectLst/>
                          <a:latin typeface="+mn-lt"/>
                          <a:ea typeface="Times New Roman" panose="02020603050405020304" pitchFamily="18" charset="0"/>
                          <a:cs typeface="Arial" panose="020B0604020202020204" pitchFamily="34" charset="0"/>
                        </a:rPr>
                        <a:t>All changes that affect the published proposal are tracked during phases with this rule. Different fields in the published information become read-only depending on the user’s access level and whether an addendum is open.</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75285327"/>
                  </a:ext>
                </a:extLst>
              </a:tr>
            </a:tbl>
          </a:graphicData>
        </a:graphic>
      </p:graphicFrame>
    </p:spTree>
    <p:extLst>
      <p:ext uri="{BB962C8B-B14F-4D97-AF65-F5344CB8AC3E}">
        <p14:creationId xmlns:p14="http://schemas.microsoft.com/office/powerpoint/2010/main" val="371066636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380509227"/>
              </p:ext>
            </p:extLst>
          </p:nvPr>
        </p:nvGraphicFramePr>
        <p:xfrm>
          <a:off x="2743200" y="435418"/>
          <a:ext cx="8610600" cy="5279582"/>
        </p:xfrm>
        <a:graphic>
          <a:graphicData uri="http://schemas.openxmlformats.org/drawingml/2006/table">
            <a:tbl>
              <a:tblPr firstRow="1" bandRow="1">
                <a:tableStyleId>{00A15C55-8517-42AA-B614-E9B94910E393}</a:tableStyleId>
              </a:tblPr>
              <a:tblGrid>
                <a:gridCol w="228600">
                  <a:extLst>
                    <a:ext uri="{9D8B030D-6E8A-4147-A177-3AD203B41FA5}">
                      <a16:colId xmlns:a16="http://schemas.microsoft.com/office/drawing/2014/main" val="918400446"/>
                    </a:ext>
                  </a:extLst>
                </a:gridCol>
                <a:gridCol w="1652707">
                  <a:extLst>
                    <a:ext uri="{9D8B030D-6E8A-4147-A177-3AD203B41FA5}">
                      <a16:colId xmlns:a16="http://schemas.microsoft.com/office/drawing/2014/main" val="1835913831"/>
                    </a:ext>
                  </a:extLst>
                </a:gridCol>
                <a:gridCol w="6729293">
                  <a:extLst>
                    <a:ext uri="{9D8B030D-6E8A-4147-A177-3AD203B41FA5}">
                      <a16:colId xmlns:a16="http://schemas.microsoft.com/office/drawing/2014/main" val="2376757019"/>
                    </a:ext>
                  </a:extLst>
                </a:gridCol>
              </a:tblGrid>
              <a:tr h="727313">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665888">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r>
                        <a:rPr lang="en-US" b="1" dirty="0"/>
                        <a:t>Description</a:t>
                      </a:r>
                    </a:p>
                  </a:txBody>
                  <a:tcPr anchor="b"/>
                </a:tc>
                <a:extLst>
                  <a:ext uri="{0D108BD9-81ED-4DB2-BD59-A6C34878D82A}">
                    <a16:rowId xmlns:a16="http://schemas.microsoft.com/office/drawing/2014/main" val="1239700706"/>
                  </a:ext>
                </a:extLst>
              </a:tr>
              <a:tr h="3886381">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800" b="1" kern="1200" cap="small" baseline="0" dirty="0">
                          <a:solidFill>
                            <a:schemeClr val="dk1"/>
                          </a:solidFill>
                          <a:effectLst/>
                          <a:latin typeface="+mn-lt"/>
                          <a:ea typeface="+mn-ea"/>
                          <a:cs typeface="+mn-cs"/>
                        </a:rPr>
                        <a:t>Addendum Contd.</a:t>
                      </a:r>
                      <a:r>
                        <a:rPr lang="en-US" b="1" cap="small" baseline="0" dirty="0">
                          <a:effectLst/>
                        </a:rPr>
                        <a:t> </a:t>
                      </a:r>
                      <a:endParaRPr lang="en-US" sz="1600" b="1" cap="small" baseline="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If an addendum is open, published information can only be modified by users with Addendum Change access.</a:t>
                      </a:r>
                    </a:p>
                    <a:p>
                      <a:pPr>
                        <a:spcBef>
                          <a:spcPts val="600"/>
                        </a:spcBef>
                      </a:pPr>
                      <a:r>
                        <a:rPr lang="en-US" sz="1800" b="1" kern="1200" dirty="0">
                          <a:solidFill>
                            <a:schemeClr val="dk1"/>
                          </a:solidFill>
                          <a:effectLst/>
                          <a:latin typeface="+mn-lt"/>
                          <a:ea typeface="+mn-ea"/>
                          <a:cs typeface="+mn-cs"/>
                        </a:rPr>
                        <a:t>If no addendum is open, the published information for the proposal is read-only.</a:t>
                      </a:r>
                    </a:p>
                    <a:p>
                      <a:pPr>
                        <a:spcBef>
                          <a:spcPts val="600"/>
                        </a:spcBef>
                      </a:pPr>
                      <a:r>
                        <a:rPr lang="en-US" sz="1800" b="1" kern="1200" dirty="0">
                          <a:solidFill>
                            <a:schemeClr val="dk1"/>
                          </a:solidFill>
                          <a:effectLst/>
                          <a:latin typeface="+mn-lt"/>
                          <a:ea typeface="+mn-ea"/>
                          <a:cs typeface="+mn-cs"/>
                        </a:rPr>
                        <a:t>Because non-bid project items are not considered part of the published information, they can be added or deleted.</a:t>
                      </a:r>
                    </a:p>
                    <a:p>
                      <a:pPr>
                        <a:spcBef>
                          <a:spcPts val="600"/>
                        </a:spcBef>
                      </a:pPr>
                      <a:r>
                        <a:rPr lang="en-US" sz="1800" b="1" kern="1200" dirty="0">
                          <a:solidFill>
                            <a:schemeClr val="dk1"/>
                          </a:solidFill>
                          <a:effectLst/>
                          <a:latin typeface="+mn-lt"/>
                          <a:ea typeface="+mn-ea"/>
                          <a:cs typeface="+mn-cs"/>
                        </a:rPr>
                        <a:t>If the proposal has an unapproved addendum, the proposal cannot be exported to a Bid File.</a:t>
                      </a:r>
                    </a:p>
                    <a:p>
                      <a:pPr>
                        <a:spcBef>
                          <a:spcPts val="600"/>
                        </a:spcBef>
                      </a:pPr>
                      <a:r>
                        <a:rPr lang="en-US" sz="1800" b="1" kern="1200" dirty="0">
                          <a:solidFill>
                            <a:schemeClr val="dk1"/>
                          </a:solidFill>
                          <a:effectLst/>
                          <a:latin typeface="+mn-lt"/>
                          <a:ea typeface="+mn-ea"/>
                          <a:cs typeface="+mn-cs"/>
                        </a:rPr>
                        <a:t>Note: When the Addendum rule is applied to a phase, the FixPropItemLineNum rule is also automatically applied.</a:t>
                      </a:r>
                      <a:r>
                        <a:rPr lang="en-US" b="1" dirty="0">
                          <a:effectLst/>
                        </a:rPr>
                        <a:t> </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75285327"/>
                  </a:ext>
                </a:extLst>
              </a:tr>
            </a:tbl>
          </a:graphicData>
        </a:graphic>
      </p:graphicFrame>
    </p:spTree>
    <p:extLst>
      <p:ext uri="{BB962C8B-B14F-4D97-AF65-F5344CB8AC3E}">
        <p14:creationId xmlns:p14="http://schemas.microsoft.com/office/powerpoint/2010/main" val="53541276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768945819"/>
              </p:ext>
            </p:extLst>
          </p:nvPr>
        </p:nvGraphicFramePr>
        <p:xfrm>
          <a:off x="2743200" y="435418"/>
          <a:ext cx="9172575" cy="5508182"/>
        </p:xfrm>
        <a:graphic>
          <a:graphicData uri="http://schemas.openxmlformats.org/drawingml/2006/table">
            <a:tbl>
              <a:tblPr firstRow="1" bandRow="1">
                <a:tableStyleId>{00A15C55-8517-42AA-B614-E9B94910E393}</a:tableStyleId>
              </a:tblPr>
              <a:tblGrid>
                <a:gridCol w="228600">
                  <a:extLst>
                    <a:ext uri="{9D8B030D-6E8A-4147-A177-3AD203B41FA5}">
                      <a16:colId xmlns:a16="http://schemas.microsoft.com/office/drawing/2014/main" val="918400446"/>
                    </a:ext>
                  </a:extLst>
                </a:gridCol>
                <a:gridCol w="1600200">
                  <a:extLst>
                    <a:ext uri="{9D8B030D-6E8A-4147-A177-3AD203B41FA5}">
                      <a16:colId xmlns:a16="http://schemas.microsoft.com/office/drawing/2014/main" val="1835913831"/>
                    </a:ext>
                  </a:extLst>
                </a:gridCol>
                <a:gridCol w="7343775">
                  <a:extLst>
                    <a:ext uri="{9D8B030D-6E8A-4147-A177-3AD203B41FA5}">
                      <a16:colId xmlns:a16="http://schemas.microsoft.com/office/drawing/2014/main" val="2376757019"/>
                    </a:ext>
                  </a:extLst>
                </a:gridCol>
              </a:tblGrid>
              <a:tr h="602825">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551914">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r>
                        <a:rPr lang="en-US" b="1" dirty="0"/>
                        <a:t>Description</a:t>
                      </a:r>
                    </a:p>
                  </a:txBody>
                  <a:tcPr anchor="b"/>
                </a:tc>
                <a:extLst>
                  <a:ext uri="{0D108BD9-81ED-4DB2-BD59-A6C34878D82A}">
                    <a16:rowId xmlns:a16="http://schemas.microsoft.com/office/drawing/2014/main" val="1239700706"/>
                  </a:ext>
                </a:extLst>
              </a:tr>
              <a:tr h="4353443">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pPr marL="0" marR="171450" algn="l">
                        <a:lnSpc>
                          <a:spcPct val="107000"/>
                        </a:lnSpc>
                        <a:spcBef>
                          <a:spcPts val="0"/>
                        </a:spcBef>
                        <a:spcAft>
                          <a:spcPts val="0"/>
                        </a:spcAft>
                      </a:pPr>
                      <a:r>
                        <a:rPr lang="en-US" sz="1800" b="1" kern="1200" cap="small" baseline="0" dirty="0">
                          <a:solidFill>
                            <a:schemeClr val="dk1"/>
                          </a:solidFill>
                          <a:effectLst/>
                          <a:latin typeface="+mn-lt"/>
                          <a:ea typeface="+mn-ea"/>
                          <a:cs typeface="+mn-cs"/>
                        </a:rPr>
                        <a:t>FixProposalItem</a:t>
                      </a:r>
                      <a:r>
                        <a:rPr lang="en-US" cap="small" baseline="0" dirty="0">
                          <a:effectLst/>
                        </a:rPr>
                        <a:t> </a:t>
                      </a:r>
                      <a:endParaRPr lang="en-US" sz="1600" b="1" cap="small" baseline="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This rule is intended to be used once bids have been received to prevent any changes that would impact the proposal structure on which the bid is based. If a warning is generated in the roll up of proposal items, the proposal is prevented from entering a phase with this rule.</a:t>
                      </a:r>
                    </a:p>
                    <a:p>
                      <a:pPr>
                        <a:spcBef>
                          <a:spcPts val="600"/>
                        </a:spcBef>
                      </a:pPr>
                      <a:r>
                        <a:rPr lang="en-US" sz="1800" b="1" kern="1200" dirty="0">
                          <a:solidFill>
                            <a:schemeClr val="dk1"/>
                          </a:solidFill>
                          <a:effectLst/>
                          <a:latin typeface="+mn-lt"/>
                          <a:ea typeface="+mn-ea"/>
                          <a:cs typeface="+mn-cs"/>
                        </a:rPr>
                        <a:t>When a proposal enters a phase with the </a:t>
                      </a:r>
                      <a:r>
                        <a:rPr lang="en-US" sz="1800" b="1" kern="1200" cap="small" baseline="0" dirty="0">
                          <a:solidFill>
                            <a:schemeClr val="dk1"/>
                          </a:solidFill>
                          <a:effectLst/>
                          <a:latin typeface="+mn-lt"/>
                          <a:ea typeface="+mn-ea"/>
                          <a:cs typeface="+mn-cs"/>
                        </a:rPr>
                        <a:t>FixProposalItem</a:t>
                      </a:r>
                      <a:r>
                        <a:rPr lang="en-US" sz="1800" b="1" kern="1200" dirty="0">
                          <a:solidFill>
                            <a:schemeClr val="dk1"/>
                          </a:solidFill>
                          <a:effectLst/>
                          <a:latin typeface="+mn-lt"/>
                          <a:ea typeface="+mn-ea"/>
                          <a:cs typeface="+mn-cs"/>
                        </a:rPr>
                        <a:t> rule, the final calculation of low-cost totals is performed.</a:t>
                      </a:r>
                    </a:p>
                    <a:p>
                      <a:pPr>
                        <a:spcBef>
                          <a:spcPts val="600"/>
                        </a:spcBef>
                      </a:pPr>
                      <a:r>
                        <a:rPr lang="en-US" sz="1800" b="1" kern="1200" dirty="0">
                          <a:solidFill>
                            <a:schemeClr val="dk1"/>
                          </a:solidFill>
                          <a:effectLst/>
                          <a:latin typeface="+mn-lt"/>
                          <a:ea typeface="+mn-ea"/>
                          <a:cs typeface="+mn-cs"/>
                        </a:rPr>
                        <a:t>For this phase and any subsequent phase:</a:t>
                      </a:r>
                    </a:p>
                    <a:p>
                      <a:pPr>
                        <a:spcBef>
                          <a:spcPts val="600"/>
                        </a:spcBef>
                      </a:pPr>
                      <a:r>
                        <a:rPr lang="en-US" sz="1800" b="1" kern="1200" dirty="0">
                          <a:solidFill>
                            <a:schemeClr val="dk1"/>
                          </a:solidFill>
                          <a:effectLst/>
                          <a:latin typeface="+mn-lt"/>
                          <a:ea typeface="+mn-ea"/>
                          <a:cs typeface="+mn-cs"/>
                        </a:rPr>
                        <a:t>Categories, proposal sections, project items, proposal items, and breakdown items can no longer be added, changed, or deleted; therefore, generating proposal sections and importing projects are not allowed.</a:t>
                      </a:r>
                    </a:p>
                    <a:p>
                      <a:pPr>
                        <a:spcBef>
                          <a:spcPts val="600"/>
                        </a:spcBef>
                      </a:pPr>
                      <a:r>
                        <a:rPr lang="en-US" sz="1800" b="1" kern="1200" dirty="0">
                          <a:solidFill>
                            <a:schemeClr val="dk1"/>
                          </a:solidFill>
                          <a:effectLst/>
                          <a:latin typeface="+mn-lt"/>
                          <a:ea typeface="+mn-ea"/>
                          <a:cs typeface="+mn-cs"/>
                        </a:rPr>
                        <a:t>Associating a project to proposal and removing a project from proposal are not allowed.</a:t>
                      </a:r>
                      <a:r>
                        <a:rPr lang="en-US" b="1" dirty="0">
                          <a:effectLst/>
                        </a:rPr>
                        <a:t> </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75285327"/>
                  </a:ext>
                </a:extLst>
              </a:tr>
            </a:tbl>
          </a:graphicData>
        </a:graphic>
      </p:graphicFrame>
    </p:spTree>
    <p:extLst>
      <p:ext uri="{BB962C8B-B14F-4D97-AF65-F5344CB8AC3E}">
        <p14:creationId xmlns:p14="http://schemas.microsoft.com/office/powerpoint/2010/main" val="223105302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a:xfrm>
            <a:off x="2589212" y="6416675"/>
            <a:ext cx="7619999" cy="365125"/>
          </a:xfrm>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2231176672"/>
              </p:ext>
            </p:extLst>
          </p:nvPr>
        </p:nvGraphicFramePr>
        <p:xfrm>
          <a:off x="2743200" y="435418"/>
          <a:ext cx="8610600" cy="5736782"/>
        </p:xfrm>
        <a:graphic>
          <a:graphicData uri="http://schemas.openxmlformats.org/drawingml/2006/table">
            <a:tbl>
              <a:tblPr firstRow="1" bandRow="1">
                <a:tableStyleId>{00A15C55-8517-42AA-B614-E9B94910E393}</a:tableStyleId>
              </a:tblPr>
              <a:tblGrid>
                <a:gridCol w="228600">
                  <a:extLst>
                    <a:ext uri="{9D8B030D-6E8A-4147-A177-3AD203B41FA5}">
                      <a16:colId xmlns:a16="http://schemas.microsoft.com/office/drawing/2014/main" val="918400446"/>
                    </a:ext>
                  </a:extLst>
                </a:gridCol>
                <a:gridCol w="1652707">
                  <a:extLst>
                    <a:ext uri="{9D8B030D-6E8A-4147-A177-3AD203B41FA5}">
                      <a16:colId xmlns:a16="http://schemas.microsoft.com/office/drawing/2014/main" val="1835913831"/>
                    </a:ext>
                  </a:extLst>
                </a:gridCol>
                <a:gridCol w="6729293">
                  <a:extLst>
                    <a:ext uri="{9D8B030D-6E8A-4147-A177-3AD203B41FA5}">
                      <a16:colId xmlns:a16="http://schemas.microsoft.com/office/drawing/2014/main" val="2376757019"/>
                    </a:ext>
                  </a:extLst>
                </a:gridCol>
              </a:tblGrid>
              <a:tr h="605375">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554248">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r>
                        <a:rPr lang="en-US" b="1" dirty="0"/>
                        <a:t>Description</a:t>
                      </a:r>
                    </a:p>
                  </a:txBody>
                  <a:tcPr anchor="b"/>
                </a:tc>
                <a:extLst>
                  <a:ext uri="{0D108BD9-81ED-4DB2-BD59-A6C34878D82A}">
                    <a16:rowId xmlns:a16="http://schemas.microsoft.com/office/drawing/2014/main" val="1239700706"/>
                  </a:ext>
                </a:extLst>
              </a:tr>
              <a:tr h="4577159">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r>
                        <a:rPr lang="en-US" sz="1800" b="1" kern="1200" cap="small" baseline="0" dirty="0">
                          <a:solidFill>
                            <a:schemeClr val="dk1"/>
                          </a:solidFill>
                          <a:effectLst/>
                          <a:latin typeface="+mn-lt"/>
                          <a:ea typeface="+mn-ea"/>
                          <a:cs typeface="+mn-cs"/>
                        </a:rPr>
                        <a:t>FixBid</a:t>
                      </a:r>
                      <a:endParaRPr lang="en-US" sz="1800" kern="1200" cap="small" baseline="0" dirty="0">
                        <a:solidFill>
                          <a:schemeClr val="dk1"/>
                        </a:solidFill>
                        <a:effectLst/>
                        <a:latin typeface="+mn-lt"/>
                        <a:ea typeface="+mn-ea"/>
                        <a:cs typeface="+mn-cs"/>
                      </a:endParaRPr>
                    </a:p>
                    <a:p>
                      <a:r>
                        <a:rPr lang="en-US" sz="1800" b="1" kern="1200" cap="small" baseline="0" dirty="0">
                          <a:solidFill>
                            <a:schemeClr val="dk1"/>
                          </a:solidFill>
                          <a:effectLst/>
                          <a:latin typeface="+mn-lt"/>
                          <a:ea typeface="+mn-ea"/>
                          <a:cs typeface="+mn-cs"/>
                        </a:rPr>
                        <a:t>Calculations</a:t>
                      </a:r>
                      <a:r>
                        <a:rPr lang="en-US" cap="small" baseline="0" dirty="0">
                          <a:effectLst/>
                        </a:rPr>
                        <a:t> </a:t>
                      </a:r>
                      <a:endParaRPr lang="en-US" sz="1600" b="1" cap="small" baseline="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This rule is intended to be used once all bid information is entered in the system and complete. A proposal should not enter a workflow phase with the </a:t>
                      </a:r>
                      <a:r>
                        <a:rPr lang="en-US" sz="1800" b="1" kern="1200" cap="small" baseline="0" dirty="0">
                          <a:solidFill>
                            <a:schemeClr val="dk1"/>
                          </a:solidFill>
                          <a:effectLst/>
                          <a:latin typeface="+mn-lt"/>
                          <a:ea typeface="+mn-ea"/>
                          <a:cs typeface="+mn-cs"/>
                        </a:rPr>
                        <a:t>FixBidCalculations</a:t>
                      </a:r>
                      <a:r>
                        <a:rPr lang="en-US" sz="1800" b="1" kern="1200" dirty="0">
                          <a:solidFill>
                            <a:schemeClr val="dk1"/>
                          </a:solidFill>
                          <a:effectLst/>
                          <a:latin typeface="+mn-lt"/>
                          <a:ea typeface="+mn-ea"/>
                          <a:cs typeface="+mn-cs"/>
                        </a:rPr>
                        <a:t> rule until all bids have been entered and adjusted as needed.</a:t>
                      </a:r>
                    </a:p>
                    <a:p>
                      <a:pPr>
                        <a:spcBef>
                          <a:spcPts val="600"/>
                        </a:spcBef>
                      </a:pPr>
                      <a:r>
                        <a:rPr lang="en-US" sz="1800" b="1" kern="1200" dirty="0">
                          <a:solidFill>
                            <a:schemeClr val="dk1"/>
                          </a:solidFill>
                          <a:effectLst/>
                          <a:latin typeface="+mn-lt"/>
                          <a:ea typeface="+mn-ea"/>
                          <a:cs typeface="+mn-cs"/>
                        </a:rPr>
                        <a:t>When a proposal enters a workflow phase with the </a:t>
                      </a:r>
                      <a:r>
                        <a:rPr lang="en-US" sz="1800" b="1" kern="1200" cap="small" baseline="0" dirty="0">
                          <a:solidFill>
                            <a:schemeClr val="dk1"/>
                          </a:solidFill>
                          <a:effectLst/>
                          <a:latin typeface="+mn-lt"/>
                          <a:ea typeface="+mn-ea"/>
                          <a:cs typeface="+mn-cs"/>
                        </a:rPr>
                        <a:t>FixBidCalculations</a:t>
                      </a:r>
                      <a:r>
                        <a:rPr lang="en-US" sz="1800" b="1" kern="1200" dirty="0">
                          <a:solidFill>
                            <a:schemeClr val="dk1"/>
                          </a:solidFill>
                          <a:effectLst/>
                          <a:latin typeface="+mn-lt"/>
                          <a:ea typeface="+mn-ea"/>
                          <a:cs typeface="+mn-cs"/>
                        </a:rPr>
                        <a:t> rule, the final calculation of bid item, section, time, and vendor amounts is performed. Bid validation is performed, and bid sections are validated against proposal section.</a:t>
                      </a:r>
                    </a:p>
                    <a:p>
                      <a:pPr>
                        <a:spcBef>
                          <a:spcPts val="600"/>
                        </a:spcBef>
                      </a:pPr>
                      <a:r>
                        <a:rPr lang="en-US" sz="1800" b="1" kern="1200" dirty="0">
                          <a:solidFill>
                            <a:schemeClr val="dk1"/>
                          </a:solidFill>
                          <a:effectLst/>
                          <a:latin typeface="+mn-lt"/>
                          <a:ea typeface="+mn-ea"/>
                          <a:cs typeface="+mn-cs"/>
                        </a:rPr>
                        <a:t>For this phase and any subsequent phase, bid, bid section, and bid time can no longer be changed or deleted.</a:t>
                      </a:r>
                    </a:p>
                    <a:p>
                      <a:pPr>
                        <a:spcBef>
                          <a:spcPts val="600"/>
                        </a:spcBef>
                      </a:pPr>
                      <a:r>
                        <a:rPr lang="en-US" sz="1800" b="1" kern="1200" dirty="0">
                          <a:solidFill>
                            <a:schemeClr val="dk1"/>
                          </a:solidFill>
                          <a:effectLst/>
                          <a:latin typeface="+mn-lt"/>
                          <a:ea typeface="+mn-ea"/>
                          <a:cs typeface="+mn-cs"/>
                        </a:rPr>
                        <a:t>A proposal must be in a workflow phase with the </a:t>
                      </a:r>
                      <a:r>
                        <a:rPr lang="en-US" sz="1800" b="1" kern="1200" cap="small" baseline="0" dirty="0">
                          <a:solidFill>
                            <a:schemeClr val="dk1"/>
                          </a:solidFill>
                          <a:effectLst/>
                          <a:latin typeface="+mn-lt"/>
                          <a:ea typeface="+mn-ea"/>
                          <a:cs typeface="+mn-cs"/>
                        </a:rPr>
                        <a:t>FixBidCalculations</a:t>
                      </a:r>
                      <a:r>
                        <a:rPr lang="en-US" sz="1800" b="1" kern="1200" dirty="0">
                          <a:solidFill>
                            <a:schemeClr val="dk1"/>
                          </a:solidFill>
                          <a:effectLst/>
                          <a:latin typeface="+mn-lt"/>
                          <a:ea typeface="+mn-ea"/>
                          <a:cs typeface="+mn-cs"/>
                        </a:rPr>
                        <a:t> rule to use innovative bidding features, including additive section, alternate section, and life cycle cost analysis.</a:t>
                      </a:r>
                      <a:r>
                        <a:rPr lang="en-US" b="1" dirty="0">
                          <a:effectLst/>
                        </a:rPr>
                        <a:t> </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75285327"/>
                  </a:ext>
                </a:extLst>
              </a:tr>
            </a:tbl>
          </a:graphicData>
        </a:graphic>
      </p:graphicFrame>
    </p:spTree>
    <p:extLst>
      <p:ext uri="{BB962C8B-B14F-4D97-AF65-F5344CB8AC3E}">
        <p14:creationId xmlns:p14="http://schemas.microsoft.com/office/powerpoint/2010/main" val="403486764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B835B3-DF59-AD41-B299-6B54EAB8A9DE}"/>
              </a:ext>
            </a:extLst>
          </p:cNvPr>
          <p:cNvSpPr>
            <a:spLocks noGrp="1"/>
          </p:cNvSpPr>
          <p:nvPr>
            <p:ph type="dt" sz="half" idx="10"/>
          </p:nvPr>
        </p:nvSpPr>
        <p:spPr/>
        <p:txBody>
          <a:bodyPr/>
          <a:lstStyle/>
          <a:p>
            <a:r>
              <a:rPr lang="en-US"/>
              <a:t>May-2019</a:t>
            </a:r>
            <a:endParaRPr lang="en-US" dirty="0"/>
          </a:p>
        </p:txBody>
      </p:sp>
      <p:sp>
        <p:nvSpPr>
          <p:cNvPr id="2" name="Footer Placeholder 1">
            <a:extLst>
              <a:ext uri="{FF2B5EF4-FFF2-40B4-BE49-F238E27FC236}">
                <a16:creationId xmlns:a16="http://schemas.microsoft.com/office/drawing/2014/main" id="{8EB6C733-2824-5B43-AED8-07829BF36831}"/>
              </a:ext>
            </a:extLst>
          </p:cNvPr>
          <p:cNvSpPr>
            <a:spLocks noGrp="1"/>
          </p:cNvSpPr>
          <p:nvPr>
            <p:ph type="ftr" sz="quarter" idx="11"/>
          </p:nvPr>
        </p:nvSpPr>
        <p:spPr>
          <a:xfrm>
            <a:off x="2589213" y="6328848"/>
            <a:ext cx="5945188" cy="365125"/>
          </a:xfrm>
        </p:spPr>
        <p:txBody>
          <a:bodyPr/>
          <a:lstStyle/>
          <a:p>
            <a:r>
              <a:rPr lang="en-US"/>
              <a:t>PRP Version 4.6</a:t>
            </a:r>
            <a:endParaRPr lang="en-US" dirty="0"/>
          </a:p>
        </p:txBody>
      </p:sp>
      <p:graphicFrame>
        <p:nvGraphicFramePr>
          <p:cNvPr id="4" name="Table 3">
            <a:extLst>
              <a:ext uri="{FF2B5EF4-FFF2-40B4-BE49-F238E27FC236}">
                <a16:creationId xmlns:a16="http://schemas.microsoft.com/office/drawing/2014/main" id="{FB9326C3-4EE5-0B45-8BD9-30B3EBF0F471}"/>
              </a:ext>
            </a:extLst>
          </p:cNvPr>
          <p:cNvGraphicFramePr>
            <a:graphicFrameLocks noGrp="1"/>
          </p:cNvGraphicFramePr>
          <p:nvPr>
            <p:extLst>
              <p:ext uri="{D42A27DB-BD31-4B8C-83A1-F6EECF244321}">
                <p14:modId xmlns:p14="http://schemas.microsoft.com/office/powerpoint/2010/main" val="3192865474"/>
              </p:ext>
            </p:extLst>
          </p:nvPr>
        </p:nvGraphicFramePr>
        <p:xfrm>
          <a:off x="2743200" y="435418"/>
          <a:ext cx="8610600" cy="5203382"/>
        </p:xfrm>
        <a:graphic>
          <a:graphicData uri="http://schemas.openxmlformats.org/drawingml/2006/table">
            <a:tbl>
              <a:tblPr firstRow="1" bandRow="1">
                <a:tableStyleId>{00A15C55-8517-42AA-B614-E9B94910E393}</a:tableStyleId>
              </a:tblPr>
              <a:tblGrid>
                <a:gridCol w="361790">
                  <a:extLst>
                    <a:ext uri="{9D8B030D-6E8A-4147-A177-3AD203B41FA5}">
                      <a16:colId xmlns:a16="http://schemas.microsoft.com/office/drawing/2014/main" val="918400446"/>
                    </a:ext>
                  </a:extLst>
                </a:gridCol>
                <a:gridCol w="1519517">
                  <a:extLst>
                    <a:ext uri="{9D8B030D-6E8A-4147-A177-3AD203B41FA5}">
                      <a16:colId xmlns:a16="http://schemas.microsoft.com/office/drawing/2014/main" val="1835913831"/>
                    </a:ext>
                  </a:extLst>
                </a:gridCol>
                <a:gridCol w="6729293">
                  <a:extLst>
                    <a:ext uri="{9D8B030D-6E8A-4147-A177-3AD203B41FA5}">
                      <a16:colId xmlns:a16="http://schemas.microsoft.com/office/drawing/2014/main" val="2376757019"/>
                    </a:ext>
                  </a:extLst>
                </a:gridCol>
              </a:tblGrid>
              <a:tr h="685214">
                <a:tc gridSpan="3">
                  <a:txBody>
                    <a:bodyPr/>
                    <a:lstStyle/>
                    <a:p>
                      <a:r>
                        <a:rPr lang="en-US" sz="2000" b="1" i="0"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Workflow Phase Business Rules Chart</a:t>
                      </a:r>
                      <a:r>
                        <a:rPr lang="en-US" sz="2400" b="1" i="0" dirty="0">
                          <a:effectLst/>
                          <a:latin typeface="Verdana" panose="020B0604030504040204" pitchFamily="34" charset="0"/>
                          <a:ea typeface="Verdana" panose="020B0604030504040204" pitchFamily="34" charset="0"/>
                          <a:cs typeface="Verdana" panose="020B0604030504040204" pitchFamily="34" charset="0"/>
                        </a:rPr>
                        <a:t> </a:t>
                      </a:r>
                      <a:endParaRPr lang="en-US" sz="2400" b="1" i="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24203159"/>
                  </a:ext>
                </a:extLst>
              </a:tr>
              <a:tr h="627345">
                <a:tc gridSpan="2">
                  <a:txBody>
                    <a:bodyPr/>
                    <a:lstStyle/>
                    <a:p>
                      <a:r>
                        <a:rPr lang="en-US" sz="1600" b="1" i="0" dirty="0">
                          <a:latin typeface="Verdana" panose="020B0604030504040204" pitchFamily="34" charset="0"/>
                          <a:ea typeface="Verdana" panose="020B0604030504040204" pitchFamily="34" charset="0"/>
                          <a:cs typeface="Verdana" panose="020B0604030504040204" pitchFamily="34" charset="0"/>
                        </a:rPr>
                        <a:t>Rule Name</a:t>
                      </a:r>
                    </a:p>
                  </a:txBody>
                  <a:tcPr anchor="b"/>
                </a:tc>
                <a:tc hMerge="1">
                  <a:txBody>
                    <a:bodyPr/>
                    <a:lstStyle/>
                    <a:p>
                      <a:endParaRPr lang="en-US"/>
                    </a:p>
                  </a:txBody>
                  <a:tcPr/>
                </a:tc>
                <a:tc>
                  <a:txBody>
                    <a:bodyPr/>
                    <a:lstStyle/>
                    <a:p>
                      <a:pPr>
                        <a:spcBef>
                          <a:spcPts val="600"/>
                        </a:spcBef>
                      </a:pPr>
                      <a:r>
                        <a:rPr lang="en-US" b="1" dirty="0"/>
                        <a:t>Description</a:t>
                      </a:r>
                    </a:p>
                  </a:txBody>
                  <a:tcPr anchor="b"/>
                </a:tc>
                <a:extLst>
                  <a:ext uri="{0D108BD9-81ED-4DB2-BD59-A6C34878D82A}">
                    <a16:rowId xmlns:a16="http://schemas.microsoft.com/office/drawing/2014/main" val="1239700706"/>
                  </a:ext>
                </a:extLst>
              </a:tr>
              <a:tr h="1784535">
                <a:tc>
                  <a:txBody>
                    <a:bodyPr/>
                    <a:lstStyle/>
                    <a:p>
                      <a:pPr marL="0" marR="0">
                        <a:lnSpc>
                          <a:spcPct val="107000"/>
                        </a:lnSpc>
                        <a:spcBef>
                          <a:spcPts val="60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r>
                        <a:rPr lang="en-US" sz="1800" b="1" kern="1200" cap="small" baseline="0" dirty="0">
                          <a:solidFill>
                            <a:schemeClr val="dk1"/>
                          </a:solidFill>
                          <a:effectLst/>
                          <a:latin typeface="+mn-lt"/>
                          <a:ea typeface="+mn-ea"/>
                          <a:cs typeface="+mn-cs"/>
                        </a:rPr>
                        <a:t>PreConstr</a:t>
                      </a:r>
                      <a:endParaRPr lang="en-US" sz="1800" kern="1200" cap="small" baseline="0" dirty="0">
                        <a:solidFill>
                          <a:schemeClr val="dk1"/>
                        </a:solidFill>
                        <a:effectLst/>
                        <a:latin typeface="+mn-lt"/>
                        <a:ea typeface="+mn-ea"/>
                        <a:cs typeface="+mn-cs"/>
                      </a:endParaRPr>
                    </a:p>
                    <a:p>
                      <a:r>
                        <a:rPr lang="en-US" sz="1800" b="1" kern="1200" cap="small" baseline="0" dirty="0">
                          <a:solidFill>
                            <a:schemeClr val="dk1"/>
                          </a:solidFill>
                          <a:effectLst/>
                          <a:latin typeface="+mn-lt"/>
                          <a:ea typeface="+mn-ea"/>
                          <a:cs typeface="+mn-cs"/>
                        </a:rPr>
                        <a:t>HasEnded</a:t>
                      </a:r>
                      <a:r>
                        <a:rPr lang="en-US" cap="small" baseline="0" dirty="0">
                          <a:effectLst/>
                        </a:rPr>
                        <a:t> </a:t>
                      </a:r>
                      <a:endParaRPr lang="en-US" sz="1600" b="1" cap="small" baseline="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This rule is intended to be used once all the work on an awarded proposal is complete and the proposal is ready to become a contract.</a:t>
                      </a:r>
                    </a:p>
                    <a:p>
                      <a:pPr>
                        <a:spcBef>
                          <a:spcPts val="600"/>
                        </a:spcBef>
                      </a:pPr>
                      <a:r>
                        <a:rPr lang="en-US" sz="1800" b="1" kern="1200" dirty="0">
                          <a:solidFill>
                            <a:schemeClr val="dk1"/>
                          </a:solidFill>
                          <a:effectLst/>
                          <a:latin typeface="+mn-lt"/>
                          <a:ea typeface="+mn-ea"/>
                          <a:cs typeface="+mn-cs"/>
                        </a:rPr>
                        <a:t>A proposal must be in a workflow phase with the </a:t>
                      </a:r>
                      <a:r>
                        <a:rPr lang="en-US" sz="1800" b="1" kern="1200" cap="small" baseline="0" dirty="0">
                          <a:solidFill>
                            <a:schemeClr val="dk1"/>
                          </a:solidFill>
                          <a:effectLst/>
                          <a:latin typeface="+mn-lt"/>
                          <a:ea typeface="+mn-ea"/>
                          <a:cs typeface="+mn-cs"/>
                        </a:rPr>
                        <a:t>PreConstrHasEnded</a:t>
                      </a:r>
                      <a:r>
                        <a:rPr lang="en-US" sz="1800" b="1" kern="1200" dirty="0">
                          <a:solidFill>
                            <a:schemeClr val="dk1"/>
                          </a:solidFill>
                          <a:effectLst/>
                          <a:latin typeface="+mn-lt"/>
                          <a:ea typeface="+mn-ea"/>
                          <a:cs typeface="+mn-cs"/>
                        </a:rPr>
                        <a:t> rule to transition to construction.</a:t>
                      </a:r>
                      <a:r>
                        <a:rPr lang="en-US" b="1" dirty="0">
                          <a:effectLst/>
                        </a:rPr>
                        <a:t> </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75285327"/>
                  </a:ext>
                </a:extLst>
              </a:tr>
              <a:tr h="2106288">
                <a:tc>
                  <a:txBody>
                    <a:bodyPr/>
                    <a:lstStyle/>
                    <a:p>
                      <a:pPr marL="0" marR="0">
                        <a:lnSpc>
                          <a:spcPct val="107000"/>
                        </a:lnSpc>
                        <a:spcBef>
                          <a:spcPts val="60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68580" marR="68580" marT="91440" marB="91440" anchor="ctr"/>
                </a:tc>
                <a:tc>
                  <a:txBody>
                    <a:bodyPr/>
                    <a:lstStyle/>
                    <a:p>
                      <a:r>
                        <a:rPr lang="en-US" sz="1800" b="1" kern="1200" cap="small" baseline="0" dirty="0">
                          <a:solidFill>
                            <a:schemeClr val="dk1"/>
                          </a:solidFill>
                          <a:effectLst/>
                          <a:latin typeface="+mn-lt"/>
                          <a:ea typeface="+mn-ea"/>
                          <a:cs typeface="+mn-cs"/>
                        </a:rPr>
                        <a:t>Active Contract</a:t>
                      </a:r>
                      <a:r>
                        <a:rPr lang="en-US" sz="1600" cap="small" baseline="0" dirty="0">
                          <a:effectLst/>
                        </a:rPr>
                        <a:t> </a:t>
                      </a:r>
                      <a:endParaRPr lang="en-US" sz="1600" b="1" cap="small" baseline="0" dirty="0">
                        <a:solidFill>
                          <a:schemeClr val="tx1"/>
                        </a:solidFill>
                        <a:effectLst/>
                        <a:latin typeface="+mn-lt"/>
                        <a:ea typeface="Calibri" panose="020F0502020204030204" pitchFamily="34" charset="0"/>
                        <a:cs typeface="Times New Roman" panose="02020603050405020304" pitchFamily="18" charset="0"/>
                      </a:endParaRPr>
                    </a:p>
                  </a:txBody>
                  <a:tcPr marL="73025" marR="73025" marT="91440" marB="91440"/>
                </a:tc>
                <a:tc>
                  <a:txBody>
                    <a:bodyPr/>
                    <a:lstStyle/>
                    <a:p>
                      <a:pPr>
                        <a:spcBef>
                          <a:spcPts val="600"/>
                        </a:spcBef>
                      </a:pPr>
                      <a:r>
                        <a:rPr lang="en-US" sz="1800" b="1" kern="1200" dirty="0">
                          <a:solidFill>
                            <a:schemeClr val="dk1"/>
                          </a:solidFill>
                          <a:effectLst/>
                          <a:latin typeface="+mn-lt"/>
                          <a:ea typeface="+mn-ea"/>
                          <a:cs typeface="+mn-cs"/>
                        </a:rPr>
                        <a:t>This rule is intended to be used once a proposal becomes a contract.</a:t>
                      </a:r>
                    </a:p>
                    <a:p>
                      <a:pPr>
                        <a:spcBef>
                          <a:spcPts val="600"/>
                        </a:spcBef>
                      </a:pPr>
                      <a:r>
                        <a:rPr lang="en-US" sz="1800" b="1" kern="1200" dirty="0">
                          <a:solidFill>
                            <a:schemeClr val="dk1"/>
                          </a:solidFill>
                          <a:effectLst/>
                          <a:latin typeface="+mn-lt"/>
                          <a:ea typeface="+mn-ea"/>
                          <a:cs typeface="+mn-cs"/>
                        </a:rPr>
                        <a:t>This system automatically sets the phase of the proposal to the workflow phase with the </a:t>
                      </a:r>
                      <a:r>
                        <a:rPr lang="en-US" sz="1800" b="1" kern="1200" cap="small" baseline="0" dirty="0">
                          <a:solidFill>
                            <a:schemeClr val="dk1"/>
                          </a:solidFill>
                          <a:effectLst/>
                          <a:latin typeface="+mn-lt"/>
                          <a:ea typeface="+mn-ea"/>
                          <a:cs typeface="+mn-cs"/>
                        </a:rPr>
                        <a:t>ActiveContract</a:t>
                      </a:r>
                      <a:r>
                        <a:rPr lang="en-US" sz="1800" b="1" kern="1200" dirty="0">
                          <a:solidFill>
                            <a:schemeClr val="dk1"/>
                          </a:solidFill>
                          <a:effectLst/>
                          <a:latin typeface="+mn-lt"/>
                          <a:ea typeface="+mn-ea"/>
                          <a:cs typeface="+mn-cs"/>
                        </a:rPr>
                        <a:t> rule when the contract is initially created, regardless of whether the contract is created manually or by transition.</a:t>
                      </a:r>
                      <a:r>
                        <a:rPr lang="en-US" b="1" dirty="0">
                          <a:effectLst/>
                        </a:rPr>
                        <a:t> </a:t>
                      </a:r>
                      <a:endParaRPr lang="en-US" sz="1800" b="1" dirty="0">
                        <a:effectLst/>
                        <a:latin typeface="+mn-lt"/>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2554654314"/>
                  </a:ext>
                </a:extLst>
              </a:tr>
            </a:tbl>
          </a:graphicData>
        </a:graphic>
      </p:graphicFrame>
      <p:grpSp>
        <p:nvGrpSpPr>
          <p:cNvPr id="6" name="Group 5">
            <a:extLst>
              <a:ext uri="{FF2B5EF4-FFF2-40B4-BE49-F238E27FC236}">
                <a16:creationId xmlns:a16="http://schemas.microsoft.com/office/drawing/2014/main" id="{E25B8542-B0A5-3B42-ABEE-DF07981090FD}"/>
              </a:ext>
            </a:extLst>
          </p:cNvPr>
          <p:cNvGrpSpPr/>
          <p:nvPr/>
        </p:nvGrpSpPr>
        <p:grpSpPr>
          <a:xfrm>
            <a:off x="8281398" y="6172200"/>
            <a:ext cx="1986605" cy="501501"/>
            <a:chOff x="6038797" y="5781224"/>
            <a:chExt cx="1886003" cy="476105"/>
          </a:xfrm>
        </p:grpSpPr>
        <p:sp>
          <p:nvSpPr>
            <p:cNvPr id="7" name="TextBox 6">
              <a:extLst>
                <a:ext uri="{FF2B5EF4-FFF2-40B4-BE49-F238E27FC236}">
                  <a16:creationId xmlns:a16="http://schemas.microsoft.com/office/drawing/2014/main" id="{DD2DF920-C46D-9D47-AD5A-FC1008B45449}"/>
                </a:ext>
              </a:extLst>
            </p:cNvPr>
            <p:cNvSpPr txBox="1"/>
            <p:nvPr/>
          </p:nvSpPr>
          <p:spPr>
            <a:xfrm>
              <a:off x="6038797" y="5781224"/>
              <a:ext cx="1886003" cy="476105"/>
            </a:xfrm>
            <a:prstGeom prst="rect">
              <a:avLst/>
            </a:prstGeom>
            <a:gradFill>
              <a:gsLst>
                <a:gs pos="2000">
                  <a:schemeClr val="accent4">
                    <a:lumMod val="5000"/>
                    <a:lumOff val="95000"/>
                    <a:alpha val="50000"/>
                  </a:schemeClr>
                </a:gs>
                <a:gs pos="31000">
                  <a:schemeClr val="accent4">
                    <a:lumMod val="45000"/>
                    <a:lumOff val="55000"/>
                  </a:schemeClr>
                </a:gs>
                <a:gs pos="84000">
                  <a:srgbClr val="6D9DF5"/>
                </a:gs>
                <a:gs pos="52000">
                  <a:schemeClr val="accent6">
                    <a:lumMod val="20000"/>
                    <a:lumOff val="80000"/>
                  </a:schemeClr>
                </a:gs>
              </a:gsLst>
              <a:lin ang="13500000" scaled="1"/>
            </a:gradFill>
          </p:spPr>
          <p:txBody>
            <a:bodyPr wrap="square" rtlCol="0">
              <a:spAutoFit/>
            </a:bodyPr>
            <a:lstStyle/>
            <a:p>
              <a:r>
                <a:rPr lang="en-US" sz="1200" b="1" dirty="0"/>
                <a:t>Return to </a:t>
              </a:r>
            </a:p>
            <a:p>
              <a:r>
                <a:rPr lang="en-US" sz="1200" b="1" dirty="0"/>
                <a:t>Knowledge Base</a:t>
              </a:r>
            </a:p>
          </p:txBody>
        </p:sp>
        <p:pic>
          <p:nvPicPr>
            <p:cNvPr id="8" name="Picture 7">
              <a:hlinkClick r:id="rId2" action="ppaction://hlinksldjump"/>
              <a:extLst>
                <a:ext uri="{FF2B5EF4-FFF2-40B4-BE49-F238E27FC236}">
                  <a16:creationId xmlns:a16="http://schemas.microsoft.com/office/drawing/2014/main" id="{45D63835-431A-5049-BF96-E4C2E0B18E70}"/>
                </a:ext>
              </a:extLst>
            </p:cNvPr>
            <p:cNvPicPr>
              <a:picLocks noChangeAspect="1"/>
            </p:cNvPicPr>
            <p:nvPr/>
          </p:nvPicPr>
          <p:blipFill>
            <a:blip r:embed="rId3"/>
            <a:stretch>
              <a:fillRect/>
            </a:stretch>
          </p:blipFill>
          <p:spPr>
            <a:xfrm>
              <a:off x="7423151" y="5829646"/>
              <a:ext cx="469900" cy="393700"/>
            </a:xfrm>
            <a:prstGeom prst="rect">
              <a:avLst/>
            </a:prstGeom>
          </p:spPr>
        </p:pic>
      </p:grpSp>
    </p:spTree>
    <p:extLst>
      <p:ext uri="{BB962C8B-B14F-4D97-AF65-F5344CB8AC3E}">
        <p14:creationId xmlns:p14="http://schemas.microsoft.com/office/powerpoint/2010/main" val="306376538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C8038-BC10-734C-9F11-839E6AE2370D}"/>
              </a:ext>
            </a:extLst>
          </p:cNvPr>
          <p:cNvSpPr>
            <a:spLocks noGrp="1"/>
          </p:cNvSpPr>
          <p:nvPr>
            <p:ph idx="1"/>
          </p:nvPr>
        </p:nvSpPr>
        <p:spPr>
          <a:xfrm>
            <a:off x="3581400" y="3657600"/>
            <a:ext cx="6781800" cy="2438400"/>
          </a:xfrm>
        </p:spPr>
        <p:txBody>
          <a:bodyPr/>
          <a:lstStyle/>
          <a:p>
            <a:r>
              <a:rPr lang="en-US" dirty="0"/>
              <a:t>Thank you for your time and attention</a:t>
            </a:r>
          </a:p>
          <a:p>
            <a:r>
              <a:rPr lang="en-US" dirty="0"/>
              <a:t>As a reminder, task-oriented Role help is available on the Application’s Home Page under External Links.</a:t>
            </a:r>
          </a:p>
          <a:p>
            <a:r>
              <a:rPr lang="en-US" dirty="0"/>
              <a:t>Questions or Comments to</a:t>
            </a:r>
          </a:p>
          <a:p>
            <a:pPr marL="685800" indent="0">
              <a:buNone/>
            </a:pPr>
            <a:r>
              <a:rPr lang="en-US" dirty="0">
                <a:solidFill>
                  <a:srgbClr val="203DD7"/>
                </a:solidFill>
                <a:hlinkClick r:id="rId2">
                  <a:extLst>
                    <a:ext uri="{A12FA001-AC4F-418D-AE19-62706E023703}">
                      <ahyp:hlinkClr xmlns:ahyp="http://schemas.microsoft.com/office/drawing/2018/hyperlinkcolor" xmlns="" val="tx"/>
                    </a:ext>
                  </a:extLst>
                </a:hlinkClick>
              </a:rPr>
              <a:t>co-wTSecurityTeam@dot.state.fl.us</a:t>
            </a:r>
            <a:endParaRPr lang="en-US" dirty="0">
              <a:solidFill>
                <a:srgbClr val="203DD7"/>
              </a:solidFill>
            </a:endParaRPr>
          </a:p>
        </p:txBody>
      </p:sp>
      <p:pic>
        <p:nvPicPr>
          <p:cNvPr id="9" name="Picture 8">
            <a:extLst>
              <a:ext uri="{FF2B5EF4-FFF2-40B4-BE49-F238E27FC236}">
                <a16:creationId xmlns:a16="http://schemas.microsoft.com/office/drawing/2014/main" id="{2FB2E8F1-1C92-694C-8ACC-6BC2D1C819A5}"/>
              </a:ext>
            </a:extLst>
          </p:cNvPr>
          <p:cNvPicPr/>
          <p:nvPr/>
        </p:nvPicPr>
        <p:blipFill>
          <a:blip r:embed="rId3"/>
          <a:stretch>
            <a:fillRect/>
          </a:stretch>
        </p:blipFill>
        <p:spPr>
          <a:xfrm>
            <a:off x="4849386" y="685800"/>
            <a:ext cx="4245828" cy="2514600"/>
          </a:xfrm>
          <a:prstGeom prst="rect">
            <a:avLst/>
          </a:prstGeom>
        </p:spPr>
      </p:pic>
      <p:sp>
        <p:nvSpPr>
          <p:cNvPr id="2" name="Date Placeholder 1">
            <a:extLst>
              <a:ext uri="{FF2B5EF4-FFF2-40B4-BE49-F238E27FC236}">
                <a16:creationId xmlns:a16="http://schemas.microsoft.com/office/drawing/2014/main" id="{C6E48EC4-7285-8944-98AA-E8FF0F46FBD5}"/>
              </a:ext>
            </a:extLst>
          </p:cNvPr>
          <p:cNvSpPr>
            <a:spLocks noGrp="1"/>
          </p:cNvSpPr>
          <p:nvPr>
            <p:ph type="dt" sz="half" idx="10"/>
          </p:nvPr>
        </p:nvSpPr>
        <p:spPr/>
        <p:txBody>
          <a:bodyPr/>
          <a:lstStyle/>
          <a:p>
            <a:r>
              <a:rPr lang="en-US"/>
              <a:t>May-2019</a:t>
            </a:r>
            <a:endParaRPr lang="en-US" dirty="0"/>
          </a:p>
        </p:txBody>
      </p:sp>
      <p:sp>
        <p:nvSpPr>
          <p:cNvPr id="4" name="Footer Placeholder 3">
            <a:extLst>
              <a:ext uri="{FF2B5EF4-FFF2-40B4-BE49-F238E27FC236}">
                <a16:creationId xmlns:a16="http://schemas.microsoft.com/office/drawing/2014/main" id="{71EEC16C-22C8-BD47-AC39-1D6244D21E47}"/>
              </a:ext>
            </a:extLst>
          </p:cNvPr>
          <p:cNvSpPr>
            <a:spLocks noGrp="1"/>
          </p:cNvSpPr>
          <p:nvPr>
            <p:ph type="ftr" sz="quarter" idx="11"/>
          </p:nvPr>
        </p:nvSpPr>
        <p:spPr/>
        <p:txBody>
          <a:bodyPr/>
          <a:lstStyle/>
          <a:p>
            <a:r>
              <a:rPr lang="en-US"/>
              <a:t>PRP Version 4.6</a:t>
            </a:r>
            <a:endParaRPr lang="en-US" dirty="0"/>
          </a:p>
        </p:txBody>
      </p:sp>
      <p:sp>
        <p:nvSpPr>
          <p:cNvPr id="6" name="Action Button: Beginning 5">
            <a:hlinkClick r:id="" action="ppaction://hlinkshowjump?jump=firstslide" highlightClick="1"/>
            <a:extLst>
              <a:ext uri="{FF2B5EF4-FFF2-40B4-BE49-F238E27FC236}">
                <a16:creationId xmlns:a16="http://schemas.microsoft.com/office/drawing/2014/main" id="{3F8E5507-EB4B-514C-82B7-FFAF70307B36}"/>
              </a:ext>
            </a:extLst>
          </p:cNvPr>
          <p:cNvSpPr/>
          <p:nvPr/>
        </p:nvSpPr>
        <p:spPr>
          <a:xfrm>
            <a:off x="11430000" y="3810000"/>
            <a:ext cx="457200" cy="365760"/>
          </a:xfrm>
          <a:prstGeom prst="actionButtonBeginning">
            <a:avLst/>
          </a:prstGeom>
          <a:gradFill>
            <a:gsLst>
              <a:gs pos="0">
                <a:schemeClr val="accent3">
                  <a:lumMod val="20000"/>
                  <a:lumOff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3500000" scaled="1"/>
          </a:gradFill>
          <a:ln>
            <a:solidFill>
              <a:schemeClr val="accent4">
                <a:lumMod val="75000"/>
              </a:schemeClr>
            </a:solidFill>
          </a:ln>
          <a:scene3d>
            <a:camera prst="orthographicFront"/>
            <a:lightRig rig="threePt" dir="t"/>
          </a:scene3d>
          <a:sp3d z="6350" extrusionH="12700">
            <a:bevelT w="12700"/>
            <a:bevelB w="1270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33430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E3FAC5B-89C5-C043-8048-FCA27651F7E5}"/>
              </a:ext>
            </a:extLst>
          </p:cNvPr>
          <p:cNvSpPr>
            <a:spLocks noGrp="1"/>
          </p:cNvSpPr>
          <p:nvPr>
            <p:ph type="ctrTitle"/>
          </p:nvPr>
        </p:nvSpPr>
        <p:spPr>
          <a:xfrm>
            <a:off x="4267200" y="609600"/>
            <a:ext cx="5638800" cy="489901"/>
          </a:xfrm>
        </p:spPr>
        <p:txBody>
          <a:bodyPr anchor="ctr">
            <a:normAutofit/>
          </a:bodyPr>
          <a:lstStyle/>
          <a:p>
            <a:r>
              <a:rPr lang="en-US" sz="2400" dirty="0">
                <a:solidFill>
                  <a:schemeClr val="tx1"/>
                </a:solidFill>
                <a:latin typeface="+mj-lt"/>
              </a:rPr>
              <a:t>WebGate Reporting Login Screen</a:t>
            </a:r>
          </a:p>
        </p:txBody>
      </p:sp>
      <p:sp>
        <p:nvSpPr>
          <p:cNvPr id="18" name="Subtitle 17">
            <a:extLst>
              <a:ext uri="{FF2B5EF4-FFF2-40B4-BE49-F238E27FC236}">
                <a16:creationId xmlns:a16="http://schemas.microsoft.com/office/drawing/2014/main" id="{E9CFBC46-0278-7C45-B16C-B49C5466D661}"/>
              </a:ext>
            </a:extLst>
          </p:cNvPr>
          <p:cNvSpPr>
            <a:spLocks noGrp="1"/>
          </p:cNvSpPr>
          <p:nvPr>
            <p:ph type="subTitle" idx="1"/>
          </p:nvPr>
        </p:nvSpPr>
        <p:spPr>
          <a:xfrm>
            <a:off x="3036411" y="1447800"/>
            <a:ext cx="8088789" cy="609600"/>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fontScale="97500"/>
          </a:bodyPr>
          <a:lstStyle/>
          <a:p>
            <a:pPr algn="l">
              <a:spcBef>
                <a:spcPct val="0"/>
              </a:spcBef>
            </a:pPr>
            <a:r>
              <a:rPr lang="en-US" sz="2000" dirty="0">
                <a:solidFill>
                  <a:schemeClr val="tx1"/>
                </a:solidFill>
              </a:rPr>
              <a:t>Enter your User ID and RACF Password in the fields as required</a:t>
            </a:r>
            <a:r>
              <a:rPr lang="en-US" dirty="0">
                <a:solidFill>
                  <a:schemeClr val="tx1"/>
                </a:solidFill>
              </a:rPr>
              <a:t>.</a:t>
            </a:r>
          </a:p>
        </p:txBody>
      </p:sp>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pic>
        <p:nvPicPr>
          <p:cNvPr id="17" name="Picture Placeholder 16">
            <a:extLst>
              <a:ext uri="{FF2B5EF4-FFF2-40B4-BE49-F238E27FC236}">
                <a16:creationId xmlns:a16="http://schemas.microsoft.com/office/drawing/2014/main" id="{6B1FAD45-4D8F-9C4D-A537-EBF03241732E}"/>
              </a:ext>
            </a:extLst>
          </p:cNvPr>
          <p:cNvPicPr preferRelativeResize="0">
            <a:picLocks noGrp="1" noChangeAspect="1"/>
          </p:cNvPicPr>
          <p:nvPr>
            <p:ph type="pic" sz="quarter" idx="13"/>
          </p:nvPr>
        </p:nvPicPr>
        <p:blipFill rotWithShape="1">
          <a:blip r:embed="rId3"/>
          <a:srcRect l="6171" r="6171"/>
          <a:stretch/>
        </p:blipFill>
        <p:spPr>
          <a:xfrm>
            <a:off x="4619050" y="2209800"/>
            <a:ext cx="4952999" cy="3149282"/>
          </a:xfrm>
        </p:spPr>
      </p:pic>
      <p:sp>
        <p:nvSpPr>
          <p:cNvPr id="19" name="Text Placeholder 18">
            <a:extLst>
              <a:ext uri="{FF2B5EF4-FFF2-40B4-BE49-F238E27FC236}">
                <a16:creationId xmlns:a16="http://schemas.microsoft.com/office/drawing/2014/main" id="{790CFA45-069F-7640-84C6-4B59B45BFB2C}"/>
              </a:ext>
            </a:extLst>
          </p:cNvPr>
          <p:cNvSpPr>
            <a:spLocks noGrp="1"/>
          </p:cNvSpPr>
          <p:nvPr>
            <p:ph type="body" sz="quarter" idx="14"/>
          </p:nvPr>
        </p:nvSpPr>
        <p:spPr>
          <a:xfrm>
            <a:off x="3036410" y="5591546"/>
            <a:ext cx="8088790" cy="656854"/>
          </a:xfr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t">
            <a:noAutofit/>
          </a:bodyPr>
          <a:lstStyle/>
          <a:p>
            <a:pPr algn="l"/>
            <a:r>
              <a:rPr lang="en-US" dirty="0">
                <a:solidFill>
                  <a:schemeClr val="tx1"/>
                </a:solidFill>
              </a:rPr>
              <a:t>Once the User is logged into the WebGate Reporting page, the steps to run this interface are as follows:</a:t>
            </a:r>
          </a:p>
          <a:p>
            <a:pPr algn="l">
              <a:spcBef>
                <a:spcPct val="0"/>
              </a:spcBef>
            </a:pPr>
            <a:endParaRPr lang="en-US" dirty="0">
              <a:solidFill>
                <a:schemeClr val="tx1">
                  <a:lumMod val="85000"/>
                  <a:lumOff val="15000"/>
                </a:schemeClr>
              </a:solidFill>
              <a:ea typeface="+mj-ea"/>
              <a:cs typeface="+mj-cs"/>
            </a:endParaRPr>
          </a:p>
        </p:txBody>
      </p:sp>
    </p:spTree>
    <p:extLst>
      <p:ext uri="{BB962C8B-B14F-4D97-AF65-F5344CB8AC3E}">
        <p14:creationId xmlns:p14="http://schemas.microsoft.com/office/powerpoint/2010/main" val="251373417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91CDB-B365-2748-A1BA-EEF2142FD0C4}"/>
              </a:ext>
            </a:extLst>
          </p:cNvPr>
          <p:cNvSpPr>
            <a:spLocks noGrp="1"/>
          </p:cNvSpPr>
          <p:nvPr>
            <p:ph type="dt" sz="half" idx="10"/>
          </p:nvPr>
        </p:nvSpPr>
        <p:spPr/>
        <p:txBody>
          <a:bodyPr/>
          <a:lstStyle/>
          <a:p>
            <a:r>
              <a:rPr lang="en-US"/>
              <a:t>May-2019</a:t>
            </a:r>
            <a:endParaRPr lang="en-US" dirty="0"/>
          </a:p>
        </p:txBody>
      </p:sp>
      <p:sp>
        <p:nvSpPr>
          <p:cNvPr id="5" name="Footer Placeholder 4">
            <a:extLst>
              <a:ext uri="{FF2B5EF4-FFF2-40B4-BE49-F238E27FC236}">
                <a16:creationId xmlns:a16="http://schemas.microsoft.com/office/drawing/2014/main" id="{A8D2738D-8801-F545-8DF0-AAE7E93920C5}"/>
              </a:ext>
            </a:extLst>
          </p:cNvPr>
          <p:cNvSpPr>
            <a:spLocks noGrp="1"/>
          </p:cNvSpPr>
          <p:nvPr>
            <p:ph type="ftr" sz="quarter" idx="11"/>
          </p:nvPr>
        </p:nvSpPr>
        <p:spPr/>
        <p:txBody>
          <a:bodyPr/>
          <a:lstStyle/>
          <a:p>
            <a:r>
              <a:rPr lang="en-US"/>
              <a:t>PRP Version 4.6</a:t>
            </a:r>
            <a:endParaRPr lang="en-US" dirty="0"/>
          </a:p>
        </p:txBody>
      </p:sp>
      <p:sp>
        <p:nvSpPr>
          <p:cNvPr id="11" name="Title 1">
            <a:extLst>
              <a:ext uri="{FF2B5EF4-FFF2-40B4-BE49-F238E27FC236}">
                <a16:creationId xmlns:a16="http://schemas.microsoft.com/office/drawing/2014/main" id="{831EC14F-23B0-1342-A06C-18802C860C8E}"/>
              </a:ext>
            </a:extLst>
          </p:cNvPr>
          <p:cNvSpPr txBox="1">
            <a:spLocks/>
          </p:cNvSpPr>
          <p:nvPr/>
        </p:nvSpPr>
        <p:spPr>
          <a:xfrm>
            <a:off x="4846955" y="381000"/>
            <a:ext cx="4398010" cy="533401"/>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rmAutofit fontScale="70000" lnSpcReduction="20000"/>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WebGate Reporting Start Page</a:t>
            </a:r>
          </a:p>
        </p:txBody>
      </p:sp>
      <p:sp>
        <p:nvSpPr>
          <p:cNvPr id="15" name="Title 1">
            <a:extLst>
              <a:ext uri="{FF2B5EF4-FFF2-40B4-BE49-F238E27FC236}">
                <a16:creationId xmlns:a16="http://schemas.microsoft.com/office/drawing/2014/main" id="{7A697B00-316E-1540-96EE-D72D43412165}"/>
              </a:ext>
            </a:extLst>
          </p:cNvPr>
          <p:cNvSpPr txBox="1">
            <a:spLocks/>
          </p:cNvSpPr>
          <p:nvPr/>
        </p:nvSpPr>
        <p:spPr>
          <a:xfrm>
            <a:off x="2743200" y="998538"/>
            <a:ext cx="8605520" cy="1089300"/>
          </a:xfrm>
          <a:prstGeom prst="rect">
            <a:avLst/>
          </a:prstGeom>
          <a:gradFill flip="none" rotWithShape="1">
            <a:gsLst>
              <a:gs pos="10000">
                <a:schemeClr val="accent4">
                  <a:lumMod val="5000"/>
                  <a:lumOff val="95000"/>
                  <a:alpha val="50000"/>
                </a:schemeClr>
              </a:gs>
              <a:gs pos="77000">
                <a:schemeClr val="accent4">
                  <a:lumMod val="45000"/>
                  <a:lumOff val="55000"/>
                </a:schemeClr>
              </a:gs>
              <a:gs pos="84000">
                <a:schemeClr val="accent4">
                  <a:lumMod val="45000"/>
                  <a:lumOff val="55000"/>
                </a:schemeClr>
              </a:gs>
              <a:gs pos="93000">
                <a:schemeClr val="accent4">
                  <a:lumMod val="30000"/>
                  <a:lumOff val="70000"/>
                </a:schemeClr>
              </a:gs>
            </a:gsLst>
            <a:lin ang="13500000" scaled="1"/>
            <a:tileRect/>
          </a:gradFill>
        </p:spPr>
        <p:txBody>
          <a:bodyPr vert="horz" lIns="91440" tIns="45720" rIns="91440" bIns="45720" rtlCol="0" anchor="ctr">
            <a:noAutofit/>
          </a:bodyPr>
          <a:lstStyle>
            <a:lvl1pPr algn="ctr" defTabSz="457200" rtl="0" eaLnBrk="1" latinLnBrk="0" hangingPunct="1">
              <a:spcBef>
                <a:spcPct val="0"/>
              </a:spcBef>
              <a:buNone/>
              <a:defRPr sz="3200" b="1" i="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Start by clicking on the FM Interface section located on the left-hand side of the screen pictured below.  The hyperlink will open for the FM Interface. ­­</a:t>
            </a:r>
          </a:p>
          <a:p>
            <a:pPr algn="l"/>
            <a:r>
              <a:rPr lang="en-US" sz="1800" dirty="0"/>
              <a:t>The FM Project Interface window will open.</a:t>
            </a:r>
          </a:p>
        </p:txBody>
      </p:sp>
      <p:pic>
        <p:nvPicPr>
          <p:cNvPr id="9" name="Picture 8">
            <a:extLst>
              <a:ext uri="{FF2B5EF4-FFF2-40B4-BE49-F238E27FC236}">
                <a16:creationId xmlns:a16="http://schemas.microsoft.com/office/drawing/2014/main" id="{99CBD42B-0172-6B42-BBEB-C436B4F759D2}"/>
              </a:ext>
            </a:extLst>
          </p:cNvPr>
          <p:cNvPicPr/>
          <p:nvPr/>
        </p:nvPicPr>
        <p:blipFill rotWithShape="1">
          <a:blip r:embed="rId3"/>
          <a:srcRect r="21066" b="18462"/>
          <a:stretch/>
        </p:blipFill>
        <p:spPr bwMode="auto">
          <a:xfrm>
            <a:off x="2743200" y="2332037"/>
            <a:ext cx="8605520" cy="294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946320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OT PRP v2" id="{2514F949-B1BB-5B4E-B16C-94800260E501}" vid="{D5C17EF7-F10B-1C4B-9C78-7D63F2B13FB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DOT PRP v1">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DOT PRP v2" id="{2514F949-B1BB-5B4E-B16C-94800260E501}" vid="{A635650D-6B32-0E4B-B114-C9E761FB5A15}"/>
    </a:ext>
  </a:extLst>
</a:theme>
</file>

<file path=ppt/theme/theme3.xml><?xml version="1.0" encoding="utf-8"?>
<a:theme xmlns:a="http://schemas.openxmlformats.org/drawingml/2006/main" name="FDOT PRP v1">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DOT PRP v2" id="{2514F949-B1BB-5B4E-B16C-94800260E501}" vid="{A635650D-6B32-0E4B-B114-C9E761FB5A15}"/>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OT PRP v2" id="{2514F949-B1BB-5B4E-B16C-94800260E501}" vid="{3175F12A-22C4-C042-B8ED-334F424490E5}"/>
    </a:ext>
  </a:extLst>
</a:theme>
</file>

<file path=ppt/theme/theme6.xml><?xml version="1.0" encoding="utf-8"?>
<a:theme xmlns:a="http://schemas.openxmlformats.org/drawingml/2006/main" name="2_FDOT PRP v1">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DOT PRP v1" id="{5F294C60-0034-3E46-A9AE-B34B30DE747A}" vid="{A2BC1CB4-5EF8-0A4D-BA5A-71ACEA20C360}"/>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FDOT PRP v1">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DOT PRP v1" id="{5F294C60-0034-3E46-A9AE-B34B30DE747A}" vid="{A2BC1CB4-5EF8-0A4D-BA5A-71ACEA20C36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11646</TotalTime>
  <Words>7452</Words>
  <Application>Microsoft Office PowerPoint</Application>
  <PresentationFormat>Widescreen</PresentationFormat>
  <Paragraphs>772</Paragraphs>
  <Slides>77</Slides>
  <Notes>11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77</vt:i4>
      </vt:variant>
    </vt:vector>
  </HeadingPairs>
  <TitlesOfParts>
    <vt:vector size="92" baseType="lpstr">
      <vt:lpstr>Arial</vt:lpstr>
      <vt:lpstr>Calibri</vt:lpstr>
      <vt:lpstr>Calibri Light</vt:lpstr>
      <vt:lpstr>Century Gothic</vt:lpstr>
      <vt:lpstr>Times New Roman</vt:lpstr>
      <vt:lpstr>Verdana</vt:lpstr>
      <vt:lpstr>Wingdings 3</vt:lpstr>
      <vt:lpstr>Custom Design</vt:lpstr>
      <vt:lpstr>1_FDOT PRP v1</vt:lpstr>
      <vt:lpstr>FDOT PRP v1</vt:lpstr>
      <vt:lpstr>2_Custom Design</vt:lpstr>
      <vt:lpstr>1_Custom Design</vt:lpstr>
      <vt:lpstr>2_FDOT PRP v1</vt:lpstr>
      <vt:lpstr>3_Custom Design</vt:lpstr>
      <vt:lpstr>3_FDOT PRP v1</vt:lpstr>
      <vt:lpstr>PowerPoint Presentation</vt:lpstr>
      <vt:lpstr>PrP is an online system for managing project information and automating processes during the early phases of a construction project – including proposal preparation, bid letting management, and project award.</vt:lpstr>
      <vt:lpstr>Logging On</vt:lpstr>
      <vt:lpstr>First time Users can get a good start with the Application by clicking the Help Icon and reading the Getting Started Sections: “Setting Up Your Browser”; “Navigating in AASHTOWare Preconstruction” and “Logging Off”.</vt:lpstr>
      <vt:lpstr>PrP Knowledge Base</vt:lpstr>
      <vt:lpstr>Working with New Projects in PrP</vt:lpstr>
      <vt:lpstr>This interface is accessed via the WebGate Reporting Screen which can be reached from within the PrP Home Page/External Links Component if using the Chrome Browser as shown below or via the AASHTOWare Project, (AP) WebGate/WebGate Reports Login referenced previously. </vt:lpstr>
      <vt:lpstr>WebGate Reporting Login Screen</vt:lpstr>
      <vt:lpstr>PowerPoint Presentation</vt:lpstr>
      <vt:lpstr>PowerPoint Presentation</vt:lpstr>
      <vt:lpstr>PowerPoint Presentation</vt:lpstr>
      <vt:lpstr>Accessing New Project within PrP</vt:lpstr>
      <vt:lpstr>PowerPoint Presentation</vt:lpstr>
      <vt:lpstr>Adding Additional Categories</vt:lpstr>
      <vt:lpstr>Adding Additional Categories Contd.</vt:lpstr>
      <vt:lpstr>Special Requirements for Structures Categories</vt:lpstr>
      <vt:lpstr>Deleting a Category</vt:lpstr>
      <vt:lpstr>Pay Items</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Adding &amp; Maintaining Pay Items contd.</vt:lpstr>
      <vt:lpstr>Creating a Proposal</vt:lpstr>
      <vt:lpstr>PowerPoint Presentation</vt:lpstr>
      <vt:lpstr>PowerPoint Presentation</vt:lpstr>
      <vt:lpstr>PowerPoint Presentation</vt:lpstr>
      <vt:lpstr>PowerPoint Presentation</vt:lpstr>
      <vt:lpstr>The AutoGen Process</vt:lpstr>
      <vt:lpstr>The Auto Generate Process Contd.</vt:lpstr>
      <vt:lpstr>The Auto Generate Process Contd.</vt:lpstr>
      <vt:lpstr>Assigning Items to Sections</vt:lpstr>
      <vt:lpstr>Alternative Bidding</vt:lpstr>
      <vt:lpstr>Alternative Contract Types</vt:lpstr>
      <vt:lpstr>Proposal General Screen</vt:lpstr>
      <vt:lpstr>Time Tab Screen</vt:lpstr>
      <vt:lpstr>A + B Contracts</vt:lpstr>
      <vt:lpstr>A + B Contracts – Time Tab Data Entry</vt:lpstr>
      <vt:lpstr>A + B Contracts – Time Tab Data Entry</vt:lpstr>
      <vt:lpstr>Lane Rental Contracts</vt:lpstr>
      <vt:lpstr>Lane Rental Days Screen</vt:lpstr>
      <vt:lpstr>Lane Rental Days – Enter the Following Information</vt:lpstr>
      <vt:lpstr>Lane Rental Days – Enter the Following Information</vt:lpstr>
      <vt:lpstr>Construction Milestones – With or without Incentives or Disincentives</vt:lpstr>
      <vt:lpstr>Bid Factor Bidding</vt:lpstr>
      <vt:lpstr>Bid Factor Bidding – Preparation Steps contd.</vt:lpstr>
      <vt:lpstr>Bid Factor Bidding – Preparation Steps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 Module</vt:lpstr>
      <vt:lpstr>PowerPoint Presentation</vt:lpstr>
      <vt:lpstr>PowerPoint Presentation</vt:lpstr>
      <vt:lpstr>PowerPoint Presentation</vt:lpstr>
      <vt:lpstr>PowerPoint Presentation</vt:lpstr>
      <vt:lpstr>PowerPoint Presentation</vt:lpstr>
      <vt:lpstr>WorkFlows and Phases</vt:lpstr>
      <vt:lpstr>WorkFlows and Phases</vt:lpstr>
      <vt:lpstr>PrP Project/Proposal Lifecycle</vt:lpstr>
      <vt:lpstr>PrP Project/Proposal Lifecycle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Schafenacker, Mike</cp:lastModifiedBy>
  <cp:revision>426</cp:revision>
  <cp:lastPrinted>2019-05-13T08:15:37Z</cp:lastPrinted>
  <dcterms:created xsi:type="dcterms:W3CDTF">2019-05-08T18:27:11Z</dcterms:created>
  <dcterms:modified xsi:type="dcterms:W3CDTF">2019-06-04T13:37:16Z</dcterms:modified>
  <cp:category/>
</cp:coreProperties>
</file>