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00"/>
  </p:notesMasterIdLst>
  <p:handoutMasterIdLst>
    <p:handoutMasterId r:id="rId101"/>
  </p:handoutMasterIdLst>
  <p:sldIdLst>
    <p:sldId id="256" r:id="rId2"/>
    <p:sldId id="374" r:id="rId3"/>
    <p:sldId id="384" r:id="rId4"/>
    <p:sldId id="385" r:id="rId5"/>
    <p:sldId id="379" r:id="rId6"/>
    <p:sldId id="386" r:id="rId7"/>
    <p:sldId id="387" r:id="rId8"/>
    <p:sldId id="388" r:id="rId9"/>
    <p:sldId id="316" r:id="rId10"/>
    <p:sldId id="389" r:id="rId11"/>
    <p:sldId id="392" r:id="rId12"/>
    <p:sldId id="391" r:id="rId13"/>
    <p:sldId id="390" r:id="rId14"/>
    <p:sldId id="315" r:id="rId15"/>
    <p:sldId id="393" r:id="rId16"/>
    <p:sldId id="394" r:id="rId17"/>
    <p:sldId id="317" r:id="rId18"/>
    <p:sldId id="338" r:id="rId19"/>
    <p:sldId id="396" r:id="rId20"/>
    <p:sldId id="398" r:id="rId21"/>
    <p:sldId id="399" r:id="rId22"/>
    <p:sldId id="397" r:id="rId23"/>
    <p:sldId id="278" r:id="rId24"/>
    <p:sldId id="408" r:id="rId25"/>
    <p:sldId id="407" r:id="rId26"/>
    <p:sldId id="313" r:id="rId27"/>
    <p:sldId id="417" r:id="rId28"/>
    <p:sldId id="290" r:id="rId29"/>
    <p:sldId id="418" r:id="rId30"/>
    <p:sldId id="277" r:id="rId31"/>
    <p:sldId id="363" r:id="rId32"/>
    <p:sldId id="364" r:id="rId33"/>
    <p:sldId id="365" r:id="rId34"/>
    <p:sldId id="420" r:id="rId35"/>
    <p:sldId id="366" r:id="rId36"/>
    <p:sldId id="367" r:id="rId37"/>
    <p:sldId id="368" r:id="rId38"/>
    <p:sldId id="372" r:id="rId39"/>
    <p:sldId id="373" r:id="rId40"/>
    <p:sldId id="380" r:id="rId41"/>
    <p:sldId id="370" r:id="rId42"/>
    <p:sldId id="382" r:id="rId43"/>
    <p:sldId id="406" r:id="rId44"/>
    <p:sldId id="273" r:id="rId45"/>
    <p:sldId id="410" r:id="rId46"/>
    <p:sldId id="409" r:id="rId47"/>
    <p:sldId id="357" r:id="rId48"/>
    <p:sldId id="291" r:id="rId49"/>
    <p:sldId id="335" r:id="rId50"/>
    <p:sldId id="339" r:id="rId51"/>
    <p:sldId id="337" r:id="rId52"/>
    <p:sldId id="281" r:id="rId53"/>
    <p:sldId id="267" r:id="rId54"/>
    <p:sldId id="323" r:id="rId55"/>
    <p:sldId id="352" r:id="rId56"/>
    <p:sldId id="325" r:id="rId57"/>
    <p:sldId id="326" r:id="rId58"/>
    <p:sldId id="353" r:id="rId59"/>
    <p:sldId id="297" r:id="rId60"/>
    <p:sldId id="329" r:id="rId61"/>
    <p:sldId id="305" r:id="rId62"/>
    <p:sldId id="330" r:id="rId63"/>
    <p:sldId id="306" r:id="rId64"/>
    <p:sldId id="332" r:id="rId65"/>
    <p:sldId id="308" r:id="rId66"/>
    <p:sldId id="359" r:id="rId67"/>
    <p:sldId id="358" r:id="rId68"/>
    <p:sldId id="361" r:id="rId69"/>
    <p:sldId id="343" r:id="rId70"/>
    <p:sldId id="344" r:id="rId71"/>
    <p:sldId id="346" r:id="rId72"/>
    <p:sldId id="351" r:id="rId73"/>
    <p:sldId id="341" r:id="rId74"/>
    <p:sldId id="292" r:id="rId75"/>
    <p:sldId id="268" r:id="rId76"/>
    <p:sldId id="356" r:id="rId77"/>
    <p:sldId id="404" r:id="rId78"/>
    <p:sldId id="402" r:id="rId79"/>
    <p:sldId id="269" r:id="rId80"/>
    <p:sldId id="403" r:id="rId81"/>
    <p:sldId id="421" r:id="rId82"/>
    <p:sldId id="424" r:id="rId83"/>
    <p:sldId id="423" r:id="rId84"/>
    <p:sldId id="422" r:id="rId85"/>
    <p:sldId id="400" r:id="rId86"/>
    <p:sldId id="401" r:id="rId87"/>
    <p:sldId id="270" r:id="rId88"/>
    <p:sldId id="272" r:id="rId89"/>
    <p:sldId id="282" r:id="rId90"/>
    <p:sldId id="412" r:id="rId91"/>
    <p:sldId id="413" r:id="rId92"/>
    <p:sldId id="415" r:id="rId93"/>
    <p:sldId id="414" r:id="rId94"/>
    <p:sldId id="416" r:id="rId95"/>
    <p:sldId id="383" r:id="rId96"/>
    <p:sldId id="411" r:id="rId97"/>
    <p:sldId id="265" r:id="rId98"/>
    <p:sldId id="375" r:id="rId9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29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44" autoAdjust="0"/>
    <p:restoredTop sz="96433" autoAdjust="0"/>
  </p:normalViewPr>
  <p:slideViewPr>
    <p:cSldViewPr>
      <p:cViewPr varScale="1">
        <p:scale>
          <a:sx n="42" d="100"/>
          <a:sy n="42" d="100"/>
        </p:scale>
        <p:origin x="1134" y="60"/>
      </p:cViewPr>
      <p:guideLst>
        <p:guide orient="horz" pos="2160"/>
        <p:guide pos="2880"/>
        <p:guide pos="2980"/>
      </p:guideLst>
    </p:cSldViewPr>
  </p:slideViewPr>
  <p:outlineViewPr>
    <p:cViewPr>
      <p:scale>
        <a:sx n="33" d="100"/>
        <a:sy n="33" d="100"/>
      </p:scale>
      <p:origin x="0" y="-39024"/>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65" d="100"/>
          <a:sy n="65" d="100"/>
        </p:scale>
        <p:origin x="3048" y="5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44AE7977-CF7F-42AF-A9BB-3F8F5097B843}" type="datetimeFigureOut">
              <a:rPr lang="en-US" smtClean="0"/>
              <a:t>5/27/2015</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26407D24-A4A7-45FC-AB08-25680B260F17}" type="slidenum">
              <a:rPr lang="en-US" smtClean="0"/>
              <a:t>‹#›</a:t>
            </a:fld>
            <a:endParaRPr lang="en-US" dirty="0"/>
          </a:p>
        </p:txBody>
      </p:sp>
    </p:spTree>
    <p:extLst>
      <p:ext uri="{BB962C8B-B14F-4D97-AF65-F5344CB8AC3E}">
        <p14:creationId xmlns:p14="http://schemas.microsoft.com/office/powerpoint/2010/main" val="28469528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6276910-1786-439F-A427-C2389471970D}" type="datetimeFigureOut">
              <a:rPr lang="en-US" smtClean="0"/>
              <a:pPr/>
              <a:t>5/27/2015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31B0246-348F-4278-9715-9D9338937F46}" type="slidenum">
              <a:rPr lang="en-US" smtClean="0"/>
              <a:pPr/>
              <a:t>‹#›</a:t>
            </a:fld>
            <a:endParaRPr lang="en-US" dirty="0"/>
          </a:p>
        </p:txBody>
      </p:sp>
    </p:spTree>
    <p:extLst>
      <p:ext uri="{BB962C8B-B14F-4D97-AF65-F5344CB8AC3E}">
        <p14:creationId xmlns:p14="http://schemas.microsoft.com/office/powerpoint/2010/main" val="3375095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1</a:t>
            </a:fld>
            <a:endParaRPr lang="en-US" dirty="0"/>
          </a:p>
        </p:txBody>
      </p:sp>
    </p:spTree>
    <p:extLst>
      <p:ext uri="{BB962C8B-B14F-4D97-AF65-F5344CB8AC3E}">
        <p14:creationId xmlns:p14="http://schemas.microsoft.com/office/powerpoint/2010/main" val="598742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391197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770622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865994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501515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14</a:t>
            </a:fld>
            <a:endParaRPr lang="en-US" dirty="0"/>
          </a:p>
        </p:txBody>
      </p:sp>
    </p:spTree>
    <p:extLst>
      <p:ext uri="{BB962C8B-B14F-4D97-AF65-F5344CB8AC3E}">
        <p14:creationId xmlns:p14="http://schemas.microsoft.com/office/powerpoint/2010/main" val="3182622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15</a:t>
            </a:fld>
            <a:endParaRPr lang="en-US" dirty="0"/>
          </a:p>
        </p:txBody>
      </p:sp>
    </p:spTree>
    <p:extLst>
      <p:ext uri="{BB962C8B-B14F-4D97-AF65-F5344CB8AC3E}">
        <p14:creationId xmlns:p14="http://schemas.microsoft.com/office/powerpoint/2010/main" val="3470638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16</a:t>
            </a:fld>
            <a:endParaRPr lang="en-US" dirty="0"/>
          </a:p>
        </p:txBody>
      </p:sp>
    </p:spTree>
    <p:extLst>
      <p:ext uri="{BB962C8B-B14F-4D97-AF65-F5344CB8AC3E}">
        <p14:creationId xmlns:p14="http://schemas.microsoft.com/office/powerpoint/2010/main" val="1548280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dirty="0" smtClean="0"/>
          </a:p>
        </p:txBody>
      </p:sp>
      <p:sp>
        <p:nvSpPr>
          <p:cNvPr id="4" name="Slide Number Placeholder 3"/>
          <p:cNvSpPr>
            <a:spLocks noGrp="1"/>
          </p:cNvSpPr>
          <p:nvPr>
            <p:ph type="sldNum" sz="quarter" idx="10"/>
          </p:nvPr>
        </p:nvSpPr>
        <p:spPr/>
        <p:txBody>
          <a:bodyPr/>
          <a:lstStyle/>
          <a:p>
            <a:fld id="{331B0246-348F-4278-9715-9D9338937F46}" type="slidenum">
              <a:rPr lang="en-US" smtClean="0"/>
              <a:pPr/>
              <a:t>17</a:t>
            </a:fld>
            <a:endParaRPr lang="en-US" dirty="0"/>
          </a:p>
        </p:txBody>
      </p:sp>
    </p:spTree>
    <p:extLst>
      <p:ext uri="{BB962C8B-B14F-4D97-AF65-F5344CB8AC3E}">
        <p14:creationId xmlns:p14="http://schemas.microsoft.com/office/powerpoint/2010/main" val="3449242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18</a:t>
            </a:fld>
            <a:endParaRPr lang="en-US" dirty="0"/>
          </a:p>
        </p:txBody>
      </p:sp>
    </p:spTree>
    <p:extLst>
      <p:ext uri="{BB962C8B-B14F-4D97-AF65-F5344CB8AC3E}">
        <p14:creationId xmlns:p14="http://schemas.microsoft.com/office/powerpoint/2010/main" val="2978194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19</a:t>
            </a:fld>
            <a:endParaRPr lang="en-US" dirty="0"/>
          </a:p>
        </p:txBody>
      </p:sp>
    </p:spTree>
    <p:extLst>
      <p:ext uri="{BB962C8B-B14F-4D97-AF65-F5344CB8AC3E}">
        <p14:creationId xmlns:p14="http://schemas.microsoft.com/office/powerpoint/2010/main" val="3925462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31B0246-348F-4278-9715-9D9338937F46}" type="slidenum">
              <a:rPr lang="en-US" smtClean="0"/>
              <a:pPr/>
              <a:t>2</a:t>
            </a:fld>
            <a:endParaRPr lang="en-US" dirty="0"/>
          </a:p>
        </p:txBody>
      </p:sp>
    </p:spTree>
    <p:extLst>
      <p:ext uri="{BB962C8B-B14F-4D97-AF65-F5344CB8AC3E}">
        <p14:creationId xmlns:p14="http://schemas.microsoft.com/office/powerpoint/2010/main" val="1039579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20</a:t>
            </a:fld>
            <a:endParaRPr lang="en-US" dirty="0"/>
          </a:p>
        </p:txBody>
      </p:sp>
    </p:spTree>
    <p:extLst>
      <p:ext uri="{BB962C8B-B14F-4D97-AF65-F5344CB8AC3E}">
        <p14:creationId xmlns:p14="http://schemas.microsoft.com/office/powerpoint/2010/main" val="3169242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21</a:t>
            </a:fld>
            <a:endParaRPr lang="en-US" dirty="0"/>
          </a:p>
        </p:txBody>
      </p:sp>
    </p:spTree>
    <p:extLst>
      <p:ext uri="{BB962C8B-B14F-4D97-AF65-F5344CB8AC3E}">
        <p14:creationId xmlns:p14="http://schemas.microsoft.com/office/powerpoint/2010/main" val="4026717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22</a:t>
            </a:fld>
            <a:endParaRPr lang="en-US" dirty="0"/>
          </a:p>
        </p:txBody>
      </p:sp>
    </p:spTree>
    <p:extLst>
      <p:ext uri="{BB962C8B-B14F-4D97-AF65-F5344CB8AC3E}">
        <p14:creationId xmlns:p14="http://schemas.microsoft.com/office/powerpoint/2010/main" val="14721588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23</a:t>
            </a:fld>
            <a:endParaRPr lang="en-US" dirty="0"/>
          </a:p>
        </p:txBody>
      </p:sp>
    </p:spTree>
    <p:extLst>
      <p:ext uri="{BB962C8B-B14F-4D97-AF65-F5344CB8AC3E}">
        <p14:creationId xmlns:p14="http://schemas.microsoft.com/office/powerpoint/2010/main" val="3182622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24</a:t>
            </a:fld>
            <a:endParaRPr lang="en-US" dirty="0"/>
          </a:p>
        </p:txBody>
      </p:sp>
    </p:spTree>
    <p:extLst>
      <p:ext uri="{BB962C8B-B14F-4D97-AF65-F5344CB8AC3E}">
        <p14:creationId xmlns:p14="http://schemas.microsoft.com/office/powerpoint/2010/main" val="1987958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25</a:t>
            </a:fld>
            <a:endParaRPr lang="en-US" dirty="0"/>
          </a:p>
        </p:txBody>
      </p:sp>
    </p:spTree>
    <p:extLst>
      <p:ext uri="{BB962C8B-B14F-4D97-AF65-F5344CB8AC3E}">
        <p14:creationId xmlns:p14="http://schemas.microsoft.com/office/powerpoint/2010/main" val="4078895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26</a:t>
            </a:fld>
            <a:endParaRPr lang="en-US" dirty="0"/>
          </a:p>
        </p:txBody>
      </p:sp>
    </p:spTree>
    <p:extLst>
      <p:ext uri="{BB962C8B-B14F-4D97-AF65-F5344CB8AC3E}">
        <p14:creationId xmlns:p14="http://schemas.microsoft.com/office/powerpoint/2010/main" val="782133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62-621.300(2)(b) NOI Form Part II. A.     “Is the project site currently identified as contaminated, or is there a site within 500 feet of the dewatering project identified as contaminated, by a DEP or EPA cleanup/restoration program?”</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Is there further guidance regarding the reference points of the 500 feet distance?</a:t>
            </a:r>
            <a:endParaRPr lang="en-US" sz="11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 500 foot distance is based on provisions of Chapter 62-521, F.A.C., Wellhead Protection. The 500 feet is the distance from the dewatering site to where the contamination is observed. </a:t>
            </a:r>
            <a:endParaRPr lang="en-U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31B0246-348F-4278-9715-9D9338937F46}" type="slidenum">
              <a:rPr lang="en-US" smtClean="0"/>
              <a:pPr/>
              <a:t>27</a:t>
            </a:fld>
            <a:endParaRPr lang="en-US" dirty="0"/>
          </a:p>
        </p:txBody>
      </p:sp>
    </p:spTree>
    <p:extLst>
      <p:ext uri="{BB962C8B-B14F-4D97-AF65-F5344CB8AC3E}">
        <p14:creationId xmlns:p14="http://schemas.microsoft.com/office/powerpoint/2010/main" val="31531367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smtClean="0"/>
          </a:p>
        </p:txBody>
      </p:sp>
      <p:sp>
        <p:nvSpPr>
          <p:cNvPr id="4" name="Slide Number Placeholder 3"/>
          <p:cNvSpPr>
            <a:spLocks noGrp="1"/>
          </p:cNvSpPr>
          <p:nvPr>
            <p:ph type="sldNum" sz="quarter" idx="10"/>
          </p:nvPr>
        </p:nvSpPr>
        <p:spPr/>
        <p:txBody>
          <a:bodyPr/>
          <a:lstStyle/>
          <a:p>
            <a:fld id="{331B0246-348F-4278-9715-9D9338937F46}" type="slidenum">
              <a:rPr lang="en-US" smtClean="0"/>
              <a:pPr/>
              <a:t>28</a:t>
            </a:fld>
            <a:endParaRPr lang="en-US" dirty="0"/>
          </a:p>
        </p:txBody>
      </p:sp>
    </p:spTree>
    <p:extLst>
      <p:ext uri="{BB962C8B-B14F-4D97-AF65-F5344CB8AC3E}">
        <p14:creationId xmlns:p14="http://schemas.microsoft.com/office/powerpoint/2010/main" val="32310954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62-621.300(2)(b) NOI Form Part II. C.     “Are the pollutants of concern (i.e. contamination) present in ground water at the dewatering project site at concentrations equal to or exceeding the surface water criteria in Rule 62-302.530?”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If dewatering occurs on a site that has a plume “next door,” but the plume is not on the dewatering site, then dewatering can continue without restriction? </a:t>
            </a:r>
            <a:endParaRPr lang="en-US" sz="11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When the pollutants of concern are not present in ground water at the dewatering project site at concentrations equal to or exceeding the surface water criteria in Rule 62-302.530 dewatering at the site can commence. However, please note that in accordance with Parts VI.B. of the Dewatering Generic Permit, the permittee is required to report any characteristic in the effluent that could indicate the presence of a pollutant or pollutants not previously identified or anticipated, (e.g., visible oil sheen, odor), and the occurrence, or new knowledge of, any spills, leaks or contamination in the vicinity of the project that could impact the water quality of the effluent. Reporting procedures are listed in Part VII.I., of the generic permit. In addition, in accordance with Parts VI.C. of the Dewatering Generic Permit, if contamination in the vicinity of the site that causes or contributes to violations of water quality standards is encountered, the permittee shall cease dewatering operations and contact the Department. </a:t>
            </a:r>
            <a:endParaRPr lang="en-US" dirty="0" smtClean="0"/>
          </a:p>
        </p:txBody>
      </p:sp>
      <p:sp>
        <p:nvSpPr>
          <p:cNvPr id="4" name="Slide Number Placeholder 3"/>
          <p:cNvSpPr>
            <a:spLocks noGrp="1"/>
          </p:cNvSpPr>
          <p:nvPr>
            <p:ph type="sldNum" sz="quarter" idx="10"/>
          </p:nvPr>
        </p:nvSpPr>
        <p:spPr/>
        <p:txBody>
          <a:bodyPr/>
          <a:lstStyle/>
          <a:p>
            <a:fld id="{331B0246-348F-4278-9715-9D9338937F46}" type="slidenum">
              <a:rPr lang="en-US" smtClean="0"/>
              <a:pPr/>
              <a:t>29</a:t>
            </a:fld>
            <a:endParaRPr lang="en-US" dirty="0"/>
          </a:p>
        </p:txBody>
      </p:sp>
    </p:spTree>
    <p:extLst>
      <p:ext uri="{BB962C8B-B14F-4D97-AF65-F5344CB8AC3E}">
        <p14:creationId xmlns:p14="http://schemas.microsoft.com/office/powerpoint/2010/main" val="3489828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31B0246-348F-4278-9715-9D9338937F46}"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6315475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lvl="0"/>
            <a:r>
              <a:rPr lang="en-US" sz="1200" kern="1200" dirty="0" smtClean="0">
                <a:solidFill>
                  <a:schemeClr val="tx1"/>
                </a:solidFill>
                <a:effectLst/>
                <a:latin typeface="+mn-lt"/>
                <a:ea typeface="+mn-ea"/>
                <a:cs typeface="+mn-cs"/>
              </a:rPr>
              <a:t>62-621.300(2)(b) NOI Form Part II. C.     “Are the pollutants of concern (i.e. contamination) present in ground water at the dewatering project site at concentrations equal to or exceeding the surface water criteria in Rule 62-302.530?”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If dewatering occurs on a site that has a plume “next door,” but the plume is not on the dewatering site, then dewatering can continue without restriction? </a:t>
            </a:r>
            <a:endParaRPr lang="en-US" sz="11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When the pollutants of concern are not present in ground water at the dewatering project site at concentrations equal to or exceeding the surface water criteria in Rule 62-302.530 dewatering at the site can commence. However, please note that in accordance with Parts VI.B. of the Dewatering Generic Permit, the permittee is required to report any characteristic in the effluent that could indicate the presence of a pollutant or pollutants not previously identified or anticipated, (e.g., visible oil sheen, odor), and the occurrence, or new knowledge of, any spills, leaks or contamination in the vicinity of the project that could impact the water quality of the effluent. Reporting procedures are listed in Part VII.I., of the generic permit. In addition, in accordance with Parts VI.C. of the Dewatering Generic Permit, if contamination in the vicinity of the site that causes or contributes to violations of water quality standards is encountered, the permittee shall cease dewatering operations and contact the Department.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If the answer to a. is “No,” then is there a specific distance or other guidance about the dewatering separation distance from an existing plume?</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What if plume data in OCULUS is outdated (&gt; 5 or 10 years)? </a:t>
            </a:r>
            <a:endParaRPr lang="en-US" sz="11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 links the Department included in the Notification form to the Contamination Locator Map Institutional Controls Registry (ICR) Web Viewer were provided as tools that can be used by </a:t>
            </a:r>
            <a:r>
              <a:rPr lang="en-US" sz="1200" b="1" kern="1200" dirty="0" err="1" smtClean="0">
                <a:solidFill>
                  <a:schemeClr val="tx1"/>
                </a:solidFill>
                <a:effectLst/>
                <a:latin typeface="+mn-lt"/>
                <a:ea typeface="+mn-ea"/>
                <a:cs typeface="+mn-cs"/>
              </a:rPr>
              <a:t>permittees</a:t>
            </a:r>
            <a:r>
              <a:rPr lang="en-US" sz="1200" b="1" kern="1200" dirty="0" smtClean="0">
                <a:solidFill>
                  <a:schemeClr val="tx1"/>
                </a:solidFill>
                <a:effectLst/>
                <a:latin typeface="+mn-lt"/>
                <a:ea typeface="+mn-ea"/>
                <a:cs typeface="+mn-cs"/>
              </a:rPr>
              <a:t> when completing the form. The permittee may use other information available to them to complete the application such as Environmental Assessments that may be available for the site which is common in real estate transactions and bank loans.</a:t>
            </a: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30</a:t>
            </a:fld>
            <a:endParaRPr lang="en-US" dirty="0"/>
          </a:p>
        </p:txBody>
      </p:sp>
    </p:spTree>
    <p:extLst>
      <p:ext uri="{BB962C8B-B14F-4D97-AF65-F5344CB8AC3E}">
        <p14:creationId xmlns:p14="http://schemas.microsoft.com/office/powerpoint/2010/main" val="38066542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31B0246-348F-4278-9715-9D9338937F46}" type="slidenum">
              <a:rPr lang="en-US" smtClean="0"/>
              <a:pPr/>
              <a:t>31</a:t>
            </a:fld>
            <a:endParaRPr lang="en-US" dirty="0"/>
          </a:p>
        </p:txBody>
      </p:sp>
    </p:spTree>
    <p:extLst>
      <p:ext uri="{BB962C8B-B14F-4D97-AF65-F5344CB8AC3E}">
        <p14:creationId xmlns:p14="http://schemas.microsoft.com/office/powerpoint/2010/main" val="4229314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32</a:t>
            </a:fld>
            <a:endParaRPr lang="en-US" dirty="0"/>
          </a:p>
        </p:txBody>
      </p:sp>
    </p:spTree>
    <p:extLst>
      <p:ext uri="{BB962C8B-B14F-4D97-AF65-F5344CB8AC3E}">
        <p14:creationId xmlns:p14="http://schemas.microsoft.com/office/powerpoint/2010/main" val="23120804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38</a:t>
            </a:fld>
            <a:endParaRPr lang="en-US" dirty="0"/>
          </a:p>
        </p:txBody>
      </p:sp>
    </p:spTree>
    <p:extLst>
      <p:ext uri="{BB962C8B-B14F-4D97-AF65-F5344CB8AC3E}">
        <p14:creationId xmlns:p14="http://schemas.microsoft.com/office/powerpoint/2010/main" val="42440377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331B0246-348F-4278-9715-9D9338937F46}" type="slidenum">
              <a:rPr lang="en-US" smtClean="0"/>
              <a:pPr/>
              <a:t>39</a:t>
            </a:fld>
            <a:endParaRPr lang="en-US" dirty="0"/>
          </a:p>
        </p:txBody>
      </p:sp>
    </p:spTree>
    <p:extLst>
      <p:ext uri="{BB962C8B-B14F-4D97-AF65-F5344CB8AC3E}">
        <p14:creationId xmlns:p14="http://schemas.microsoft.com/office/powerpoint/2010/main" val="23774122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40</a:t>
            </a:fld>
            <a:endParaRPr lang="en-US" dirty="0"/>
          </a:p>
        </p:txBody>
      </p:sp>
    </p:spTree>
    <p:extLst>
      <p:ext uri="{BB962C8B-B14F-4D97-AF65-F5344CB8AC3E}">
        <p14:creationId xmlns:p14="http://schemas.microsoft.com/office/powerpoint/2010/main" val="21450551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41</a:t>
            </a:fld>
            <a:endParaRPr lang="en-US" dirty="0"/>
          </a:p>
        </p:txBody>
      </p:sp>
    </p:spTree>
    <p:extLst>
      <p:ext uri="{BB962C8B-B14F-4D97-AF65-F5344CB8AC3E}">
        <p14:creationId xmlns:p14="http://schemas.microsoft.com/office/powerpoint/2010/main" val="34602205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42</a:t>
            </a:fld>
            <a:endParaRPr lang="en-US" dirty="0"/>
          </a:p>
        </p:txBody>
      </p:sp>
    </p:spTree>
    <p:extLst>
      <p:ext uri="{BB962C8B-B14F-4D97-AF65-F5344CB8AC3E}">
        <p14:creationId xmlns:p14="http://schemas.microsoft.com/office/powerpoint/2010/main" val="27741669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41686359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44</a:t>
            </a:fld>
            <a:endParaRPr lang="en-US" dirty="0"/>
          </a:p>
        </p:txBody>
      </p:sp>
    </p:spTree>
    <p:extLst>
      <p:ext uri="{BB962C8B-B14F-4D97-AF65-F5344CB8AC3E}">
        <p14:creationId xmlns:p14="http://schemas.microsoft.com/office/powerpoint/2010/main" val="3950265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31B0246-348F-4278-9715-9D9338937F46}"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7961876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45</a:t>
            </a:fld>
            <a:endParaRPr lang="en-US" dirty="0"/>
          </a:p>
        </p:txBody>
      </p:sp>
    </p:spTree>
    <p:extLst>
      <p:ext uri="{BB962C8B-B14F-4D97-AF65-F5344CB8AC3E}">
        <p14:creationId xmlns:p14="http://schemas.microsoft.com/office/powerpoint/2010/main" val="10144396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46</a:t>
            </a:fld>
            <a:endParaRPr lang="en-US" dirty="0"/>
          </a:p>
        </p:txBody>
      </p:sp>
    </p:spTree>
    <p:extLst>
      <p:ext uri="{BB962C8B-B14F-4D97-AF65-F5344CB8AC3E}">
        <p14:creationId xmlns:p14="http://schemas.microsoft.com/office/powerpoint/2010/main" val="15831030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31B0246-348F-4278-9715-9D9338937F46}" type="slidenum">
              <a:rPr lang="en-US" smtClean="0"/>
              <a:pPr/>
              <a:t>47</a:t>
            </a:fld>
            <a:endParaRPr lang="en-US" dirty="0"/>
          </a:p>
        </p:txBody>
      </p:sp>
    </p:spTree>
    <p:extLst>
      <p:ext uri="{BB962C8B-B14F-4D97-AF65-F5344CB8AC3E}">
        <p14:creationId xmlns:p14="http://schemas.microsoft.com/office/powerpoint/2010/main" val="27540182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62-621.300(2)(a) III.B.1.  Flow monitoring.  </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How is this required to be measured or estimated?  </a:t>
            </a:r>
            <a:r>
              <a:rPr lang="en-US" sz="1200" b="1" kern="1200" dirty="0" smtClean="0">
                <a:solidFill>
                  <a:schemeClr val="tx1"/>
                </a:solidFill>
                <a:effectLst/>
                <a:latin typeface="+mn-lt"/>
                <a:ea typeface="+mn-ea"/>
                <a:cs typeface="+mn-cs"/>
              </a:rPr>
              <a:t>The Department does not require a specific method for flow measurement.</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If there is no required method, what are acceptable methods for measurement or estimation? </a:t>
            </a:r>
            <a:r>
              <a:rPr lang="en-US" sz="1200" b="1" kern="1200" dirty="0" smtClean="0">
                <a:solidFill>
                  <a:schemeClr val="tx1"/>
                </a:solidFill>
                <a:effectLst/>
                <a:latin typeface="+mn-lt"/>
                <a:ea typeface="+mn-ea"/>
                <a:cs typeface="+mn-cs"/>
              </a:rPr>
              <a:t>There are many methods for measuring or estimating flow. Flow can be measured with a measurement device (flow meter) or it can be estimated based on the control technology selected for the project, pump data, well point capacity, etc.</a:t>
            </a:r>
            <a:endParaRPr lang="en-U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31B0246-348F-4278-9715-9D9338937F46}" type="slidenum">
              <a:rPr lang="en-US" smtClean="0"/>
              <a:pPr/>
              <a:t>48</a:t>
            </a:fld>
            <a:endParaRPr lang="en-US" dirty="0"/>
          </a:p>
        </p:txBody>
      </p:sp>
    </p:spTree>
    <p:extLst>
      <p:ext uri="{BB962C8B-B14F-4D97-AF65-F5344CB8AC3E}">
        <p14:creationId xmlns:p14="http://schemas.microsoft.com/office/powerpoint/2010/main" val="38280223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49</a:t>
            </a:fld>
            <a:endParaRPr lang="en-US" dirty="0"/>
          </a:p>
        </p:txBody>
      </p:sp>
    </p:spTree>
    <p:extLst>
      <p:ext uri="{BB962C8B-B14F-4D97-AF65-F5344CB8AC3E}">
        <p14:creationId xmlns:p14="http://schemas.microsoft.com/office/powerpoint/2010/main" val="41322587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20000"/>
              </a:lnSpc>
              <a:spcBef>
                <a:spcPts val="1200"/>
              </a:spcBef>
            </a:pPr>
            <a:endParaRPr lang="en-US" baseline="0" dirty="0" smtClean="0"/>
          </a:p>
          <a:p>
            <a:pPr>
              <a:lnSpc>
                <a:spcPct val="120000"/>
              </a:lnSpc>
              <a:spcBef>
                <a:spcPts val="1200"/>
              </a:spcBef>
            </a:pPr>
            <a:endParaRPr lang="en-US" dirty="0" smtClean="0"/>
          </a:p>
          <a:p>
            <a:pPr lvl="2">
              <a:spcBef>
                <a:spcPts val="600"/>
              </a:spcBef>
            </a:pPr>
            <a:endParaRPr lang="en-US" sz="2400" dirty="0" smtClean="0"/>
          </a:p>
          <a:p>
            <a:pPr lvl="2">
              <a:spcBef>
                <a:spcPts val="600"/>
              </a:spcBef>
            </a:pPr>
            <a:endParaRPr lang="en-US" sz="2400" dirty="0" smtClean="0"/>
          </a:p>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50</a:t>
            </a:fld>
            <a:endParaRPr lang="en-US" dirty="0"/>
          </a:p>
        </p:txBody>
      </p:sp>
    </p:spTree>
    <p:extLst>
      <p:ext uri="{BB962C8B-B14F-4D97-AF65-F5344CB8AC3E}">
        <p14:creationId xmlns:p14="http://schemas.microsoft.com/office/powerpoint/2010/main" val="8341099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600" dirty="0" smtClean="0"/>
          </a:p>
        </p:txBody>
      </p:sp>
      <p:sp>
        <p:nvSpPr>
          <p:cNvPr id="4" name="Slide Number Placeholder 3"/>
          <p:cNvSpPr>
            <a:spLocks noGrp="1"/>
          </p:cNvSpPr>
          <p:nvPr>
            <p:ph type="sldNum" sz="quarter" idx="10"/>
          </p:nvPr>
        </p:nvSpPr>
        <p:spPr/>
        <p:txBody>
          <a:bodyPr/>
          <a:lstStyle/>
          <a:p>
            <a:fld id="{331B0246-348F-4278-9715-9D9338937F46}" type="slidenum">
              <a:rPr lang="en-US" smtClean="0"/>
              <a:pPr/>
              <a:t>51</a:t>
            </a:fld>
            <a:endParaRPr lang="en-US" dirty="0"/>
          </a:p>
        </p:txBody>
      </p:sp>
    </p:spTree>
    <p:extLst>
      <p:ext uri="{BB962C8B-B14F-4D97-AF65-F5344CB8AC3E}">
        <p14:creationId xmlns:p14="http://schemas.microsoft.com/office/powerpoint/2010/main" val="27491504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52</a:t>
            </a:fld>
            <a:endParaRPr lang="en-US" dirty="0"/>
          </a:p>
        </p:txBody>
      </p:sp>
    </p:spTree>
    <p:extLst>
      <p:ext uri="{BB962C8B-B14F-4D97-AF65-F5344CB8AC3E}">
        <p14:creationId xmlns:p14="http://schemas.microsoft.com/office/powerpoint/2010/main" val="1019956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53</a:t>
            </a:fld>
            <a:endParaRPr lang="en-US" dirty="0"/>
          </a:p>
        </p:txBody>
      </p:sp>
    </p:spTree>
    <p:extLst>
      <p:ext uri="{BB962C8B-B14F-4D97-AF65-F5344CB8AC3E}">
        <p14:creationId xmlns:p14="http://schemas.microsoft.com/office/powerpoint/2010/main" val="37939093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31B0246-348F-4278-9715-9D9338937F46}" type="slidenum">
              <a:rPr lang="en-US" smtClean="0"/>
              <a:pPr/>
              <a:t>54</a:t>
            </a:fld>
            <a:endParaRPr lang="en-US" dirty="0"/>
          </a:p>
        </p:txBody>
      </p:sp>
    </p:spTree>
    <p:extLst>
      <p:ext uri="{BB962C8B-B14F-4D97-AF65-F5344CB8AC3E}">
        <p14:creationId xmlns:p14="http://schemas.microsoft.com/office/powerpoint/2010/main" val="1559613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5</a:t>
            </a:fld>
            <a:endParaRPr lang="en-US" dirty="0"/>
          </a:p>
        </p:txBody>
      </p:sp>
    </p:spTree>
    <p:extLst>
      <p:ext uri="{BB962C8B-B14F-4D97-AF65-F5344CB8AC3E}">
        <p14:creationId xmlns:p14="http://schemas.microsoft.com/office/powerpoint/2010/main" val="36217419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55</a:t>
            </a:fld>
            <a:endParaRPr lang="en-US" dirty="0"/>
          </a:p>
        </p:txBody>
      </p:sp>
    </p:spTree>
    <p:extLst>
      <p:ext uri="{BB962C8B-B14F-4D97-AF65-F5344CB8AC3E}">
        <p14:creationId xmlns:p14="http://schemas.microsoft.com/office/powerpoint/2010/main" val="18196290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56</a:t>
            </a:fld>
            <a:endParaRPr lang="en-US" dirty="0"/>
          </a:p>
        </p:txBody>
      </p:sp>
    </p:spTree>
    <p:extLst>
      <p:ext uri="{BB962C8B-B14F-4D97-AF65-F5344CB8AC3E}">
        <p14:creationId xmlns:p14="http://schemas.microsoft.com/office/powerpoint/2010/main" val="1685425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331B0246-348F-4278-9715-9D9338937F46}" type="slidenum">
              <a:rPr lang="en-US" smtClean="0"/>
              <a:pPr/>
              <a:t>57</a:t>
            </a:fld>
            <a:endParaRPr lang="en-US" dirty="0"/>
          </a:p>
        </p:txBody>
      </p:sp>
    </p:spTree>
    <p:extLst>
      <p:ext uri="{BB962C8B-B14F-4D97-AF65-F5344CB8AC3E}">
        <p14:creationId xmlns:p14="http://schemas.microsoft.com/office/powerpoint/2010/main" val="1287891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58</a:t>
            </a:fld>
            <a:endParaRPr lang="en-US" dirty="0"/>
          </a:p>
        </p:txBody>
      </p:sp>
    </p:spTree>
    <p:extLst>
      <p:ext uri="{BB962C8B-B14F-4D97-AF65-F5344CB8AC3E}">
        <p14:creationId xmlns:p14="http://schemas.microsoft.com/office/powerpoint/2010/main" val="99003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lnSpc>
                <a:spcPct val="120000"/>
              </a:lnSpc>
              <a:spcBef>
                <a:spcPts val="1200"/>
              </a:spcBef>
              <a:buFontTx/>
              <a:buChar cha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smtClean="0">
              <a:solidFill>
                <a:srgbClr val="FF0000"/>
              </a:solidFill>
            </a:endParaRP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31B0246-348F-4278-9715-9D9338937F46}" type="slidenum">
              <a:rPr lang="en-US" smtClean="0"/>
              <a:pPr/>
              <a:t>59</a:t>
            </a:fld>
            <a:endParaRPr lang="en-US" dirty="0"/>
          </a:p>
        </p:txBody>
      </p:sp>
    </p:spTree>
    <p:extLst>
      <p:ext uri="{BB962C8B-B14F-4D97-AF65-F5344CB8AC3E}">
        <p14:creationId xmlns:p14="http://schemas.microsoft.com/office/powerpoint/2010/main" val="18464904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31B0246-348F-4278-9715-9D9338937F46}" type="slidenum">
              <a:rPr lang="en-US" smtClean="0"/>
              <a:pPr/>
              <a:t>60</a:t>
            </a:fld>
            <a:endParaRPr lang="en-US" dirty="0"/>
          </a:p>
        </p:txBody>
      </p:sp>
    </p:spTree>
    <p:extLst>
      <p:ext uri="{BB962C8B-B14F-4D97-AF65-F5344CB8AC3E}">
        <p14:creationId xmlns:p14="http://schemas.microsoft.com/office/powerpoint/2010/main" val="18163663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31B0246-348F-4278-9715-9D9338937F46}" type="slidenum">
              <a:rPr lang="en-US" smtClean="0"/>
              <a:pPr/>
              <a:t>61</a:t>
            </a:fld>
            <a:endParaRPr lang="en-US" dirty="0"/>
          </a:p>
        </p:txBody>
      </p:sp>
    </p:spTree>
    <p:extLst>
      <p:ext uri="{BB962C8B-B14F-4D97-AF65-F5344CB8AC3E}">
        <p14:creationId xmlns:p14="http://schemas.microsoft.com/office/powerpoint/2010/main" val="18464904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smtClean="0"/>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31B0246-348F-4278-9715-9D9338937F46}" type="slidenum">
              <a:rPr lang="en-US" smtClean="0"/>
              <a:pPr/>
              <a:t>62</a:t>
            </a:fld>
            <a:endParaRPr lang="en-US" dirty="0"/>
          </a:p>
        </p:txBody>
      </p:sp>
    </p:spTree>
    <p:extLst>
      <p:ext uri="{BB962C8B-B14F-4D97-AF65-F5344CB8AC3E}">
        <p14:creationId xmlns:p14="http://schemas.microsoft.com/office/powerpoint/2010/main" val="39961978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31B0246-348F-4278-9715-9D9338937F46}" type="slidenum">
              <a:rPr lang="en-US" smtClean="0"/>
              <a:pPr/>
              <a:t>63</a:t>
            </a:fld>
            <a:endParaRPr lang="en-US" dirty="0"/>
          </a:p>
        </p:txBody>
      </p:sp>
    </p:spTree>
    <p:extLst>
      <p:ext uri="{BB962C8B-B14F-4D97-AF65-F5344CB8AC3E}">
        <p14:creationId xmlns:p14="http://schemas.microsoft.com/office/powerpoint/2010/main" val="18464904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31B0246-348F-4278-9715-9D9338937F46}" type="slidenum">
              <a:rPr lang="en-US" smtClean="0"/>
              <a:pPr/>
              <a:t>64</a:t>
            </a:fld>
            <a:endParaRPr lang="en-US" dirty="0"/>
          </a:p>
        </p:txBody>
      </p:sp>
    </p:spTree>
    <p:extLst>
      <p:ext uri="{BB962C8B-B14F-4D97-AF65-F5344CB8AC3E}">
        <p14:creationId xmlns:p14="http://schemas.microsoft.com/office/powerpoint/2010/main" val="1115579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4075863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31B0246-348F-4278-9715-9D9338937F46}" type="slidenum">
              <a:rPr lang="en-US" smtClean="0"/>
              <a:pPr/>
              <a:t>65</a:t>
            </a:fld>
            <a:endParaRPr lang="en-US" dirty="0"/>
          </a:p>
        </p:txBody>
      </p:sp>
    </p:spTree>
    <p:extLst>
      <p:ext uri="{BB962C8B-B14F-4D97-AF65-F5344CB8AC3E}">
        <p14:creationId xmlns:p14="http://schemas.microsoft.com/office/powerpoint/2010/main" val="18464904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66</a:t>
            </a:fld>
            <a:endParaRPr lang="en-US" dirty="0"/>
          </a:p>
        </p:txBody>
      </p:sp>
    </p:spTree>
    <p:extLst>
      <p:ext uri="{BB962C8B-B14F-4D97-AF65-F5344CB8AC3E}">
        <p14:creationId xmlns:p14="http://schemas.microsoft.com/office/powerpoint/2010/main" val="36255537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baseline="0" dirty="0" smtClean="0"/>
          </a:p>
          <a:p>
            <a:pPr marL="171450" indent="-171450">
              <a:buFontTx/>
              <a:buChar char="-"/>
            </a:pPr>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31B0246-348F-4278-9715-9D9338937F46}" type="slidenum">
              <a:rPr lang="en-US" smtClean="0"/>
              <a:pPr/>
              <a:t>67</a:t>
            </a:fld>
            <a:endParaRPr lang="en-US" dirty="0"/>
          </a:p>
        </p:txBody>
      </p:sp>
    </p:spTree>
    <p:extLst>
      <p:ext uri="{BB962C8B-B14F-4D97-AF65-F5344CB8AC3E}">
        <p14:creationId xmlns:p14="http://schemas.microsoft.com/office/powerpoint/2010/main" val="13834167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200" b="1" kern="1200" dirty="0" smtClean="0">
              <a:solidFill>
                <a:schemeClr val="tx1"/>
              </a:solidFill>
              <a:effectLst/>
              <a:latin typeface="+mn-lt"/>
              <a:ea typeface="+mn-ea"/>
              <a:cs typeface="+mn-cs"/>
            </a:endParaRPr>
          </a:p>
          <a:p>
            <a:pPr marL="0" indent="0">
              <a:buNone/>
            </a:pPr>
            <a:endParaRPr lang="en-US" sz="1200" kern="1200" dirty="0" smtClean="0">
              <a:solidFill>
                <a:schemeClr val="tx1"/>
              </a:solidFill>
              <a:effectLst/>
              <a:latin typeface="+mn-lt"/>
              <a:ea typeface="+mn-ea"/>
              <a:cs typeface="+mn-cs"/>
            </a:endParaRPr>
          </a:p>
          <a:p>
            <a:endParaRPr lang="en-US" dirty="0" smtClean="0"/>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31B0246-348F-4278-9715-9D9338937F46}" type="slidenum">
              <a:rPr lang="en-US" smtClean="0"/>
              <a:pPr/>
              <a:t>68</a:t>
            </a:fld>
            <a:endParaRPr lang="en-US" dirty="0"/>
          </a:p>
        </p:txBody>
      </p:sp>
    </p:spTree>
    <p:extLst>
      <p:ext uri="{BB962C8B-B14F-4D97-AF65-F5344CB8AC3E}">
        <p14:creationId xmlns:p14="http://schemas.microsoft.com/office/powerpoint/2010/main" val="9675856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31B0246-348F-4278-9715-9D9338937F46}" type="slidenum">
              <a:rPr lang="en-US" smtClean="0"/>
              <a:pPr/>
              <a:t>69</a:t>
            </a:fld>
            <a:endParaRPr lang="en-US" dirty="0"/>
          </a:p>
        </p:txBody>
      </p:sp>
    </p:spTree>
    <p:extLst>
      <p:ext uri="{BB962C8B-B14F-4D97-AF65-F5344CB8AC3E}">
        <p14:creationId xmlns:p14="http://schemas.microsoft.com/office/powerpoint/2010/main" val="30610079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31B0246-348F-4278-9715-9D9338937F46}" type="slidenum">
              <a:rPr lang="en-US" smtClean="0"/>
              <a:pPr/>
              <a:t>70</a:t>
            </a:fld>
            <a:endParaRPr lang="en-US" dirty="0"/>
          </a:p>
        </p:txBody>
      </p:sp>
    </p:spTree>
    <p:extLst>
      <p:ext uri="{BB962C8B-B14F-4D97-AF65-F5344CB8AC3E}">
        <p14:creationId xmlns:p14="http://schemas.microsoft.com/office/powerpoint/2010/main" val="18516300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1" indent="-171450" algn="l" defTabSz="914400" rtl="0" eaLnBrk="1" fontAlgn="auto" latinLnBrk="0" hangingPunct="1">
              <a:lnSpc>
                <a:spcPct val="100000"/>
              </a:lnSpc>
              <a:spcBef>
                <a:spcPts val="0"/>
              </a:spcBef>
              <a:spcAft>
                <a:spcPts val="0"/>
              </a:spcAft>
              <a:buClrTx/>
              <a:buSzTx/>
              <a:buFontTx/>
              <a:buChar char="-"/>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31B0246-348F-4278-9715-9D9338937F46}" type="slidenum">
              <a:rPr lang="en-US" smtClean="0"/>
              <a:pPr/>
              <a:t>71</a:t>
            </a:fld>
            <a:endParaRPr lang="en-US" dirty="0"/>
          </a:p>
        </p:txBody>
      </p:sp>
    </p:spTree>
    <p:extLst>
      <p:ext uri="{BB962C8B-B14F-4D97-AF65-F5344CB8AC3E}">
        <p14:creationId xmlns:p14="http://schemas.microsoft.com/office/powerpoint/2010/main" val="7232178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72</a:t>
            </a:fld>
            <a:endParaRPr lang="en-US" dirty="0"/>
          </a:p>
        </p:txBody>
      </p:sp>
    </p:spTree>
    <p:extLst>
      <p:ext uri="{BB962C8B-B14F-4D97-AF65-F5344CB8AC3E}">
        <p14:creationId xmlns:p14="http://schemas.microsoft.com/office/powerpoint/2010/main" val="24760000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1B0246-348F-4278-9715-9D9338937F46}" type="slidenum">
              <a:rPr lang="en-US" smtClean="0"/>
              <a:pPr/>
              <a:t>73</a:t>
            </a:fld>
            <a:endParaRPr lang="en-US" dirty="0"/>
          </a:p>
        </p:txBody>
      </p:sp>
    </p:spTree>
    <p:extLst>
      <p:ext uri="{BB962C8B-B14F-4D97-AF65-F5344CB8AC3E}">
        <p14:creationId xmlns:p14="http://schemas.microsoft.com/office/powerpoint/2010/main" val="42725767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endParaRPr lang="en-US" baseline="0"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74</a:t>
            </a:fld>
            <a:endParaRPr lang="en-US" dirty="0"/>
          </a:p>
        </p:txBody>
      </p:sp>
    </p:spTree>
    <p:extLst>
      <p:ext uri="{BB962C8B-B14F-4D97-AF65-F5344CB8AC3E}">
        <p14:creationId xmlns:p14="http://schemas.microsoft.com/office/powerpoint/2010/main" val="636766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600439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75</a:t>
            </a:fld>
            <a:endParaRPr lang="en-US" dirty="0"/>
          </a:p>
        </p:txBody>
      </p:sp>
    </p:spTree>
    <p:extLst>
      <p:ext uri="{BB962C8B-B14F-4D97-AF65-F5344CB8AC3E}">
        <p14:creationId xmlns:p14="http://schemas.microsoft.com/office/powerpoint/2010/main" val="12154254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62-621.300(2)(a) IV.B. 6.  Weekly Inspection Records.</a:t>
            </a:r>
            <a:endParaRPr lang="en-US" sz="11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Is there a recommended or suggested form for this activity?  </a:t>
            </a:r>
            <a:r>
              <a:rPr lang="en-US" sz="1200" b="1" kern="1200" dirty="0" smtClean="0">
                <a:solidFill>
                  <a:schemeClr val="tx1"/>
                </a:solidFill>
                <a:effectLst/>
                <a:latin typeface="+mn-lt"/>
                <a:ea typeface="+mn-ea"/>
                <a:cs typeface="+mn-cs"/>
              </a:rPr>
              <a:t>There is no recommended or suggested form for documenting the weekly inspection records.  Each permittee will keep the records in the form best suited for their project as long as the required information is maintained.</a:t>
            </a:r>
            <a:endParaRPr lang="en-U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31B0246-348F-4278-9715-9D9338937F46}" type="slidenum">
              <a:rPr lang="en-US" smtClean="0"/>
              <a:pPr/>
              <a:t>76</a:t>
            </a:fld>
            <a:endParaRPr lang="en-US" dirty="0"/>
          </a:p>
        </p:txBody>
      </p:sp>
    </p:spTree>
    <p:extLst>
      <p:ext uri="{BB962C8B-B14F-4D97-AF65-F5344CB8AC3E}">
        <p14:creationId xmlns:p14="http://schemas.microsoft.com/office/powerpoint/2010/main" val="4196177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78</a:t>
            </a:fld>
            <a:endParaRPr lang="en-US" dirty="0"/>
          </a:p>
        </p:txBody>
      </p:sp>
    </p:spTree>
    <p:extLst>
      <p:ext uri="{BB962C8B-B14F-4D97-AF65-F5344CB8AC3E}">
        <p14:creationId xmlns:p14="http://schemas.microsoft.com/office/powerpoint/2010/main" val="33100112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79</a:t>
            </a:fld>
            <a:endParaRPr lang="en-US" dirty="0"/>
          </a:p>
        </p:txBody>
      </p:sp>
    </p:spTree>
    <p:extLst>
      <p:ext uri="{BB962C8B-B14F-4D97-AF65-F5344CB8AC3E}">
        <p14:creationId xmlns:p14="http://schemas.microsoft.com/office/powerpoint/2010/main" val="10809796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87</a:t>
            </a:fld>
            <a:endParaRPr lang="en-US" dirty="0"/>
          </a:p>
        </p:txBody>
      </p:sp>
    </p:spTree>
    <p:extLst>
      <p:ext uri="{BB962C8B-B14F-4D97-AF65-F5344CB8AC3E}">
        <p14:creationId xmlns:p14="http://schemas.microsoft.com/office/powerpoint/2010/main" val="8267483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88</a:t>
            </a:fld>
            <a:endParaRPr lang="en-US" dirty="0"/>
          </a:p>
        </p:txBody>
      </p:sp>
    </p:spTree>
    <p:extLst>
      <p:ext uri="{BB962C8B-B14F-4D97-AF65-F5344CB8AC3E}">
        <p14:creationId xmlns:p14="http://schemas.microsoft.com/office/powerpoint/2010/main" val="189743683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89</a:t>
            </a:fld>
            <a:endParaRPr lang="en-US" dirty="0"/>
          </a:p>
        </p:txBody>
      </p:sp>
    </p:spTree>
    <p:extLst>
      <p:ext uri="{BB962C8B-B14F-4D97-AF65-F5344CB8AC3E}">
        <p14:creationId xmlns:p14="http://schemas.microsoft.com/office/powerpoint/2010/main" val="14526785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90</a:t>
            </a:fld>
            <a:endParaRPr lang="en-US" dirty="0"/>
          </a:p>
        </p:txBody>
      </p:sp>
    </p:spTree>
    <p:extLst>
      <p:ext uri="{BB962C8B-B14F-4D97-AF65-F5344CB8AC3E}">
        <p14:creationId xmlns:p14="http://schemas.microsoft.com/office/powerpoint/2010/main" val="13105562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91</a:t>
            </a:fld>
            <a:endParaRPr lang="en-US" dirty="0"/>
          </a:p>
        </p:txBody>
      </p:sp>
    </p:spTree>
    <p:extLst>
      <p:ext uri="{BB962C8B-B14F-4D97-AF65-F5344CB8AC3E}">
        <p14:creationId xmlns:p14="http://schemas.microsoft.com/office/powerpoint/2010/main" val="364333245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92</a:t>
            </a:fld>
            <a:endParaRPr lang="en-US" dirty="0"/>
          </a:p>
        </p:txBody>
      </p:sp>
    </p:spTree>
    <p:extLst>
      <p:ext uri="{BB962C8B-B14F-4D97-AF65-F5344CB8AC3E}">
        <p14:creationId xmlns:p14="http://schemas.microsoft.com/office/powerpoint/2010/main" val="488090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403766423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93</a:t>
            </a:fld>
            <a:endParaRPr lang="en-US" dirty="0"/>
          </a:p>
        </p:txBody>
      </p:sp>
    </p:spTree>
    <p:extLst>
      <p:ext uri="{BB962C8B-B14F-4D97-AF65-F5344CB8AC3E}">
        <p14:creationId xmlns:p14="http://schemas.microsoft.com/office/powerpoint/2010/main" val="36707290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94</a:t>
            </a:fld>
            <a:endParaRPr lang="en-US" dirty="0"/>
          </a:p>
        </p:txBody>
      </p:sp>
    </p:spTree>
    <p:extLst>
      <p:ext uri="{BB962C8B-B14F-4D97-AF65-F5344CB8AC3E}">
        <p14:creationId xmlns:p14="http://schemas.microsoft.com/office/powerpoint/2010/main" val="2983598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lvl="2" indent="-171450">
              <a:buFontTx/>
              <a:buChar char="-"/>
            </a:pPr>
            <a:endParaRPr lang="en-US" b="0"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95</a:t>
            </a:fld>
            <a:endParaRPr lang="en-US" dirty="0"/>
          </a:p>
        </p:txBody>
      </p:sp>
    </p:spTree>
    <p:extLst>
      <p:ext uri="{BB962C8B-B14F-4D97-AF65-F5344CB8AC3E}">
        <p14:creationId xmlns:p14="http://schemas.microsoft.com/office/powerpoint/2010/main" val="12528263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lvl="2" indent="-171450">
              <a:buFontTx/>
              <a:buChar char="-"/>
            </a:pPr>
            <a:endParaRPr lang="en-US" b="0"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96</a:t>
            </a:fld>
            <a:endParaRPr lang="en-US" dirty="0"/>
          </a:p>
        </p:txBody>
      </p:sp>
    </p:spTree>
    <p:extLst>
      <p:ext uri="{BB962C8B-B14F-4D97-AF65-F5344CB8AC3E}">
        <p14:creationId xmlns:p14="http://schemas.microsoft.com/office/powerpoint/2010/main" val="191719267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smtClean="0"/>
          </a:p>
          <a:p>
            <a:pPr marL="171450" indent="-171450">
              <a:buFontTx/>
              <a:buChar char="-"/>
            </a:pPr>
            <a:endParaRPr lang="en-US" baseline="0" dirty="0" smtClean="0"/>
          </a:p>
          <a:p>
            <a:endParaRPr lang="en-US" sz="2800" baseline="0" dirty="0" smtClean="0"/>
          </a:p>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97</a:t>
            </a:fld>
            <a:endParaRPr lang="en-US" dirty="0"/>
          </a:p>
        </p:txBody>
      </p:sp>
    </p:spTree>
    <p:extLst>
      <p:ext uri="{BB962C8B-B14F-4D97-AF65-F5344CB8AC3E}">
        <p14:creationId xmlns:p14="http://schemas.microsoft.com/office/powerpoint/2010/main" val="18529710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98</a:t>
            </a:fld>
            <a:endParaRPr lang="en-US" dirty="0"/>
          </a:p>
        </p:txBody>
      </p:sp>
    </p:spTree>
    <p:extLst>
      <p:ext uri="{BB962C8B-B14F-4D97-AF65-F5344CB8AC3E}">
        <p14:creationId xmlns:p14="http://schemas.microsoft.com/office/powerpoint/2010/main" val="267648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1B0246-348F-4278-9715-9D9338937F46}" type="slidenum">
              <a:rPr lang="en-US" smtClean="0"/>
              <a:pPr/>
              <a:t>9</a:t>
            </a:fld>
            <a:endParaRPr lang="en-US" dirty="0"/>
          </a:p>
        </p:txBody>
      </p:sp>
    </p:spTree>
    <p:extLst>
      <p:ext uri="{BB962C8B-B14F-4D97-AF65-F5344CB8AC3E}">
        <p14:creationId xmlns:p14="http://schemas.microsoft.com/office/powerpoint/2010/main" val="3182622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63A7E6-20F5-490B-B3DB-C1DE95491127}" type="datetime1">
              <a:rPr lang="en-US" smtClean="0"/>
              <a:pPr/>
              <a:t>5/27/2015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515C9C-B0D4-49C7-83C7-4BF66E55645D}"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A46088-75BF-46A7-B331-6A2E81165F88}" type="datetime1">
              <a:rPr lang="en-US" smtClean="0"/>
              <a:pPr/>
              <a:t>5/27/2015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515C9C-B0D4-49C7-83C7-4BF66E55645D}"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AF2E32-1EA8-43D4-A3BF-1CDC53311F76}" type="datetime1">
              <a:rPr lang="en-US" smtClean="0"/>
              <a:pPr/>
              <a:t>5/27/2015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515C9C-B0D4-49C7-83C7-4BF66E55645D}"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848600" cy="1143000"/>
          </a:xfrm>
        </p:spPr>
        <p:txBody>
          <a:bodyPr/>
          <a:lstStyle>
            <a:lvl1pPr>
              <a:defRPr b="1"/>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492875"/>
            <a:ext cx="2133600" cy="365125"/>
          </a:xfrm>
        </p:spPr>
        <p:txBody>
          <a:bodyPr/>
          <a:lstStyle>
            <a:lvl1pPr>
              <a:defRPr>
                <a:solidFill>
                  <a:schemeClr val="bg1"/>
                </a:solidFill>
                <a:latin typeface="Arial" pitchFamily="34" charset="0"/>
                <a:cs typeface="Arial" pitchFamily="34" charset="0"/>
              </a:defRPr>
            </a:lvl1pPr>
          </a:lstStyle>
          <a:p>
            <a:fld id="{D9641B56-F1C1-4B9C-86AB-A9C4D2348069}" type="datetime1">
              <a:rPr lang="en-US" smtClean="0"/>
              <a:pPr/>
              <a:t>5/27/2015</a:t>
            </a:fld>
            <a:endParaRPr lang="en-US" dirty="0"/>
          </a:p>
        </p:txBody>
      </p:sp>
      <p:sp>
        <p:nvSpPr>
          <p:cNvPr id="5" name="Footer Placeholder 4"/>
          <p:cNvSpPr>
            <a:spLocks noGrp="1"/>
          </p:cNvSpPr>
          <p:nvPr>
            <p:ph type="ftr" sz="quarter" idx="11"/>
          </p:nvPr>
        </p:nvSpPr>
        <p:spPr>
          <a:xfrm>
            <a:off x="3124200" y="6492875"/>
            <a:ext cx="2895600" cy="365125"/>
          </a:xfrm>
        </p:spPr>
        <p:txBody>
          <a:bodyPr/>
          <a:lstStyle>
            <a:lvl1pPr>
              <a:defRPr>
                <a:solidFill>
                  <a:schemeClr val="bg1"/>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12"/>
          </p:nvPr>
        </p:nvSpPr>
        <p:spPr>
          <a:xfrm>
            <a:off x="6553200" y="6492875"/>
            <a:ext cx="2133600" cy="365125"/>
          </a:xfrm>
        </p:spPr>
        <p:txBody>
          <a:bodyPr/>
          <a:lstStyle>
            <a:lvl1pPr>
              <a:defRPr>
                <a:solidFill>
                  <a:schemeClr val="bg1"/>
                </a:solidFill>
                <a:latin typeface="Arial" pitchFamily="34" charset="0"/>
                <a:cs typeface="Arial" pitchFamily="34" charset="0"/>
              </a:defRPr>
            </a:lvl1pPr>
          </a:lstStyle>
          <a:p>
            <a:fld id="{D9515C9C-B0D4-49C7-83C7-4BF66E55645D}"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D23A0E-ADE9-485C-AFA2-8C195DFCC04A}" type="datetime1">
              <a:rPr lang="en-US" smtClean="0"/>
              <a:pPr/>
              <a:t>5/27/2015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515C9C-B0D4-49C7-83C7-4BF66E55645D}"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A60AB7-E2BD-4D27-A395-863AE9EFBE30}" type="datetime1">
              <a:rPr lang="en-US" smtClean="0"/>
              <a:pPr/>
              <a:t>5/27/2015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515C9C-B0D4-49C7-83C7-4BF66E55645D}"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3A23FF-FE1C-41AE-A1D4-3F7E67105448}" type="datetime1">
              <a:rPr lang="en-US" smtClean="0"/>
              <a:pPr/>
              <a:t>5/27/2015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9515C9C-B0D4-49C7-83C7-4BF66E55645D}"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41A963-0986-4E84-AE91-57E03B800C7E}" type="datetime1">
              <a:rPr lang="en-US" smtClean="0"/>
              <a:pPr/>
              <a:t>5/27/2015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002710-F92E-4BB7-AAC7-AEC0FED14E57}" type="datetime1">
              <a:rPr lang="en-US" smtClean="0"/>
              <a:pPr/>
              <a:t>5/27/2015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9515C9C-B0D4-49C7-83C7-4BF66E55645D}"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D4BDE6-C580-49F4-8967-B64FD3048913}" type="datetime1">
              <a:rPr lang="en-US" smtClean="0"/>
              <a:pPr/>
              <a:t>5/27/2015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515C9C-B0D4-49C7-83C7-4BF66E55645D}"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E4B4DA-8766-46BE-8F10-35EA21271E5A}" type="datetime1">
              <a:rPr lang="en-US" smtClean="0"/>
              <a:pPr/>
              <a:t>5/27/2015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515C9C-B0D4-49C7-83C7-4BF66E55645D}"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alpha val="26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13" cstate="print"/>
          <a:stretch>
            <a:fillRect/>
          </a:stretch>
        </p:blipFill>
        <p:spPr>
          <a:xfrm>
            <a:off x="0" y="0"/>
            <a:ext cx="9144000" cy="6858000"/>
          </a:xfrm>
          <a:prstGeom prst="rect">
            <a:avLst/>
          </a:prstGeom>
        </p:spPr>
      </p:pic>
      <p:pic>
        <p:nvPicPr>
          <p:cNvPr id="9" name="Picture 8" descr="DEP_color_logo white text[Converted].png"/>
          <p:cNvPicPr>
            <a:picLocks noChangeAspect="1"/>
          </p:cNvPicPr>
          <p:nvPr/>
        </p:nvPicPr>
        <p:blipFill>
          <a:blip r:embed="rId14" cstate="print"/>
          <a:stretch>
            <a:fillRect/>
          </a:stretch>
        </p:blipFill>
        <p:spPr>
          <a:xfrm>
            <a:off x="228600" y="191379"/>
            <a:ext cx="990600" cy="646821"/>
          </a:xfrm>
          <a:prstGeom prst="rect">
            <a:avLst/>
          </a:prstGeom>
        </p:spPr>
      </p:pic>
      <p:sp>
        <p:nvSpPr>
          <p:cNvPr id="2" name="Title Placeholder 1"/>
          <p:cNvSpPr>
            <a:spLocks noGrp="1"/>
          </p:cNvSpPr>
          <p:nvPr>
            <p:ph type="title"/>
          </p:nvPr>
        </p:nvSpPr>
        <p:spPr>
          <a:xfrm>
            <a:off x="762000" y="0"/>
            <a:ext cx="7924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143E03-91FF-4BAF-9E2C-6D164A2D73C0}" type="datetime1">
              <a:rPr lang="en-US" smtClean="0"/>
              <a:pPr/>
              <a:t>5/27/2015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515C9C-B0D4-49C7-83C7-4BF66E55645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p:txStyles>
    <p:titleStyle>
      <a:lvl1pPr algn="ctr" defTabSz="914400" rtl="0" eaLnBrk="1" latinLnBrk="0" hangingPunct="1">
        <a:spcBef>
          <a:spcPct val="0"/>
        </a:spcBef>
        <a:buNone/>
        <a:defRPr sz="4000" kern="1200">
          <a:solidFill>
            <a:schemeClr val="bg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dep.state.fl.us/water/wastewater/iw/forms/62-620.910_11_FL0.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ebapps.dep.state.fl.us/DepClnup/welcome.do"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ca.dep.state.fl.us/mapdirect/?focus=icr" TargetMode="External"/><Relationship Id="rId5" Type="http://schemas.openxmlformats.org/officeDocument/2006/relationships/hyperlink" Target="http://www.dep.state.fl.us/waste/categories/brownfields/pages/ICR.htm" TargetMode="External"/><Relationship Id="rId4" Type="http://schemas.openxmlformats.org/officeDocument/2006/relationships/hyperlink" Target="http://ca.dep.state.fl.us/mapdirect/?focus=contamlocator"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ca.dep.state.fl.us/mapdirect/?focus=contamlocator"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ca.dep.state.fl.us/mapdirect/?focus=contamlocator"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ca.dep.state.fl.us/mapdirect/?focus=contamlocator"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ca.dep.state.fl.us/mapdirect/?focus=icr"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6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hyperlink" Target="http://www.stormwater.ucf.edu/publications/2013RevisedDesignerManual.pdf"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mailto:Bipin.Adhyaru@dep.state.fl.us"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hyperlink" Target="mailto:Edward.Jamro@dep.state.fl.us" TargetMode="External"/><Relationship Id="rId4" Type="http://schemas.openxmlformats.org/officeDocument/2006/relationships/hyperlink" Target="mailto:Kimberly.Pearce@dep.state.fl.u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Tittle Slide "/>
          <p:cNvPicPr>
            <a:picLocks noChangeAspect="1"/>
          </p:cNvPicPr>
          <p:nvPr/>
        </p:nvPicPr>
        <p:blipFill>
          <a:blip r:embed="rId3" cstate="print"/>
          <a:stretch>
            <a:fillRect/>
          </a:stretch>
        </p:blipFill>
        <p:spPr>
          <a:xfrm>
            <a:off x="0" y="0"/>
            <a:ext cx="9144000" cy="6858000"/>
          </a:xfrm>
          <a:prstGeom prst="rect">
            <a:avLst/>
          </a:prstGeom>
          <a:solidFill>
            <a:schemeClr val="bg2">
              <a:lumMod val="75000"/>
            </a:schemeClr>
          </a:solidFill>
        </p:spPr>
      </p:pic>
      <p:sp>
        <p:nvSpPr>
          <p:cNvPr id="5" name="TextBox 4"/>
          <p:cNvSpPr txBox="1"/>
          <p:nvPr/>
        </p:nvSpPr>
        <p:spPr>
          <a:xfrm>
            <a:off x="1219200" y="2573921"/>
            <a:ext cx="6705600" cy="1569660"/>
          </a:xfrm>
          <a:prstGeom prst="rect">
            <a:avLst/>
          </a:prstGeom>
          <a:noFill/>
        </p:spPr>
        <p:txBody>
          <a:bodyPr wrap="square" rtlCol="0">
            <a:spAutoFit/>
          </a:bodyPr>
          <a:lstStyle/>
          <a:p>
            <a:pPr lvl="0" algn="ctr">
              <a:defRPr/>
            </a:pPr>
            <a:r>
              <a:rPr lang="en-US" sz="3200" b="1" dirty="0" smtClean="0"/>
              <a:t>Generic </a:t>
            </a:r>
            <a:r>
              <a:rPr lang="en-US" sz="3200" b="1" dirty="0"/>
              <a:t>Permit for Discharge of Ground Water </a:t>
            </a:r>
            <a:r>
              <a:rPr lang="en-US" sz="3200" b="1" dirty="0" smtClean="0"/>
              <a:t>from </a:t>
            </a:r>
            <a:endParaRPr lang="en-US" sz="3200" b="1" dirty="0"/>
          </a:p>
          <a:p>
            <a:pPr algn="ctr">
              <a:defRPr/>
            </a:pPr>
            <a:r>
              <a:rPr lang="en-US" sz="3200" b="1" dirty="0"/>
              <a:t>Dewatering Operations</a:t>
            </a:r>
          </a:p>
        </p:txBody>
      </p:sp>
      <p:sp>
        <p:nvSpPr>
          <p:cNvPr id="6" name="TextBox 5"/>
          <p:cNvSpPr txBox="1"/>
          <p:nvPr/>
        </p:nvSpPr>
        <p:spPr>
          <a:xfrm>
            <a:off x="1714500" y="4631322"/>
            <a:ext cx="5715000" cy="954107"/>
          </a:xfrm>
          <a:prstGeom prst="rect">
            <a:avLst/>
          </a:prstGeom>
          <a:noFill/>
        </p:spPr>
        <p:txBody>
          <a:bodyPr wrap="square" rtlCol="0">
            <a:spAutoFit/>
          </a:bodyPr>
          <a:lstStyle/>
          <a:p>
            <a:pPr algn="ctr"/>
            <a:r>
              <a:rPr lang="en-US" sz="2800" b="1" dirty="0" smtClean="0">
                <a:latin typeface="Nyala" panose="02000504070300020003" pitchFamily="2" charset="0"/>
                <a:cs typeface="Arial" pitchFamily="34" charset="0"/>
              </a:rPr>
              <a:t>Northeast District Outreach Training from March 5, 2015</a:t>
            </a:r>
            <a:endParaRPr lang="en-US" sz="2800" b="1" dirty="0">
              <a:latin typeface="Nyala" panose="02000504070300020003" pitchFamily="2" charset="0"/>
              <a:cs typeface="Arial" pitchFamily="34" charset="0"/>
            </a:endParaRPr>
          </a:p>
        </p:txBody>
      </p:sp>
      <p:sp>
        <p:nvSpPr>
          <p:cNvPr id="7" name="TextBox 6" hidden="1"/>
          <p:cNvSpPr txBox="1"/>
          <p:nvPr/>
        </p:nvSpPr>
        <p:spPr>
          <a:xfrm>
            <a:off x="914400" y="2331660"/>
            <a:ext cx="7467600" cy="430887"/>
          </a:xfrm>
          <a:prstGeom prst="rect">
            <a:avLst/>
          </a:prstGeom>
          <a:noFill/>
        </p:spPr>
        <p:txBody>
          <a:bodyPr wrap="square" rtlCol="0">
            <a:spAutoFit/>
          </a:bodyPr>
          <a:lstStyle/>
          <a:p>
            <a:pPr lvl="0" algn="ctr">
              <a:defRPr/>
            </a:pPr>
            <a:r>
              <a:rPr lang="en-US" sz="1100" b="1" dirty="0" smtClean="0"/>
              <a:t>NPDES Generic </a:t>
            </a:r>
            <a:r>
              <a:rPr lang="en-US" sz="1100" b="1" dirty="0"/>
              <a:t>Permit for Discharge of Ground Water </a:t>
            </a:r>
            <a:r>
              <a:rPr lang="en-US" sz="1100" b="1" dirty="0" smtClean="0"/>
              <a:t>from </a:t>
            </a:r>
            <a:endParaRPr lang="en-US" sz="1100" b="1" dirty="0"/>
          </a:p>
          <a:p>
            <a:pPr algn="ctr">
              <a:defRPr/>
            </a:pPr>
            <a:r>
              <a:rPr lang="en-US" sz="1100" b="1" dirty="0"/>
              <a:t>Dewatering Operations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Rule 62-621.300(2), F.A.C.</a:t>
            </a:r>
            <a:endParaRPr lang="en-US" sz="3600" dirty="0"/>
          </a:p>
        </p:txBody>
      </p:sp>
      <p:sp>
        <p:nvSpPr>
          <p:cNvPr id="3" name="Content Placeholder 2"/>
          <p:cNvSpPr>
            <a:spLocks noGrp="1"/>
          </p:cNvSpPr>
          <p:nvPr>
            <p:ph idx="1"/>
          </p:nvPr>
        </p:nvSpPr>
        <p:spPr>
          <a:xfrm>
            <a:off x="457200" y="1371600"/>
            <a:ext cx="8229600" cy="4754563"/>
          </a:xfrm>
          <a:noFill/>
        </p:spPr>
        <p:txBody>
          <a:bodyPr/>
          <a:lstStyle/>
          <a:p>
            <a:pPr marL="0" lvl="1" indent="0">
              <a:buNone/>
            </a:pPr>
            <a:r>
              <a:rPr lang="en-US" sz="2800" dirty="0"/>
              <a:t>Dewatering Operations – </a:t>
            </a:r>
            <a:r>
              <a:rPr lang="en-US" sz="2800" dirty="0">
                <a:solidFill>
                  <a:schemeClr val="accent5">
                    <a:lumMod val="75000"/>
                  </a:schemeClr>
                </a:solidFill>
              </a:rPr>
              <a:t>defined </a:t>
            </a:r>
            <a:r>
              <a:rPr lang="en-US" sz="2800" dirty="0"/>
              <a:t>as temporarily </a:t>
            </a:r>
            <a:r>
              <a:rPr lang="en-US" sz="2800" dirty="0">
                <a:solidFill>
                  <a:schemeClr val="accent5">
                    <a:lumMod val="75000"/>
                  </a:schemeClr>
                </a:solidFill>
              </a:rPr>
              <a:t>lowering the water table </a:t>
            </a:r>
            <a:r>
              <a:rPr lang="en-US" sz="2800" dirty="0"/>
              <a:t>by draining or pumping of ground water from activities </a:t>
            </a:r>
            <a:r>
              <a:rPr lang="en-US" sz="2800" u="sng" dirty="0"/>
              <a:t>such </a:t>
            </a:r>
            <a:r>
              <a:rPr lang="en-US" sz="2800" u="sng" dirty="0" smtClean="0"/>
              <a:t>as:</a:t>
            </a:r>
            <a:r>
              <a:rPr lang="en-US" sz="2800" dirty="0" smtClean="0"/>
              <a:t> </a:t>
            </a:r>
            <a:endParaRPr lang="en-US" sz="2800" dirty="0"/>
          </a:p>
          <a:p>
            <a:pPr marL="404813" lvl="1" indent="52388" defTabSz="171450">
              <a:buFont typeface="Arial" panose="020B0604020202020204" pitchFamily="34" charset="0"/>
              <a:buChar char="•"/>
              <a:tabLst>
                <a:tab pos="404813" algn="l"/>
              </a:tabLst>
            </a:pPr>
            <a:r>
              <a:rPr lang="en-US" sz="2800" dirty="0" smtClean="0">
                <a:solidFill>
                  <a:schemeClr val="tx1">
                    <a:lumMod val="50000"/>
                    <a:lumOff val="50000"/>
                  </a:schemeClr>
                </a:solidFill>
              </a:rPr>
              <a:t>  excavations,</a:t>
            </a:r>
          </a:p>
          <a:p>
            <a:pPr marL="404813" lvl="1" indent="0" defTabSz="171450">
              <a:buFont typeface="Arial" panose="020B0604020202020204" pitchFamily="34" charset="0"/>
              <a:buChar char="•"/>
              <a:tabLst>
                <a:tab pos="404813" algn="l"/>
              </a:tabLst>
            </a:pPr>
            <a:r>
              <a:rPr lang="en-US" sz="2800" dirty="0" smtClean="0"/>
              <a:t>  building foundations,</a:t>
            </a:r>
          </a:p>
        </p:txBody>
      </p:sp>
      <p:sp>
        <p:nvSpPr>
          <p:cNvPr id="5" name="Slide Number Placeholder 4"/>
          <p:cNvSpPr>
            <a:spLocks noGrp="1"/>
          </p:cNvSpPr>
          <p:nvPr>
            <p:ph type="sldNum" sz="quarter" idx="12"/>
          </p:nvPr>
        </p:nvSpPr>
        <p:spPr/>
        <p:txBody>
          <a:bodyPr/>
          <a:lstStyle/>
          <a:p>
            <a:fld id="{D9515C9C-B0D4-49C7-83C7-4BF66E55645D}" type="slidenum">
              <a:rPr lang="en-US" smtClean="0">
                <a:solidFill>
                  <a:prstClr val="white"/>
                </a:solidFill>
              </a:rPr>
              <a:pPr/>
              <a:t>10</a:t>
            </a:fld>
            <a:endParaRPr lang="en-US" dirty="0">
              <a:solidFill>
                <a:prstClr val="white"/>
              </a:solidFill>
            </a:endParaRPr>
          </a:p>
        </p:txBody>
      </p:sp>
    </p:spTree>
    <p:extLst>
      <p:ext uri="{BB962C8B-B14F-4D97-AF65-F5344CB8AC3E}">
        <p14:creationId xmlns:p14="http://schemas.microsoft.com/office/powerpoint/2010/main" val="18943958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Rule 62-621.300(2), F.A.C.</a:t>
            </a:r>
            <a:endParaRPr lang="en-US" sz="3600" dirty="0"/>
          </a:p>
        </p:txBody>
      </p:sp>
      <p:sp>
        <p:nvSpPr>
          <p:cNvPr id="3" name="Content Placeholder 2"/>
          <p:cNvSpPr>
            <a:spLocks noGrp="1"/>
          </p:cNvSpPr>
          <p:nvPr>
            <p:ph idx="1"/>
          </p:nvPr>
        </p:nvSpPr>
        <p:spPr>
          <a:xfrm>
            <a:off x="457200" y="1371600"/>
            <a:ext cx="8229600" cy="4754563"/>
          </a:xfrm>
          <a:noFill/>
        </p:spPr>
        <p:txBody>
          <a:bodyPr/>
          <a:lstStyle/>
          <a:p>
            <a:pPr marL="0" lvl="1" indent="0">
              <a:buNone/>
            </a:pPr>
            <a:r>
              <a:rPr lang="en-US" sz="2800" dirty="0"/>
              <a:t>Dewatering Operations – </a:t>
            </a:r>
            <a:r>
              <a:rPr lang="en-US" sz="2800" dirty="0">
                <a:solidFill>
                  <a:schemeClr val="accent5">
                    <a:lumMod val="75000"/>
                  </a:schemeClr>
                </a:solidFill>
              </a:rPr>
              <a:t>defined </a:t>
            </a:r>
            <a:r>
              <a:rPr lang="en-US" sz="2800" dirty="0"/>
              <a:t>as temporarily </a:t>
            </a:r>
            <a:r>
              <a:rPr lang="en-US" sz="2800" dirty="0">
                <a:solidFill>
                  <a:schemeClr val="accent5">
                    <a:lumMod val="75000"/>
                  </a:schemeClr>
                </a:solidFill>
              </a:rPr>
              <a:t>lowering the water table </a:t>
            </a:r>
            <a:r>
              <a:rPr lang="en-US" sz="2800" dirty="0"/>
              <a:t>by draining or pumping of ground water from activities </a:t>
            </a:r>
            <a:r>
              <a:rPr lang="en-US" sz="2800" u="sng" dirty="0"/>
              <a:t>such </a:t>
            </a:r>
            <a:r>
              <a:rPr lang="en-US" sz="2800" u="sng" dirty="0" smtClean="0"/>
              <a:t>as:</a:t>
            </a:r>
            <a:r>
              <a:rPr lang="en-US" sz="2800" dirty="0" smtClean="0"/>
              <a:t> </a:t>
            </a:r>
            <a:endParaRPr lang="en-US" sz="2800" dirty="0"/>
          </a:p>
          <a:p>
            <a:pPr marL="404813" lvl="1" indent="52388" defTabSz="171450">
              <a:buFont typeface="Arial" panose="020B0604020202020204" pitchFamily="34" charset="0"/>
              <a:buChar char="•"/>
              <a:tabLst>
                <a:tab pos="404813" algn="l"/>
              </a:tabLst>
            </a:pPr>
            <a:r>
              <a:rPr lang="en-US" sz="2800" dirty="0" smtClean="0">
                <a:solidFill>
                  <a:schemeClr val="tx1">
                    <a:lumMod val="50000"/>
                    <a:lumOff val="50000"/>
                  </a:schemeClr>
                </a:solidFill>
              </a:rPr>
              <a:t>  excavations,</a:t>
            </a:r>
          </a:p>
          <a:p>
            <a:pPr marL="404813" lvl="1" indent="0" defTabSz="171450">
              <a:buFont typeface="Arial" panose="020B0604020202020204" pitchFamily="34" charset="0"/>
              <a:buChar char="•"/>
              <a:tabLst>
                <a:tab pos="404813" algn="l"/>
              </a:tabLst>
            </a:pPr>
            <a:r>
              <a:rPr lang="en-US" sz="2800" dirty="0" smtClean="0">
                <a:solidFill>
                  <a:schemeClr val="tx1">
                    <a:lumMod val="50000"/>
                    <a:lumOff val="50000"/>
                  </a:schemeClr>
                </a:solidFill>
              </a:rPr>
              <a:t>  building foundations,</a:t>
            </a:r>
          </a:p>
          <a:p>
            <a:pPr marL="404813" lvl="1" indent="0" defTabSz="171450">
              <a:buFont typeface="Arial" panose="020B0604020202020204" pitchFamily="34" charset="0"/>
              <a:buChar char="•"/>
              <a:tabLst>
                <a:tab pos="404813" algn="l"/>
              </a:tabLst>
            </a:pPr>
            <a:r>
              <a:rPr lang="en-US" sz="2800" dirty="0" smtClean="0"/>
              <a:t>  vaults,</a:t>
            </a:r>
          </a:p>
        </p:txBody>
      </p:sp>
      <p:sp>
        <p:nvSpPr>
          <p:cNvPr id="5" name="Slide Number Placeholder 4"/>
          <p:cNvSpPr>
            <a:spLocks noGrp="1"/>
          </p:cNvSpPr>
          <p:nvPr>
            <p:ph type="sldNum" sz="quarter" idx="12"/>
          </p:nvPr>
        </p:nvSpPr>
        <p:spPr/>
        <p:txBody>
          <a:bodyPr/>
          <a:lstStyle/>
          <a:p>
            <a:fld id="{D9515C9C-B0D4-49C7-83C7-4BF66E55645D}" type="slidenum">
              <a:rPr lang="en-US" smtClean="0">
                <a:solidFill>
                  <a:prstClr val="white"/>
                </a:solidFill>
              </a:rPr>
              <a:pPr/>
              <a:t>11</a:t>
            </a:fld>
            <a:endParaRPr lang="en-US" dirty="0">
              <a:solidFill>
                <a:prstClr val="white"/>
              </a:solidFill>
            </a:endParaRPr>
          </a:p>
        </p:txBody>
      </p:sp>
    </p:spTree>
    <p:extLst>
      <p:ext uri="{BB962C8B-B14F-4D97-AF65-F5344CB8AC3E}">
        <p14:creationId xmlns:p14="http://schemas.microsoft.com/office/powerpoint/2010/main" val="7760328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Rule 62-621.300(2), F.A.C.</a:t>
            </a:r>
            <a:endParaRPr lang="en-US" sz="3600" dirty="0"/>
          </a:p>
        </p:txBody>
      </p:sp>
      <p:sp>
        <p:nvSpPr>
          <p:cNvPr id="3" name="Content Placeholder 2"/>
          <p:cNvSpPr>
            <a:spLocks noGrp="1"/>
          </p:cNvSpPr>
          <p:nvPr>
            <p:ph idx="1"/>
          </p:nvPr>
        </p:nvSpPr>
        <p:spPr>
          <a:xfrm>
            <a:off x="457200" y="1371600"/>
            <a:ext cx="8229600" cy="4754563"/>
          </a:xfrm>
          <a:noFill/>
        </p:spPr>
        <p:txBody>
          <a:bodyPr/>
          <a:lstStyle/>
          <a:p>
            <a:pPr marL="0" lvl="1" indent="0">
              <a:buNone/>
            </a:pPr>
            <a:r>
              <a:rPr lang="en-US" sz="2800" dirty="0"/>
              <a:t>Dewatering Operations – </a:t>
            </a:r>
            <a:r>
              <a:rPr lang="en-US" sz="2800" dirty="0">
                <a:solidFill>
                  <a:schemeClr val="accent5">
                    <a:lumMod val="75000"/>
                  </a:schemeClr>
                </a:solidFill>
              </a:rPr>
              <a:t>defined </a:t>
            </a:r>
            <a:r>
              <a:rPr lang="en-US" sz="2800" dirty="0"/>
              <a:t>as temporarily </a:t>
            </a:r>
            <a:r>
              <a:rPr lang="en-US" sz="2800" dirty="0">
                <a:solidFill>
                  <a:schemeClr val="accent5">
                    <a:lumMod val="75000"/>
                  </a:schemeClr>
                </a:solidFill>
              </a:rPr>
              <a:t>lowering the water table </a:t>
            </a:r>
            <a:r>
              <a:rPr lang="en-US" sz="2800" dirty="0"/>
              <a:t>by draining or pumping of ground water from activities </a:t>
            </a:r>
            <a:r>
              <a:rPr lang="en-US" sz="2800" u="sng" dirty="0"/>
              <a:t>such </a:t>
            </a:r>
            <a:r>
              <a:rPr lang="en-US" sz="2800" u="sng" dirty="0" smtClean="0"/>
              <a:t>as:</a:t>
            </a:r>
            <a:r>
              <a:rPr lang="en-US" sz="2800" dirty="0" smtClean="0"/>
              <a:t> </a:t>
            </a:r>
            <a:endParaRPr lang="en-US" sz="2800" dirty="0"/>
          </a:p>
          <a:p>
            <a:pPr marL="404813" lvl="1" indent="52388" defTabSz="171450">
              <a:buFont typeface="Arial" panose="020B0604020202020204" pitchFamily="34" charset="0"/>
              <a:buChar char="•"/>
              <a:tabLst>
                <a:tab pos="404813" algn="l"/>
              </a:tabLst>
            </a:pPr>
            <a:r>
              <a:rPr lang="en-US" sz="2800" dirty="0" smtClean="0">
                <a:solidFill>
                  <a:schemeClr val="tx1">
                    <a:lumMod val="50000"/>
                    <a:lumOff val="50000"/>
                  </a:schemeClr>
                </a:solidFill>
              </a:rPr>
              <a:t>  excavations,</a:t>
            </a:r>
          </a:p>
          <a:p>
            <a:pPr marL="404813" lvl="1" indent="0" defTabSz="171450">
              <a:buFont typeface="Arial" panose="020B0604020202020204" pitchFamily="34" charset="0"/>
              <a:buChar char="•"/>
              <a:tabLst>
                <a:tab pos="404813" algn="l"/>
              </a:tabLst>
            </a:pPr>
            <a:r>
              <a:rPr lang="en-US" sz="2800" dirty="0" smtClean="0">
                <a:solidFill>
                  <a:schemeClr val="tx1">
                    <a:lumMod val="50000"/>
                    <a:lumOff val="50000"/>
                  </a:schemeClr>
                </a:solidFill>
              </a:rPr>
              <a:t>  building foundations,</a:t>
            </a:r>
          </a:p>
          <a:p>
            <a:pPr marL="404813" lvl="1" indent="0" defTabSz="171450">
              <a:buFont typeface="Arial" panose="020B0604020202020204" pitchFamily="34" charset="0"/>
              <a:buChar char="•"/>
              <a:tabLst>
                <a:tab pos="404813" algn="l"/>
              </a:tabLst>
            </a:pPr>
            <a:r>
              <a:rPr lang="en-US" sz="2800" dirty="0" smtClean="0">
                <a:solidFill>
                  <a:schemeClr val="tx1">
                    <a:lumMod val="50000"/>
                    <a:lumOff val="50000"/>
                  </a:schemeClr>
                </a:solidFill>
              </a:rPr>
              <a:t>  vaults,</a:t>
            </a:r>
          </a:p>
          <a:p>
            <a:pPr marL="404813" lvl="1" indent="0" defTabSz="171450">
              <a:buFont typeface="Arial" panose="020B0604020202020204" pitchFamily="34" charset="0"/>
              <a:buChar char="•"/>
              <a:tabLst>
                <a:tab pos="404813" algn="l"/>
              </a:tabLst>
            </a:pPr>
            <a:r>
              <a:rPr lang="en-US" sz="2800" dirty="0" smtClean="0"/>
              <a:t>  trenches, and</a:t>
            </a:r>
          </a:p>
        </p:txBody>
      </p:sp>
      <p:sp>
        <p:nvSpPr>
          <p:cNvPr id="5" name="Slide Number Placeholder 4"/>
          <p:cNvSpPr>
            <a:spLocks noGrp="1"/>
          </p:cNvSpPr>
          <p:nvPr>
            <p:ph type="sldNum" sz="quarter" idx="12"/>
          </p:nvPr>
        </p:nvSpPr>
        <p:spPr/>
        <p:txBody>
          <a:bodyPr/>
          <a:lstStyle/>
          <a:p>
            <a:fld id="{D9515C9C-B0D4-49C7-83C7-4BF66E55645D}" type="slidenum">
              <a:rPr lang="en-US" smtClean="0">
                <a:solidFill>
                  <a:prstClr val="white"/>
                </a:solidFill>
              </a:rPr>
              <a:pPr/>
              <a:t>12</a:t>
            </a:fld>
            <a:endParaRPr lang="en-US" dirty="0">
              <a:solidFill>
                <a:prstClr val="white"/>
              </a:solidFill>
            </a:endParaRPr>
          </a:p>
        </p:txBody>
      </p:sp>
    </p:spTree>
    <p:extLst>
      <p:ext uri="{BB962C8B-B14F-4D97-AF65-F5344CB8AC3E}">
        <p14:creationId xmlns:p14="http://schemas.microsoft.com/office/powerpoint/2010/main" val="26799976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Rule 62-621.300(2), F.A.C.</a:t>
            </a:r>
            <a:endParaRPr lang="en-US" sz="3600" dirty="0"/>
          </a:p>
        </p:txBody>
      </p:sp>
      <p:sp>
        <p:nvSpPr>
          <p:cNvPr id="3" name="Content Placeholder 2"/>
          <p:cNvSpPr>
            <a:spLocks noGrp="1"/>
          </p:cNvSpPr>
          <p:nvPr>
            <p:ph idx="1"/>
          </p:nvPr>
        </p:nvSpPr>
        <p:spPr>
          <a:xfrm>
            <a:off x="457200" y="1371600"/>
            <a:ext cx="8229600" cy="4754563"/>
          </a:xfrm>
          <a:noFill/>
        </p:spPr>
        <p:txBody>
          <a:bodyPr/>
          <a:lstStyle/>
          <a:p>
            <a:pPr marL="0" lvl="1" indent="0">
              <a:buNone/>
            </a:pPr>
            <a:r>
              <a:rPr lang="en-US" sz="2800" dirty="0"/>
              <a:t>Dewatering Operations – </a:t>
            </a:r>
            <a:r>
              <a:rPr lang="en-US" sz="2800" dirty="0">
                <a:solidFill>
                  <a:schemeClr val="accent5">
                    <a:lumMod val="75000"/>
                  </a:schemeClr>
                </a:solidFill>
              </a:rPr>
              <a:t>defined </a:t>
            </a:r>
            <a:r>
              <a:rPr lang="en-US" sz="2800" dirty="0"/>
              <a:t>as temporarily </a:t>
            </a:r>
            <a:r>
              <a:rPr lang="en-US" sz="2800" dirty="0">
                <a:solidFill>
                  <a:schemeClr val="accent5">
                    <a:lumMod val="75000"/>
                  </a:schemeClr>
                </a:solidFill>
              </a:rPr>
              <a:t>lowering the water table </a:t>
            </a:r>
            <a:r>
              <a:rPr lang="en-US" sz="2800" dirty="0"/>
              <a:t>by draining or pumping of ground water from activities </a:t>
            </a:r>
            <a:r>
              <a:rPr lang="en-US" sz="2800" u="sng" dirty="0"/>
              <a:t>such </a:t>
            </a:r>
            <a:r>
              <a:rPr lang="en-US" sz="2800" u="sng" dirty="0" smtClean="0"/>
              <a:t>as:</a:t>
            </a:r>
            <a:r>
              <a:rPr lang="en-US" sz="2800" dirty="0" smtClean="0"/>
              <a:t> </a:t>
            </a:r>
            <a:endParaRPr lang="en-US" sz="2800" dirty="0"/>
          </a:p>
          <a:p>
            <a:pPr marL="404813" lvl="1" indent="52388" defTabSz="171450">
              <a:buFont typeface="Arial" panose="020B0604020202020204" pitchFamily="34" charset="0"/>
              <a:buChar char="•"/>
              <a:tabLst>
                <a:tab pos="404813" algn="l"/>
              </a:tabLst>
            </a:pPr>
            <a:r>
              <a:rPr lang="en-US" sz="2800" dirty="0" smtClean="0">
                <a:solidFill>
                  <a:schemeClr val="tx1">
                    <a:lumMod val="50000"/>
                    <a:lumOff val="50000"/>
                  </a:schemeClr>
                </a:solidFill>
              </a:rPr>
              <a:t>  excavations,</a:t>
            </a:r>
          </a:p>
          <a:p>
            <a:pPr marL="404813" lvl="1" indent="0" defTabSz="171450">
              <a:buFont typeface="Arial" panose="020B0604020202020204" pitchFamily="34" charset="0"/>
              <a:buChar char="•"/>
              <a:tabLst>
                <a:tab pos="404813" algn="l"/>
              </a:tabLst>
            </a:pPr>
            <a:r>
              <a:rPr lang="en-US" sz="2800" dirty="0" smtClean="0">
                <a:solidFill>
                  <a:schemeClr val="tx1">
                    <a:lumMod val="50000"/>
                    <a:lumOff val="50000"/>
                  </a:schemeClr>
                </a:solidFill>
              </a:rPr>
              <a:t>  building foundations,</a:t>
            </a:r>
          </a:p>
          <a:p>
            <a:pPr marL="404813" lvl="1" indent="0" defTabSz="171450">
              <a:buFont typeface="Arial" panose="020B0604020202020204" pitchFamily="34" charset="0"/>
              <a:buChar char="•"/>
              <a:tabLst>
                <a:tab pos="404813" algn="l"/>
              </a:tabLst>
            </a:pPr>
            <a:r>
              <a:rPr lang="en-US" sz="2800" dirty="0" smtClean="0">
                <a:solidFill>
                  <a:schemeClr val="tx1">
                    <a:lumMod val="50000"/>
                    <a:lumOff val="50000"/>
                  </a:schemeClr>
                </a:solidFill>
              </a:rPr>
              <a:t>  vaults,</a:t>
            </a:r>
          </a:p>
          <a:p>
            <a:pPr marL="404813" lvl="1" indent="0" defTabSz="171450">
              <a:buFont typeface="Arial" panose="020B0604020202020204" pitchFamily="34" charset="0"/>
              <a:buChar char="•"/>
              <a:tabLst>
                <a:tab pos="404813" algn="l"/>
              </a:tabLst>
            </a:pPr>
            <a:r>
              <a:rPr lang="en-US" sz="2800" dirty="0" smtClean="0">
                <a:solidFill>
                  <a:schemeClr val="tx1">
                    <a:lumMod val="50000"/>
                    <a:lumOff val="50000"/>
                  </a:schemeClr>
                </a:solidFill>
              </a:rPr>
              <a:t>  trenches, and</a:t>
            </a:r>
          </a:p>
          <a:p>
            <a:pPr marL="747713" lvl="1" indent="-342900" defTabSz="171450">
              <a:buFont typeface="Arial" panose="020B0604020202020204" pitchFamily="34" charset="0"/>
              <a:buChar char="•"/>
              <a:tabLst>
                <a:tab pos="747713" algn="l"/>
              </a:tabLst>
            </a:pPr>
            <a:r>
              <a:rPr lang="en-US" sz="2800" dirty="0" smtClean="0"/>
              <a:t>aquifer </a:t>
            </a:r>
            <a:r>
              <a:rPr lang="en-US" sz="2800" dirty="0"/>
              <a:t>performance tests for </a:t>
            </a:r>
            <a:r>
              <a:rPr lang="en-US" sz="2800" dirty="0" smtClean="0"/>
              <a:t>exploratory  purposes</a:t>
            </a:r>
            <a:r>
              <a:rPr lang="en-US" sz="2800" dirty="0"/>
              <a:t>.</a:t>
            </a:r>
          </a:p>
          <a:p>
            <a:pPr marL="0" indent="0">
              <a:buNone/>
            </a:pPr>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solidFill>
                  <a:prstClr val="white"/>
                </a:solidFill>
              </a:rPr>
              <a:pPr/>
              <a:t>13</a:t>
            </a:fld>
            <a:endParaRPr lang="en-US" dirty="0">
              <a:solidFill>
                <a:prstClr val="white"/>
              </a:solidFill>
            </a:endParaRPr>
          </a:p>
        </p:txBody>
      </p:sp>
    </p:spTree>
    <p:extLst>
      <p:ext uri="{BB962C8B-B14F-4D97-AF65-F5344CB8AC3E}">
        <p14:creationId xmlns:p14="http://schemas.microsoft.com/office/powerpoint/2010/main" val="24516374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Applicability and Coverage</a:t>
            </a:r>
            <a:endParaRPr lang="en-US" sz="3600" dirty="0"/>
          </a:p>
        </p:txBody>
      </p:sp>
      <p:sp>
        <p:nvSpPr>
          <p:cNvPr id="3" name="Content Placeholder 2"/>
          <p:cNvSpPr>
            <a:spLocks noGrp="1"/>
          </p:cNvSpPr>
          <p:nvPr>
            <p:ph idx="1"/>
          </p:nvPr>
        </p:nvSpPr>
        <p:spPr>
          <a:xfrm>
            <a:off x="457200" y="1371600"/>
            <a:ext cx="7696200" cy="4754563"/>
          </a:xfrm>
        </p:spPr>
        <p:txBody>
          <a:bodyPr>
            <a:normAutofit/>
          </a:bodyPr>
          <a:lstStyle/>
          <a:p>
            <a:pPr marL="342900" lvl="1" indent="-342900">
              <a:buFont typeface="Arial" panose="020B0604020202020204" pitchFamily="34" charset="0"/>
              <a:buChar char="•"/>
            </a:pPr>
            <a:r>
              <a:rPr lang="en-US" sz="3600" dirty="0"/>
              <a:t>Discharge of </a:t>
            </a:r>
            <a:r>
              <a:rPr lang="en-US" sz="3600" dirty="0">
                <a:solidFill>
                  <a:srgbClr val="0070C0"/>
                </a:solidFill>
              </a:rPr>
              <a:t>ground water from dewatering</a:t>
            </a:r>
            <a:r>
              <a:rPr lang="en-US" sz="3600" dirty="0"/>
              <a:t> operations through a point source to surface waters of the </a:t>
            </a:r>
            <a:r>
              <a:rPr lang="en-US" sz="3600" dirty="0" smtClean="0"/>
              <a:t>state.</a:t>
            </a:r>
          </a:p>
        </p:txBody>
      </p:sp>
      <p:sp>
        <p:nvSpPr>
          <p:cNvPr id="5" name="Slide Number Placeholder 4"/>
          <p:cNvSpPr>
            <a:spLocks noGrp="1"/>
          </p:cNvSpPr>
          <p:nvPr>
            <p:ph type="sldNum" sz="quarter" idx="12"/>
          </p:nvPr>
        </p:nvSpPr>
        <p:spPr/>
        <p:txBody>
          <a:bodyPr/>
          <a:lstStyle/>
          <a:p>
            <a:fld id="{D9515C9C-B0D4-49C7-83C7-4BF66E55645D}" type="slidenum">
              <a:rPr lang="en-US" smtClean="0"/>
              <a:pPr/>
              <a:t>14</a:t>
            </a:fld>
            <a:endParaRPr lang="en-US" dirty="0"/>
          </a:p>
        </p:txBody>
      </p:sp>
    </p:spTree>
    <p:extLst>
      <p:ext uri="{BB962C8B-B14F-4D97-AF65-F5344CB8AC3E}">
        <p14:creationId xmlns:p14="http://schemas.microsoft.com/office/powerpoint/2010/main" val="18705252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Applicability and Coverage</a:t>
            </a:r>
            <a:endParaRPr lang="en-US" sz="3600" dirty="0"/>
          </a:p>
        </p:txBody>
      </p:sp>
      <p:sp>
        <p:nvSpPr>
          <p:cNvPr id="3" name="Content Placeholder 2"/>
          <p:cNvSpPr>
            <a:spLocks noGrp="1"/>
          </p:cNvSpPr>
          <p:nvPr>
            <p:ph idx="1"/>
          </p:nvPr>
        </p:nvSpPr>
        <p:spPr>
          <a:xfrm>
            <a:off x="457200" y="1371600"/>
            <a:ext cx="8229600" cy="4754563"/>
          </a:xfrm>
        </p:spPr>
        <p:txBody>
          <a:bodyPr>
            <a:normAutofit/>
          </a:bodyPr>
          <a:lstStyle/>
          <a:p>
            <a:pPr marL="342900" lvl="1" indent="-342900">
              <a:buFont typeface="Arial" panose="020B0604020202020204" pitchFamily="34" charset="0"/>
              <a:buChar char="•"/>
            </a:pPr>
            <a:r>
              <a:rPr lang="en-US" sz="2800" dirty="0">
                <a:solidFill>
                  <a:schemeClr val="tx1">
                    <a:lumMod val="50000"/>
                    <a:lumOff val="50000"/>
                  </a:schemeClr>
                </a:solidFill>
              </a:rPr>
              <a:t>Discharge of ground water from dewatering operations through a point source to surface waters of the </a:t>
            </a:r>
            <a:r>
              <a:rPr lang="en-US" sz="2800" dirty="0" smtClean="0">
                <a:solidFill>
                  <a:schemeClr val="tx1">
                    <a:lumMod val="50000"/>
                    <a:lumOff val="50000"/>
                  </a:schemeClr>
                </a:solidFill>
              </a:rPr>
              <a:t>state.</a:t>
            </a:r>
          </a:p>
          <a:p>
            <a:pPr marL="342900" lvl="1" indent="-342900">
              <a:buFont typeface="Arial" panose="020B0604020202020204" pitchFamily="34" charset="0"/>
              <a:buChar char="•"/>
            </a:pPr>
            <a:r>
              <a:rPr lang="en-US" sz="3600" dirty="0" smtClean="0"/>
              <a:t>Coverage </a:t>
            </a:r>
            <a:r>
              <a:rPr lang="en-US" sz="3600" dirty="0"/>
              <a:t>under the dewatering </a:t>
            </a:r>
            <a:r>
              <a:rPr lang="en-US" sz="3600" dirty="0" smtClean="0"/>
              <a:t>generic permit </a:t>
            </a:r>
            <a:r>
              <a:rPr lang="en-US" sz="3600" dirty="0"/>
              <a:t>shall not be effective </a:t>
            </a:r>
            <a:r>
              <a:rPr lang="en-US" sz="3600" dirty="0">
                <a:solidFill>
                  <a:srgbClr val="0070C0"/>
                </a:solidFill>
              </a:rPr>
              <a:t>until</a:t>
            </a:r>
            <a:r>
              <a:rPr lang="en-US" sz="3600" dirty="0"/>
              <a:t> the applicant receives </a:t>
            </a:r>
            <a:r>
              <a:rPr lang="en-US" sz="3600" dirty="0">
                <a:solidFill>
                  <a:srgbClr val="0070C0"/>
                </a:solidFill>
              </a:rPr>
              <a:t>written</a:t>
            </a:r>
            <a:r>
              <a:rPr lang="en-US" sz="3600" dirty="0"/>
              <a:t> </a:t>
            </a:r>
            <a:r>
              <a:rPr lang="en-US" sz="3600" dirty="0">
                <a:solidFill>
                  <a:srgbClr val="0070C0"/>
                </a:solidFill>
              </a:rPr>
              <a:t>notification</a:t>
            </a:r>
            <a:r>
              <a:rPr lang="en-US" sz="3600" dirty="0"/>
              <a:t> from the </a:t>
            </a:r>
            <a:r>
              <a:rPr lang="en-US" sz="3600" dirty="0" smtClean="0"/>
              <a:t>Department.</a:t>
            </a:r>
            <a:endParaRPr lang="en-US" sz="3600"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15</a:t>
            </a:fld>
            <a:endParaRPr lang="en-US" dirty="0"/>
          </a:p>
        </p:txBody>
      </p:sp>
    </p:spTree>
    <p:extLst>
      <p:ext uri="{BB962C8B-B14F-4D97-AF65-F5344CB8AC3E}">
        <p14:creationId xmlns:p14="http://schemas.microsoft.com/office/powerpoint/2010/main" val="12417023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Applicability and Coverage</a:t>
            </a:r>
            <a:endParaRPr lang="en-US" sz="3600" dirty="0"/>
          </a:p>
        </p:txBody>
      </p:sp>
      <p:sp>
        <p:nvSpPr>
          <p:cNvPr id="3" name="Content Placeholder 2"/>
          <p:cNvSpPr>
            <a:spLocks noGrp="1"/>
          </p:cNvSpPr>
          <p:nvPr>
            <p:ph idx="1"/>
          </p:nvPr>
        </p:nvSpPr>
        <p:spPr>
          <a:xfrm>
            <a:off x="457200" y="1371600"/>
            <a:ext cx="8229600" cy="4754563"/>
          </a:xfrm>
        </p:spPr>
        <p:txBody>
          <a:bodyPr>
            <a:normAutofit/>
          </a:bodyPr>
          <a:lstStyle/>
          <a:p>
            <a:pPr marL="342900" lvl="1" indent="-342900">
              <a:buFont typeface="Arial" panose="020B0604020202020204" pitchFamily="34" charset="0"/>
              <a:buChar char="•"/>
            </a:pPr>
            <a:r>
              <a:rPr lang="en-US" sz="2800" dirty="0">
                <a:solidFill>
                  <a:schemeClr val="tx1">
                    <a:lumMod val="50000"/>
                    <a:lumOff val="50000"/>
                  </a:schemeClr>
                </a:solidFill>
              </a:rPr>
              <a:t>Discharge of ground water from dewatering operations through a point source to surface waters of the </a:t>
            </a:r>
            <a:r>
              <a:rPr lang="en-US" sz="2800" dirty="0" smtClean="0">
                <a:solidFill>
                  <a:schemeClr val="tx1">
                    <a:lumMod val="50000"/>
                    <a:lumOff val="50000"/>
                  </a:schemeClr>
                </a:solidFill>
              </a:rPr>
              <a:t>state.</a:t>
            </a:r>
          </a:p>
          <a:p>
            <a:pPr marL="342900" lvl="1" indent="-342900">
              <a:buFont typeface="Arial" panose="020B0604020202020204" pitchFamily="34" charset="0"/>
              <a:buChar char="•"/>
            </a:pPr>
            <a:r>
              <a:rPr lang="en-US" sz="2800" dirty="0" smtClean="0">
                <a:solidFill>
                  <a:schemeClr val="tx1">
                    <a:lumMod val="50000"/>
                    <a:lumOff val="50000"/>
                  </a:schemeClr>
                </a:solidFill>
              </a:rPr>
              <a:t>Coverage </a:t>
            </a:r>
            <a:r>
              <a:rPr lang="en-US" sz="2800" dirty="0">
                <a:solidFill>
                  <a:schemeClr val="tx1">
                    <a:lumMod val="50000"/>
                    <a:lumOff val="50000"/>
                  </a:schemeClr>
                </a:solidFill>
              </a:rPr>
              <a:t>under the dewatering </a:t>
            </a:r>
            <a:r>
              <a:rPr lang="en-US" sz="2800" dirty="0" smtClean="0">
                <a:solidFill>
                  <a:schemeClr val="tx1">
                    <a:lumMod val="50000"/>
                    <a:lumOff val="50000"/>
                  </a:schemeClr>
                </a:solidFill>
              </a:rPr>
              <a:t>generic permit </a:t>
            </a:r>
            <a:r>
              <a:rPr lang="en-US" sz="2800" dirty="0">
                <a:solidFill>
                  <a:schemeClr val="tx1">
                    <a:lumMod val="50000"/>
                    <a:lumOff val="50000"/>
                  </a:schemeClr>
                </a:solidFill>
              </a:rPr>
              <a:t>shall not be effective until the applicant receives written notification from the </a:t>
            </a:r>
            <a:r>
              <a:rPr lang="en-US" sz="2800" dirty="0" smtClean="0">
                <a:solidFill>
                  <a:schemeClr val="tx1">
                    <a:lumMod val="50000"/>
                    <a:lumOff val="50000"/>
                  </a:schemeClr>
                </a:solidFill>
              </a:rPr>
              <a:t>Department.</a:t>
            </a:r>
            <a:endParaRPr lang="en-US" sz="2800" dirty="0">
              <a:solidFill>
                <a:schemeClr val="tx1">
                  <a:lumMod val="50000"/>
                  <a:lumOff val="50000"/>
                </a:schemeClr>
              </a:solidFill>
            </a:endParaRPr>
          </a:p>
          <a:p>
            <a:pPr marL="342900" lvl="1" indent="-342900">
              <a:buFont typeface="Arial" panose="020B0604020202020204" pitchFamily="34" charset="0"/>
              <a:buChar char="•"/>
            </a:pPr>
            <a:r>
              <a:rPr lang="en-US" sz="3600" dirty="0" smtClean="0"/>
              <a:t>Discharges are limited </a:t>
            </a:r>
            <a:r>
              <a:rPr lang="en-US" sz="3600" dirty="0"/>
              <a:t>to a term not to exceed </a:t>
            </a:r>
            <a:r>
              <a:rPr lang="en-US" sz="3600" dirty="0">
                <a:solidFill>
                  <a:srgbClr val="0070C0"/>
                </a:solidFill>
              </a:rPr>
              <a:t>5 years </a:t>
            </a:r>
            <a:r>
              <a:rPr lang="en-US" sz="3600" dirty="0"/>
              <a:t>from the effective date of coverage</a:t>
            </a:r>
            <a:r>
              <a:rPr lang="en-US" sz="3600" dirty="0" smtClean="0"/>
              <a:t>.</a:t>
            </a:r>
            <a:endParaRPr lang="en-US" sz="3600"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16</a:t>
            </a:fld>
            <a:endParaRPr lang="en-US" dirty="0"/>
          </a:p>
        </p:txBody>
      </p:sp>
    </p:spTree>
    <p:extLst>
      <p:ext uri="{BB962C8B-B14F-4D97-AF65-F5344CB8AC3E}">
        <p14:creationId xmlns:p14="http://schemas.microsoft.com/office/powerpoint/2010/main" val="20402752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Applicability and Coverage </a:t>
            </a:r>
            <a:r>
              <a:rPr lang="en-US" dirty="0" smtClean="0"/>
              <a:t/>
            </a:r>
            <a:br>
              <a:rPr lang="en-US" dirty="0" smtClean="0"/>
            </a:br>
            <a:r>
              <a:rPr lang="en-US" sz="2000" dirty="0" smtClean="0"/>
              <a:t>(</a:t>
            </a:r>
            <a:r>
              <a:rPr lang="en-US" sz="2000" dirty="0"/>
              <a:t>C</a:t>
            </a:r>
            <a:r>
              <a:rPr lang="en-US" sz="2000" dirty="0" smtClean="0"/>
              <a:t>ontinued)</a:t>
            </a:r>
            <a:endParaRPr lang="en-US" sz="2000" dirty="0"/>
          </a:p>
        </p:txBody>
      </p:sp>
      <p:sp>
        <p:nvSpPr>
          <p:cNvPr id="3" name="Content Placeholder 2"/>
          <p:cNvSpPr>
            <a:spLocks noGrp="1"/>
          </p:cNvSpPr>
          <p:nvPr>
            <p:ph idx="1"/>
          </p:nvPr>
        </p:nvSpPr>
        <p:spPr>
          <a:xfrm>
            <a:off x="457200" y="1371600"/>
            <a:ext cx="8229600" cy="4754563"/>
          </a:xfrm>
        </p:spPr>
        <p:txBody>
          <a:bodyPr>
            <a:normAutofit/>
          </a:bodyPr>
          <a:lstStyle/>
          <a:p>
            <a:pPr marL="400050" lvl="1" indent="-342900">
              <a:spcBef>
                <a:spcPts val="1200"/>
              </a:spcBef>
              <a:buSzPct val="100000"/>
              <a:buFont typeface="Arial" panose="020B0604020202020204" pitchFamily="34" charset="0"/>
              <a:buChar char="•"/>
              <a:defRPr/>
            </a:pPr>
            <a:r>
              <a:rPr lang="en-US" sz="2800" dirty="0"/>
              <a:t>Dewatering operations </a:t>
            </a:r>
            <a:r>
              <a:rPr lang="en-US" sz="2800" dirty="0" smtClean="0"/>
              <a:t>covered </a:t>
            </a:r>
            <a:r>
              <a:rPr lang="en-US" sz="2800" dirty="0"/>
              <a:t>under the revised Generic Permit for Stormwater Discharges from Construction Activities (</a:t>
            </a:r>
            <a:r>
              <a:rPr lang="en-US" sz="2800" u="sng" dirty="0">
                <a:solidFill>
                  <a:srgbClr val="0070C0"/>
                </a:solidFill>
              </a:rPr>
              <a:t>CGP</a:t>
            </a:r>
            <a:r>
              <a:rPr lang="en-US" sz="2800" dirty="0"/>
              <a:t>), </a:t>
            </a:r>
            <a:r>
              <a:rPr lang="en-US" sz="2800" dirty="0" smtClean="0"/>
              <a:t>are </a:t>
            </a:r>
            <a:r>
              <a:rPr lang="en-US" sz="2800" u="sng" dirty="0" smtClean="0">
                <a:solidFill>
                  <a:srgbClr val="0070C0"/>
                </a:solidFill>
              </a:rPr>
              <a:t>no longer required </a:t>
            </a:r>
            <a:r>
              <a:rPr lang="en-US" sz="2800" u="sng" dirty="0">
                <a:solidFill>
                  <a:srgbClr val="0070C0"/>
                </a:solidFill>
              </a:rPr>
              <a:t>to obtain separate</a:t>
            </a:r>
            <a:r>
              <a:rPr lang="en-US" sz="2800" dirty="0">
                <a:solidFill>
                  <a:srgbClr val="0070C0"/>
                </a:solidFill>
              </a:rPr>
              <a:t> </a:t>
            </a:r>
            <a:r>
              <a:rPr lang="en-US" sz="2800" dirty="0"/>
              <a:t>coverage under the </a:t>
            </a:r>
            <a:r>
              <a:rPr lang="en-US" sz="2800" u="sng" dirty="0">
                <a:solidFill>
                  <a:srgbClr val="0070C0"/>
                </a:solidFill>
              </a:rPr>
              <a:t>dewatering</a:t>
            </a:r>
            <a:r>
              <a:rPr lang="en-US" sz="2800" dirty="0">
                <a:solidFill>
                  <a:srgbClr val="0070C0"/>
                </a:solidFill>
              </a:rPr>
              <a:t> </a:t>
            </a:r>
            <a:r>
              <a:rPr lang="en-US" sz="2800" dirty="0" smtClean="0"/>
              <a:t>generic permit.</a:t>
            </a:r>
            <a:endParaRPr lang="en-US" sz="2800" dirty="0"/>
          </a:p>
          <a:p>
            <a:pPr marL="857250" lvl="2" indent="-342900">
              <a:spcBef>
                <a:spcPts val="1200"/>
              </a:spcBef>
              <a:buSzPct val="100000"/>
              <a:buFont typeface="Arial" panose="020B0604020202020204" pitchFamily="34" charset="0"/>
              <a:buChar char="−"/>
              <a:defRPr/>
            </a:pPr>
            <a:r>
              <a:rPr lang="en-US" sz="2800" dirty="0" smtClean="0"/>
              <a:t>Permit requirements under the revised CGP are the </a:t>
            </a:r>
            <a:r>
              <a:rPr lang="en-US" sz="2800" u="sng" dirty="0" smtClean="0">
                <a:solidFill>
                  <a:srgbClr val="0070C0"/>
                </a:solidFill>
              </a:rPr>
              <a:t>same permit requirements </a:t>
            </a:r>
            <a:r>
              <a:rPr lang="en-US" sz="2800" dirty="0" smtClean="0"/>
              <a:t>as </a:t>
            </a:r>
            <a:r>
              <a:rPr lang="en-US" sz="2800" dirty="0"/>
              <a:t>the dewatering </a:t>
            </a:r>
            <a:r>
              <a:rPr lang="en-US" sz="2800" dirty="0" smtClean="0"/>
              <a:t>generic permit.</a:t>
            </a:r>
            <a:endParaRPr lang="en-US" dirty="0" smtClean="0"/>
          </a:p>
        </p:txBody>
      </p:sp>
      <p:sp>
        <p:nvSpPr>
          <p:cNvPr id="5" name="Slide Number Placeholder 4"/>
          <p:cNvSpPr>
            <a:spLocks noGrp="1"/>
          </p:cNvSpPr>
          <p:nvPr>
            <p:ph type="sldNum" sz="quarter" idx="12"/>
          </p:nvPr>
        </p:nvSpPr>
        <p:spPr/>
        <p:txBody>
          <a:bodyPr/>
          <a:lstStyle/>
          <a:p>
            <a:fld id="{D9515C9C-B0D4-49C7-83C7-4BF66E55645D}" type="slidenum">
              <a:rPr lang="en-US" smtClean="0"/>
              <a:pPr/>
              <a:t>17</a:t>
            </a:fld>
            <a:endParaRPr lang="en-US" dirty="0"/>
          </a:p>
        </p:txBody>
      </p:sp>
    </p:spTree>
    <p:extLst>
      <p:ext uri="{BB962C8B-B14F-4D97-AF65-F5344CB8AC3E}">
        <p14:creationId xmlns:p14="http://schemas.microsoft.com/office/powerpoint/2010/main" val="30909023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Applicability and Coverage </a:t>
            </a:r>
            <a:r>
              <a:rPr lang="en-US" dirty="0" smtClean="0"/>
              <a:t/>
            </a:r>
            <a:br>
              <a:rPr lang="en-US" dirty="0" smtClean="0"/>
            </a:br>
            <a:r>
              <a:rPr lang="en-US" sz="2000" dirty="0" smtClean="0"/>
              <a:t>(</a:t>
            </a:r>
            <a:r>
              <a:rPr lang="en-US" sz="2000" dirty="0"/>
              <a:t>C</a:t>
            </a:r>
            <a:r>
              <a:rPr lang="en-US" sz="2000" dirty="0" smtClean="0"/>
              <a:t>ontinued)</a:t>
            </a:r>
            <a:endParaRPr lang="en-US" sz="2000" dirty="0"/>
          </a:p>
        </p:txBody>
      </p:sp>
      <p:sp>
        <p:nvSpPr>
          <p:cNvPr id="3" name="Content Placeholder 2"/>
          <p:cNvSpPr>
            <a:spLocks noGrp="1"/>
          </p:cNvSpPr>
          <p:nvPr>
            <p:ph idx="1"/>
          </p:nvPr>
        </p:nvSpPr>
        <p:spPr>
          <a:xfrm>
            <a:off x="457200" y="1371600"/>
            <a:ext cx="8229600" cy="4754563"/>
          </a:xfrm>
        </p:spPr>
        <p:txBody>
          <a:bodyPr>
            <a:normAutofit/>
          </a:bodyPr>
          <a:lstStyle/>
          <a:p>
            <a:pPr marL="342900" lvl="1" indent="-342900">
              <a:spcBef>
                <a:spcPts val="1200"/>
              </a:spcBef>
              <a:buSzPct val="100000"/>
              <a:buFont typeface="Arial" panose="020B0604020202020204" pitchFamily="34" charset="0"/>
              <a:buChar char="•"/>
              <a:defRPr/>
            </a:pPr>
            <a:r>
              <a:rPr lang="en-US" sz="2800" dirty="0" smtClean="0"/>
              <a:t>Sites with a </a:t>
            </a:r>
            <a:r>
              <a:rPr lang="en-US" sz="2800" dirty="0" smtClean="0">
                <a:solidFill>
                  <a:schemeClr val="accent6">
                    <a:lumMod val="75000"/>
                  </a:schemeClr>
                </a:solidFill>
              </a:rPr>
              <a:t>current permit </a:t>
            </a:r>
            <a:r>
              <a:rPr lang="en-US" sz="2800" dirty="0"/>
              <a:t>under </a:t>
            </a:r>
            <a:r>
              <a:rPr lang="en-US" sz="2800" dirty="0" smtClean="0"/>
              <a:t>the </a:t>
            </a:r>
            <a:r>
              <a:rPr lang="en-US" sz="2800" i="1" dirty="0"/>
              <a:t>Generic Permit for the Discharge of Produced Ground Water from any Non-Contaminated Site Activity </a:t>
            </a:r>
            <a:r>
              <a:rPr lang="en-US" sz="2800" dirty="0" smtClean="0"/>
              <a:t>will </a:t>
            </a:r>
            <a:r>
              <a:rPr lang="en-US" sz="2800" dirty="0"/>
              <a:t>have the </a:t>
            </a:r>
            <a:r>
              <a:rPr lang="en-US" sz="2800" dirty="0">
                <a:solidFill>
                  <a:schemeClr val="accent6">
                    <a:lumMod val="75000"/>
                  </a:schemeClr>
                </a:solidFill>
              </a:rPr>
              <a:t>option</a:t>
            </a:r>
            <a:r>
              <a:rPr lang="en-US" sz="2800" dirty="0"/>
              <a:t> </a:t>
            </a:r>
            <a:r>
              <a:rPr lang="en-US" sz="2800" dirty="0" smtClean="0"/>
              <a:t>to:</a:t>
            </a:r>
            <a:endParaRPr lang="en-US" dirty="0"/>
          </a:p>
          <a:p>
            <a:pPr marL="342900" lvl="1" indent="-342900">
              <a:spcBef>
                <a:spcPts val="1200"/>
              </a:spcBef>
              <a:buSzPct val="100000"/>
              <a:buFont typeface="Arial" panose="020B0604020202020204" pitchFamily="34" charset="0"/>
              <a:buChar char="•"/>
              <a:defRPr/>
            </a:pPr>
            <a:endParaRPr lang="en-US" dirty="0" smtClean="0"/>
          </a:p>
        </p:txBody>
      </p:sp>
      <p:sp>
        <p:nvSpPr>
          <p:cNvPr id="5" name="Slide Number Placeholder 4"/>
          <p:cNvSpPr>
            <a:spLocks noGrp="1"/>
          </p:cNvSpPr>
          <p:nvPr>
            <p:ph type="sldNum" sz="quarter" idx="12"/>
          </p:nvPr>
        </p:nvSpPr>
        <p:spPr/>
        <p:txBody>
          <a:bodyPr/>
          <a:lstStyle/>
          <a:p>
            <a:fld id="{D9515C9C-B0D4-49C7-83C7-4BF66E55645D}" type="slidenum">
              <a:rPr lang="en-US" smtClean="0"/>
              <a:pPr/>
              <a:t>18</a:t>
            </a:fld>
            <a:endParaRPr lang="en-US" dirty="0"/>
          </a:p>
        </p:txBody>
      </p:sp>
    </p:spTree>
    <p:extLst>
      <p:ext uri="{BB962C8B-B14F-4D97-AF65-F5344CB8AC3E}">
        <p14:creationId xmlns:p14="http://schemas.microsoft.com/office/powerpoint/2010/main" val="17145528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Applicability and Coverage </a:t>
            </a:r>
            <a:r>
              <a:rPr lang="en-US" dirty="0" smtClean="0"/>
              <a:t/>
            </a:r>
            <a:br>
              <a:rPr lang="en-US" dirty="0" smtClean="0"/>
            </a:br>
            <a:r>
              <a:rPr lang="en-US" sz="2000" dirty="0" smtClean="0"/>
              <a:t>(</a:t>
            </a:r>
            <a:r>
              <a:rPr lang="en-US" sz="2000" dirty="0"/>
              <a:t>C</a:t>
            </a:r>
            <a:r>
              <a:rPr lang="en-US" sz="2000" dirty="0" smtClean="0"/>
              <a:t>ontinued)</a:t>
            </a:r>
            <a:endParaRPr lang="en-US" sz="2000" dirty="0"/>
          </a:p>
        </p:txBody>
      </p:sp>
      <p:sp>
        <p:nvSpPr>
          <p:cNvPr id="3" name="Content Placeholder 2"/>
          <p:cNvSpPr>
            <a:spLocks noGrp="1"/>
          </p:cNvSpPr>
          <p:nvPr>
            <p:ph idx="1"/>
          </p:nvPr>
        </p:nvSpPr>
        <p:spPr>
          <a:xfrm>
            <a:off x="457200" y="1371600"/>
            <a:ext cx="8229600" cy="4754563"/>
          </a:xfrm>
        </p:spPr>
        <p:txBody>
          <a:bodyPr>
            <a:normAutofit/>
          </a:bodyPr>
          <a:lstStyle/>
          <a:p>
            <a:pPr marL="342900" lvl="1" indent="-342900">
              <a:spcBef>
                <a:spcPts val="1200"/>
              </a:spcBef>
              <a:buSzPct val="100000"/>
              <a:buFont typeface="Arial" panose="020B0604020202020204" pitchFamily="34" charset="0"/>
              <a:buChar char="•"/>
              <a:defRPr/>
            </a:pPr>
            <a:r>
              <a:rPr lang="en-US" sz="2800" dirty="0">
                <a:solidFill>
                  <a:schemeClr val="tx1">
                    <a:lumMod val="50000"/>
                    <a:lumOff val="50000"/>
                  </a:schemeClr>
                </a:solidFill>
              </a:rPr>
              <a:t>Sites with a current permit </a:t>
            </a:r>
            <a:r>
              <a:rPr lang="en-US" sz="2800" dirty="0" smtClean="0">
                <a:solidFill>
                  <a:schemeClr val="tx1">
                    <a:lumMod val="50000"/>
                    <a:lumOff val="50000"/>
                  </a:schemeClr>
                </a:solidFill>
              </a:rPr>
              <a:t>under the </a:t>
            </a:r>
            <a:r>
              <a:rPr lang="en-US" sz="2800" i="1" dirty="0">
                <a:solidFill>
                  <a:schemeClr val="tx1">
                    <a:lumMod val="50000"/>
                    <a:lumOff val="50000"/>
                  </a:schemeClr>
                </a:solidFill>
              </a:rPr>
              <a:t>Generic Permit for the Discharge of Produced Ground Water from any Non-Contaminated Site Activity </a:t>
            </a:r>
            <a:r>
              <a:rPr lang="en-US" sz="2800" dirty="0" smtClean="0">
                <a:solidFill>
                  <a:schemeClr val="tx1">
                    <a:lumMod val="50000"/>
                    <a:lumOff val="50000"/>
                  </a:schemeClr>
                </a:solidFill>
              </a:rPr>
              <a:t>will </a:t>
            </a:r>
            <a:r>
              <a:rPr lang="en-US" sz="2800" dirty="0">
                <a:solidFill>
                  <a:schemeClr val="tx1">
                    <a:lumMod val="50000"/>
                    <a:lumOff val="50000"/>
                  </a:schemeClr>
                </a:solidFill>
              </a:rPr>
              <a:t>have the option </a:t>
            </a:r>
            <a:r>
              <a:rPr lang="en-US" sz="2800" dirty="0" smtClean="0">
                <a:solidFill>
                  <a:schemeClr val="tx1">
                    <a:lumMod val="50000"/>
                    <a:lumOff val="50000"/>
                  </a:schemeClr>
                </a:solidFill>
              </a:rPr>
              <a:t>to:</a:t>
            </a:r>
          </a:p>
          <a:p>
            <a:pPr marL="747713" lvl="2" indent="-290513">
              <a:spcBef>
                <a:spcPts val="1200"/>
              </a:spcBef>
              <a:buSzPct val="100000"/>
              <a:buFontTx/>
              <a:buChar char="-"/>
              <a:defRPr/>
            </a:pPr>
            <a:r>
              <a:rPr lang="en-US" sz="2800" dirty="0">
                <a:solidFill>
                  <a:schemeClr val="accent6">
                    <a:lumMod val="75000"/>
                  </a:schemeClr>
                </a:solidFill>
              </a:rPr>
              <a:t>Continue </a:t>
            </a:r>
            <a:r>
              <a:rPr lang="en-US" sz="2800" dirty="0" smtClean="0">
                <a:solidFill>
                  <a:schemeClr val="accent6">
                    <a:lumMod val="75000"/>
                  </a:schemeClr>
                </a:solidFill>
              </a:rPr>
              <a:t>to meet requirements </a:t>
            </a:r>
            <a:r>
              <a:rPr lang="en-US" sz="2800" dirty="0" smtClean="0"/>
              <a:t>of their </a:t>
            </a:r>
            <a:r>
              <a:rPr lang="en-US" sz="2800" dirty="0"/>
              <a:t>produced ground </a:t>
            </a:r>
            <a:r>
              <a:rPr lang="en-US" sz="2800" dirty="0" smtClean="0"/>
              <a:t>water generic permit, </a:t>
            </a:r>
            <a:r>
              <a:rPr lang="en-US" sz="2800" dirty="0" smtClean="0">
                <a:solidFill>
                  <a:schemeClr val="accent6">
                    <a:lumMod val="75000"/>
                  </a:schemeClr>
                </a:solidFill>
              </a:rPr>
              <a:t>or</a:t>
            </a:r>
            <a:endParaRPr lang="en-US" dirty="0">
              <a:solidFill>
                <a:schemeClr val="accent6">
                  <a:lumMod val="75000"/>
                </a:schemeClr>
              </a:solidFill>
            </a:endParaRPr>
          </a:p>
          <a:p>
            <a:pPr marL="342900" lvl="1" indent="-342900">
              <a:spcBef>
                <a:spcPts val="1200"/>
              </a:spcBef>
              <a:buSzPct val="100000"/>
              <a:buFont typeface="Arial" panose="020B0604020202020204" pitchFamily="34" charset="0"/>
              <a:buChar char="•"/>
              <a:defRPr/>
            </a:pPr>
            <a:endParaRPr lang="en-US" dirty="0" smtClean="0"/>
          </a:p>
        </p:txBody>
      </p:sp>
      <p:sp>
        <p:nvSpPr>
          <p:cNvPr id="5" name="Slide Number Placeholder 4"/>
          <p:cNvSpPr>
            <a:spLocks noGrp="1"/>
          </p:cNvSpPr>
          <p:nvPr>
            <p:ph type="sldNum" sz="quarter" idx="12"/>
          </p:nvPr>
        </p:nvSpPr>
        <p:spPr/>
        <p:txBody>
          <a:bodyPr/>
          <a:lstStyle/>
          <a:p>
            <a:fld id="{D9515C9C-B0D4-49C7-83C7-4BF66E55645D}" type="slidenum">
              <a:rPr lang="en-US" smtClean="0"/>
              <a:pPr/>
              <a:t>19</a:t>
            </a:fld>
            <a:endParaRPr lang="en-US" dirty="0"/>
          </a:p>
        </p:txBody>
      </p:sp>
    </p:spTree>
    <p:extLst>
      <p:ext uri="{BB962C8B-B14F-4D97-AF65-F5344CB8AC3E}">
        <p14:creationId xmlns:p14="http://schemas.microsoft.com/office/powerpoint/2010/main" val="12687312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20000"/>
          </a:schemeClr>
        </a:solidFill>
        <a:effectLst/>
      </p:bgPr>
    </p:bg>
    <p:spTree>
      <p:nvGrpSpPr>
        <p:cNvPr id="1" name=""/>
        <p:cNvGrpSpPr/>
        <p:nvPr/>
      </p:nvGrpSpPr>
      <p:grpSpPr>
        <a:xfrm>
          <a:off x="0" y="0"/>
          <a:ext cx="0" cy="0"/>
          <a:chOff x="0" y="0"/>
          <a:chExt cx="0" cy="0"/>
        </a:xfrm>
      </p:grpSpPr>
      <p:sp>
        <p:nvSpPr>
          <p:cNvPr id="7" name="Rounded Rectangle 6"/>
          <p:cNvSpPr/>
          <p:nvPr/>
        </p:nvSpPr>
        <p:spPr>
          <a:xfrm>
            <a:off x="4692770" y="2743200"/>
            <a:ext cx="641230" cy="457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6" name="Rounded Rectangle 5"/>
          <p:cNvSpPr/>
          <p:nvPr/>
        </p:nvSpPr>
        <p:spPr>
          <a:xfrm>
            <a:off x="6858000" y="1912189"/>
            <a:ext cx="1371600" cy="457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4" name="Rounded Rectangle 3"/>
          <p:cNvSpPr/>
          <p:nvPr/>
        </p:nvSpPr>
        <p:spPr>
          <a:xfrm>
            <a:off x="1981200" y="1905000"/>
            <a:ext cx="838200" cy="457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3" name="Content Placeholder 2"/>
          <p:cNvSpPr>
            <a:spLocks noGrp="1"/>
          </p:cNvSpPr>
          <p:nvPr>
            <p:ph idx="1"/>
          </p:nvPr>
        </p:nvSpPr>
        <p:spPr>
          <a:xfrm>
            <a:off x="228600" y="1366113"/>
            <a:ext cx="8305800" cy="5126762"/>
          </a:xfrm>
        </p:spPr>
        <p:txBody>
          <a:bodyPr>
            <a:noAutofit/>
          </a:bodyPr>
          <a:lstStyle/>
          <a:p>
            <a:pPr marL="53975" lvl="1" indent="0">
              <a:spcAft>
                <a:spcPts val="1200"/>
              </a:spcAft>
              <a:buClr>
                <a:schemeClr val="accent1">
                  <a:lumMod val="50000"/>
                </a:schemeClr>
              </a:buClr>
              <a:buSzPct val="150000"/>
              <a:buNone/>
              <a:defRPr/>
            </a:pPr>
            <a:r>
              <a:rPr lang="en-US" b="1" dirty="0" smtClean="0"/>
              <a:t>Rule 62-621.300(2), F.A.C. </a:t>
            </a:r>
          </a:p>
          <a:p>
            <a:pPr marL="742950" lvl="2" indent="-284163">
              <a:spcAft>
                <a:spcPts val="1200"/>
              </a:spcAft>
              <a:buClr>
                <a:schemeClr val="accent1">
                  <a:lumMod val="50000"/>
                </a:schemeClr>
              </a:buClr>
              <a:buSzPct val="150000"/>
              <a:defRPr/>
            </a:pPr>
            <a:r>
              <a:rPr lang="en-US" dirty="0" smtClean="0"/>
              <a:t>Generic Permit for Discharge of Ground Water from Dewatering Operations</a:t>
            </a:r>
          </a:p>
          <a:p>
            <a:pPr marL="1200150" lvl="3" indent="-284163">
              <a:spcAft>
                <a:spcPts val="1200"/>
              </a:spcAft>
              <a:buClr>
                <a:schemeClr val="accent1">
                  <a:lumMod val="50000"/>
                </a:schemeClr>
              </a:buClr>
              <a:buSzPct val="150000"/>
              <a:defRPr/>
            </a:pPr>
            <a:r>
              <a:rPr lang="en-US" dirty="0" smtClean="0"/>
              <a:t> </a:t>
            </a:r>
            <a:r>
              <a:rPr lang="en-US" sz="2000" dirty="0"/>
              <a:t>DEP Document 62-621.300</a:t>
            </a:r>
            <a:r>
              <a:rPr lang="en-US" sz="2000" b="1" dirty="0"/>
              <a:t>(2)(</a:t>
            </a:r>
            <a:r>
              <a:rPr lang="en-US" sz="2000" b="1" dirty="0" smtClean="0"/>
              <a:t>a)</a:t>
            </a:r>
          </a:p>
          <a:p>
            <a:pPr marL="1200150" lvl="3" indent="-284163">
              <a:spcAft>
                <a:spcPts val="1200"/>
              </a:spcAft>
              <a:buClr>
                <a:schemeClr val="accent1">
                  <a:lumMod val="50000"/>
                </a:schemeClr>
              </a:buClr>
              <a:buSzPct val="150000"/>
              <a:defRPr/>
            </a:pPr>
            <a:r>
              <a:rPr lang="en-US" sz="2000" dirty="0" smtClean="0"/>
              <a:t>Covers discharges to surface waters of the State (NPDES) </a:t>
            </a:r>
            <a:endParaRPr lang="en-US" sz="2000" dirty="0"/>
          </a:p>
        </p:txBody>
      </p:sp>
      <p:sp>
        <p:nvSpPr>
          <p:cNvPr id="2" name="Title 1"/>
          <p:cNvSpPr>
            <a:spLocks noGrp="1"/>
          </p:cNvSpPr>
          <p:nvPr>
            <p:ph type="title"/>
          </p:nvPr>
        </p:nvSpPr>
        <p:spPr>
          <a:xfrm>
            <a:off x="1066800" y="0"/>
            <a:ext cx="8077200" cy="1143000"/>
          </a:xfrm>
        </p:spPr>
        <p:txBody>
          <a:bodyPr>
            <a:normAutofit/>
          </a:bodyPr>
          <a:lstStyle/>
          <a:p>
            <a:pPr lvl="0">
              <a:defRPr/>
            </a:pPr>
            <a:r>
              <a:rPr lang="en-US" sz="2800" dirty="0"/>
              <a:t>Generic Permit for Discharge of </a:t>
            </a:r>
            <a:r>
              <a:rPr lang="en-US" sz="2800" dirty="0" smtClean="0"/>
              <a:t>Ground Water </a:t>
            </a:r>
            <a:r>
              <a:rPr lang="en-US" sz="2800" dirty="0"/>
              <a:t>from </a:t>
            </a:r>
            <a:r>
              <a:rPr lang="en-US" sz="2800" dirty="0" smtClean="0"/>
              <a:t>Dewatering Operations</a:t>
            </a:r>
            <a:endParaRPr lang="en-US" sz="2800"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2</a:t>
            </a:fld>
            <a:endParaRPr lang="en-US" dirty="0"/>
          </a:p>
        </p:txBody>
      </p:sp>
    </p:spTree>
    <p:extLst>
      <p:ext uri="{BB962C8B-B14F-4D97-AF65-F5344CB8AC3E}">
        <p14:creationId xmlns:p14="http://schemas.microsoft.com/office/powerpoint/2010/main" val="9710270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Applicability and Coverage </a:t>
            </a:r>
            <a:r>
              <a:rPr lang="en-US" dirty="0" smtClean="0"/>
              <a:t/>
            </a:r>
            <a:br>
              <a:rPr lang="en-US" dirty="0" smtClean="0"/>
            </a:br>
            <a:r>
              <a:rPr lang="en-US" sz="2000" dirty="0" smtClean="0"/>
              <a:t>(</a:t>
            </a:r>
            <a:r>
              <a:rPr lang="en-US" sz="2000" dirty="0"/>
              <a:t>C</a:t>
            </a:r>
            <a:r>
              <a:rPr lang="en-US" sz="2000" dirty="0" smtClean="0"/>
              <a:t>ontinued)</a:t>
            </a:r>
            <a:endParaRPr lang="en-US" sz="2000" dirty="0"/>
          </a:p>
        </p:txBody>
      </p:sp>
      <p:sp>
        <p:nvSpPr>
          <p:cNvPr id="3" name="Content Placeholder 2"/>
          <p:cNvSpPr>
            <a:spLocks noGrp="1"/>
          </p:cNvSpPr>
          <p:nvPr>
            <p:ph idx="1"/>
          </p:nvPr>
        </p:nvSpPr>
        <p:spPr>
          <a:xfrm>
            <a:off x="457200" y="1371600"/>
            <a:ext cx="8229600" cy="4754563"/>
          </a:xfrm>
        </p:spPr>
        <p:txBody>
          <a:bodyPr>
            <a:normAutofit/>
          </a:bodyPr>
          <a:lstStyle/>
          <a:p>
            <a:pPr marL="342900" lvl="1" indent="-342900">
              <a:spcBef>
                <a:spcPts val="1200"/>
              </a:spcBef>
              <a:buSzPct val="100000"/>
              <a:buFont typeface="Arial" panose="020B0604020202020204" pitchFamily="34" charset="0"/>
              <a:buChar char="•"/>
              <a:defRPr/>
            </a:pPr>
            <a:r>
              <a:rPr lang="en-US" sz="2800" dirty="0">
                <a:solidFill>
                  <a:schemeClr val="tx1">
                    <a:lumMod val="50000"/>
                    <a:lumOff val="50000"/>
                  </a:schemeClr>
                </a:solidFill>
              </a:rPr>
              <a:t>Sites with a current permit </a:t>
            </a:r>
            <a:r>
              <a:rPr lang="en-US" sz="2800" dirty="0" smtClean="0">
                <a:solidFill>
                  <a:schemeClr val="tx1">
                    <a:lumMod val="50000"/>
                    <a:lumOff val="50000"/>
                  </a:schemeClr>
                </a:solidFill>
              </a:rPr>
              <a:t>under the </a:t>
            </a:r>
            <a:r>
              <a:rPr lang="en-US" sz="2800" i="1" dirty="0">
                <a:solidFill>
                  <a:schemeClr val="tx1">
                    <a:lumMod val="50000"/>
                    <a:lumOff val="50000"/>
                  </a:schemeClr>
                </a:solidFill>
              </a:rPr>
              <a:t>Generic Permit for the Discharge of Produced Ground Water from any Non-Contaminated Site Activity </a:t>
            </a:r>
            <a:r>
              <a:rPr lang="en-US" sz="2800" dirty="0" smtClean="0">
                <a:solidFill>
                  <a:schemeClr val="tx1">
                    <a:lumMod val="50000"/>
                    <a:lumOff val="50000"/>
                  </a:schemeClr>
                </a:solidFill>
              </a:rPr>
              <a:t>will </a:t>
            </a:r>
            <a:r>
              <a:rPr lang="en-US" sz="2800" dirty="0">
                <a:solidFill>
                  <a:schemeClr val="tx1">
                    <a:lumMod val="50000"/>
                    <a:lumOff val="50000"/>
                  </a:schemeClr>
                </a:solidFill>
              </a:rPr>
              <a:t>have the option </a:t>
            </a:r>
            <a:r>
              <a:rPr lang="en-US" sz="2800" dirty="0" smtClean="0">
                <a:solidFill>
                  <a:schemeClr val="tx1">
                    <a:lumMod val="50000"/>
                    <a:lumOff val="50000"/>
                  </a:schemeClr>
                </a:solidFill>
              </a:rPr>
              <a:t>to:</a:t>
            </a:r>
          </a:p>
          <a:p>
            <a:pPr marL="747713" lvl="2" indent="-290513">
              <a:spcBef>
                <a:spcPts val="1200"/>
              </a:spcBef>
              <a:buSzPct val="100000"/>
              <a:buFontTx/>
              <a:buChar char="-"/>
              <a:defRPr/>
            </a:pPr>
            <a:r>
              <a:rPr lang="en-US" sz="2800" dirty="0">
                <a:solidFill>
                  <a:schemeClr val="tx1">
                    <a:lumMod val="50000"/>
                    <a:lumOff val="50000"/>
                  </a:schemeClr>
                </a:solidFill>
              </a:rPr>
              <a:t>Continue </a:t>
            </a:r>
            <a:r>
              <a:rPr lang="en-US" sz="2800" dirty="0" smtClean="0">
                <a:solidFill>
                  <a:schemeClr val="tx1">
                    <a:lumMod val="50000"/>
                    <a:lumOff val="50000"/>
                  </a:schemeClr>
                </a:solidFill>
              </a:rPr>
              <a:t>to meet requirements of their </a:t>
            </a:r>
            <a:r>
              <a:rPr lang="en-US" sz="2800" dirty="0">
                <a:solidFill>
                  <a:schemeClr val="tx1">
                    <a:lumMod val="50000"/>
                    <a:lumOff val="50000"/>
                  </a:schemeClr>
                </a:solidFill>
              </a:rPr>
              <a:t>produced ground </a:t>
            </a:r>
            <a:r>
              <a:rPr lang="en-US" sz="2800" dirty="0" smtClean="0">
                <a:solidFill>
                  <a:schemeClr val="tx1">
                    <a:lumMod val="50000"/>
                    <a:lumOff val="50000"/>
                  </a:schemeClr>
                </a:solidFill>
              </a:rPr>
              <a:t>water generic permit, or</a:t>
            </a:r>
          </a:p>
          <a:p>
            <a:pPr marL="747713" lvl="2" indent="-290513">
              <a:spcBef>
                <a:spcPts val="1200"/>
              </a:spcBef>
              <a:buSzPct val="100000"/>
              <a:buFontTx/>
              <a:buChar char="-"/>
              <a:defRPr/>
            </a:pPr>
            <a:r>
              <a:rPr lang="en-US" sz="2800" u="sng" dirty="0" smtClean="0"/>
              <a:t>Elect</a:t>
            </a:r>
            <a:r>
              <a:rPr lang="en-US" sz="2800" dirty="0" smtClean="0"/>
              <a:t> </a:t>
            </a:r>
            <a:r>
              <a:rPr lang="en-US" sz="2800" dirty="0"/>
              <a:t>to </a:t>
            </a:r>
            <a:r>
              <a:rPr lang="en-US" sz="2800" dirty="0">
                <a:solidFill>
                  <a:schemeClr val="accent6">
                    <a:lumMod val="75000"/>
                  </a:schemeClr>
                </a:solidFill>
              </a:rPr>
              <a:t>obtain</a:t>
            </a:r>
            <a:r>
              <a:rPr lang="en-US" sz="2800" dirty="0"/>
              <a:t> coverage under the </a:t>
            </a:r>
            <a:r>
              <a:rPr lang="en-US" sz="2800" dirty="0">
                <a:solidFill>
                  <a:schemeClr val="accent6">
                    <a:lumMod val="75000"/>
                  </a:schemeClr>
                </a:solidFill>
              </a:rPr>
              <a:t>new</a:t>
            </a:r>
            <a:r>
              <a:rPr lang="en-US" sz="2800" dirty="0"/>
              <a:t> dewatering </a:t>
            </a:r>
            <a:r>
              <a:rPr lang="en-US" sz="2800" dirty="0" smtClean="0"/>
              <a:t>generic permit (</a:t>
            </a:r>
            <a:r>
              <a:rPr lang="en-US" sz="2400" dirty="0" smtClean="0"/>
              <a:t>Form 2b or 4b, + fee</a:t>
            </a:r>
            <a:r>
              <a:rPr lang="en-US" sz="2800" dirty="0" smtClean="0"/>
              <a:t>)</a:t>
            </a:r>
            <a:endParaRPr lang="en-US" dirty="0"/>
          </a:p>
          <a:p>
            <a:pPr marL="342900" lvl="1" indent="-342900">
              <a:spcBef>
                <a:spcPts val="1200"/>
              </a:spcBef>
              <a:buSzPct val="100000"/>
              <a:buFont typeface="Arial" panose="020B0604020202020204" pitchFamily="34" charset="0"/>
              <a:buChar char="•"/>
              <a:defRPr/>
            </a:pPr>
            <a:endParaRPr lang="en-US" dirty="0" smtClean="0"/>
          </a:p>
        </p:txBody>
      </p:sp>
      <p:sp>
        <p:nvSpPr>
          <p:cNvPr id="5" name="Slide Number Placeholder 4"/>
          <p:cNvSpPr>
            <a:spLocks noGrp="1"/>
          </p:cNvSpPr>
          <p:nvPr>
            <p:ph type="sldNum" sz="quarter" idx="12"/>
          </p:nvPr>
        </p:nvSpPr>
        <p:spPr/>
        <p:txBody>
          <a:bodyPr/>
          <a:lstStyle/>
          <a:p>
            <a:fld id="{D9515C9C-B0D4-49C7-83C7-4BF66E55645D}" type="slidenum">
              <a:rPr lang="en-US" smtClean="0"/>
              <a:pPr/>
              <a:t>20</a:t>
            </a:fld>
            <a:endParaRPr lang="en-US" dirty="0"/>
          </a:p>
        </p:txBody>
      </p:sp>
    </p:spTree>
    <p:extLst>
      <p:ext uri="{BB962C8B-B14F-4D97-AF65-F5344CB8AC3E}">
        <p14:creationId xmlns:p14="http://schemas.microsoft.com/office/powerpoint/2010/main" val="4988929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Applicability and Coverage </a:t>
            </a:r>
            <a:r>
              <a:rPr lang="en-US" dirty="0" smtClean="0"/>
              <a:t/>
            </a:r>
            <a:br>
              <a:rPr lang="en-US" dirty="0" smtClean="0"/>
            </a:br>
            <a:r>
              <a:rPr lang="en-US" sz="2000" dirty="0" smtClean="0"/>
              <a:t>(</a:t>
            </a:r>
            <a:r>
              <a:rPr lang="en-US" sz="2000" dirty="0"/>
              <a:t>C</a:t>
            </a:r>
            <a:r>
              <a:rPr lang="en-US" sz="2000" dirty="0" smtClean="0"/>
              <a:t>ontinued)</a:t>
            </a:r>
            <a:endParaRPr lang="en-US" sz="2000" dirty="0"/>
          </a:p>
        </p:txBody>
      </p:sp>
      <p:sp>
        <p:nvSpPr>
          <p:cNvPr id="3" name="Content Placeholder 2"/>
          <p:cNvSpPr>
            <a:spLocks noGrp="1"/>
          </p:cNvSpPr>
          <p:nvPr>
            <p:ph idx="1"/>
          </p:nvPr>
        </p:nvSpPr>
        <p:spPr>
          <a:xfrm>
            <a:off x="457200" y="1371600"/>
            <a:ext cx="8229600" cy="4754563"/>
          </a:xfrm>
        </p:spPr>
        <p:txBody>
          <a:bodyPr>
            <a:normAutofit/>
          </a:bodyPr>
          <a:lstStyle/>
          <a:p>
            <a:pPr marL="342900" lvl="1" indent="-342900">
              <a:spcBef>
                <a:spcPts val="1200"/>
              </a:spcBef>
              <a:buSzPct val="100000"/>
              <a:buFont typeface="Arial" panose="020B0604020202020204" pitchFamily="34" charset="0"/>
              <a:buChar char="•"/>
              <a:defRPr/>
            </a:pPr>
            <a:r>
              <a:rPr lang="en-US" sz="2800" dirty="0">
                <a:solidFill>
                  <a:schemeClr val="tx1">
                    <a:lumMod val="50000"/>
                    <a:lumOff val="50000"/>
                  </a:schemeClr>
                </a:solidFill>
              </a:rPr>
              <a:t>Sites with a current permit </a:t>
            </a:r>
            <a:r>
              <a:rPr lang="en-US" sz="2800" dirty="0" smtClean="0">
                <a:solidFill>
                  <a:schemeClr val="tx1">
                    <a:lumMod val="50000"/>
                    <a:lumOff val="50000"/>
                  </a:schemeClr>
                </a:solidFill>
              </a:rPr>
              <a:t>under the </a:t>
            </a:r>
            <a:r>
              <a:rPr lang="en-US" sz="2800" i="1" dirty="0">
                <a:solidFill>
                  <a:schemeClr val="tx1">
                    <a:lumMod val="50000"/>
                    <a:lumOff val="50000"/>
                  </a:schemeClr>
                </a:solidFill>
              </a:rPr>
              <a:t>Generic Permit for the Discharge of Produced Ground Water from any Non-Contaminated Site Activity </a:t>
            </a:r>
            <a:r>
              <a:rPr lang="en-US" sz="2800" dirty="0" smtClean="0">
                <a:solidFill>
                  <a:schemeClr val="tx1">
                    <a:lumMod val="50000"/>
                    <a:lumOff val="50000"/>
                  </a:schemeClr>
                </a:solidFill>
              </a:rPr>
              <a:t>will </a:t>
            </a:r>
            <a:r>
              <a:rPr lang="en-US" sz="2800" dirty="0">
                <a:solidFill>
                  <a:schemeClr val="tx1">
                    <a:lumMod val="50000"/>
                    <a:lumOff val="50000"/>
                  </a:schemeClr>
                </a:solidFill>
              </a:rPr>
              <a:t>have the option </a:t>
            </a:r>
            <a:r>
              <a:rPr lang="en-US" sz="2800" dirty="0" smtClean="0">
                <a:solidFill>
                  <a:schemeClr val="tx1">
                    <a:lumMod val="50000"/>
                    <a:lumOff val="50000"/>
                  </a:schemeClr>
                </a:solidFill>
              </a:rPr>
              <a:t>to:</a:t>
            </a:r>
          </a:p>
          <a:p>
            <a:pPr marL="747713" lvl="2" indent="-290513">
              <a:spcBef>
                <a:spcPts val="1200"/>
              </a:spcBef>
              <a:buSzPct val="100000"/>
              <a:buFontTx/>
              <a:buChar char="-"/>
              <a:defRPr/>
            </a:pPr>
            <a:r>
              <a:rPr lang="en-US" sz="2800" dirty="0">
                <a:solidFill>
                  <a:schemeClr val="tx1">
                    <a:lumMod val="50000"/>
                    <a:lumOff val="50000"/>
                  </a:schemeClr>
                </a:solidFill>
              </a:rPr>
              <a:t>Continue </a:t>
            </a:r>
            <a:r>
              <a:rPr lang="en-US" sz="2800" dirty="0" smtClean="0">
                <a:solidFill>
                  <a:schemeClr val="tx1">
                    <a:lumMod val="50000"/>
                    <a:lumOff val="50000"/>
                  </a:schemeClr>
                </a:solidFill>
              </a:rPr>
              <a:t>to meet requirements of the </a:t>
            </a:r>
            <a:r>
              <a:rPr lang="en-US" sz="2800" dirty="0">
                <a:solidFill>
                  <a:schemeClr val="tx1">
                    <a:lumMod val="50000"/>
                    <a:lumOff val="50000"/>
                  </a:schemeClr>
                </a:solidFill>
              </a:rPr>
              <a:t>produced ground </a:t>
            </a:r>
            <a:r>
              <a:rPr lang="en-US" sz="2800" dirty="0" smtClean="0">
                <a:solidFill>
                  <a:schemeClr val="tx1">
                    <a:lumMod val="50000"/>
                    <a:lumOff val="50000"/>
                  </a:schemeClr>
                </a:solidFill>
              </a:rPr>
              <a:t>water generic permit, or</a:t>
            </a:r>
          </a:p>
          <a:p>
            <a:pPr marL="747713" lvl="2" indent="-290513">
              <a:spcBef>
                <a:spcPts val="1200"/>
              </a:spcBef>
              <a:buSzPct val="100000"/>
              <a:buFontTx/>
              <a:buChar char="-"/>
              <a:defRPr/>
            </a:pPr>
            <a:r>
              <a:rPr lang="en-US" sz="2800" u="sng" dirty="0" smtClean="0">
                <a:solidFill>
                  <a:schemeClr val="tx1">
                    <a:lumMod val="50000"/>
                    <a:lumOff val="50000"/>
                  </a:schemeClr>
                </a:solidFill>
              </a:rPr>
              <a:t>Elect</a:t>
            </a:r>
            <a:r>
              <a:rPr lang="en-US" sz="2800" dirty="0" smtClean="0">
                <a:solidFill>
                  <a:schemeClr val="tx1">
                    <a:lumMod val="50000"/>
                    <a:lumOff val="50000"/>
                  </a:schemeClr>
                </a:solidFill>
              </a:rPr>
              <a:t> </a:t>
            </a:r>
            <a:r>
              <a:rPr lang="en-US" sz="2800" dirty="0">
                <a:solidFill>
                  <a:schemeClr val="tx1">
                    <a:lumMod val="50000"/>
                    <a:lumOff val="50000"/>
                  </a:schemeClr>
                </a:solidFill>
              </a:rPr>
              <a:t>to obtain coverage under the new dewatering </a:t>
            </a:r>
            <a:r>
              <a:rPr lang="en-US" sz="2800" dirty="0" smtClean="0">
                <a:solidFill>
                  <a:schemeClr val="tx1">
                    <a:lumMod val="50000"/>
                    <a:lumOff val="50000"/>
                  </a:schemeClr>
                </a:solidFill>
              </a:rPr>
              <a:t>generic permit</a:t>
            </a:r>
          </a:p>
          <a:p>
            <a:pPr marL="342900" lvl="1" indent="-342900">
              <a:spcBef>
                <a:spcPts val="1200"/>
              </a:spcBef>
              <a:buSzPct val="100000"/>
              <a:buFont typeface="Arial" panose="020B0604020202020204" pitchFamily="34" charset="0"/>
              <a:buChar char="•"/>
              <a:defRPr/>
            </a:pPr>
            <a:r>
              <a:rPr lang="en-US" sz="2800" dirty="0" smtClean="0">
                <a:solidFill>
                  <a:schemeClr val="accent2">
                    <a:lumMod val="75000"/>
                  </a:schemeClr>
                </a:solidFill>
              </a:rPr>
              <a:t>New</a:t>
            </a:r>
            <a:r>
              <a:rPr lang="en-US" sz="2800" dirty="0" smtClean="0"/>
              <a:t> </a:t>
            </a:r>
            <a:r>
              <a:rPr lang="en-US" sz="2800" dirty="0"/>
              <a:t>dewatering activities </a:t>
            </a:r>
            <a:r>
              <a:rPr lang="en-US" sz="2800" dirty="0">
                <a:solidFill>
                  <a:schemeClr val="accent2">
                    <a:lumMod val="75000"/>
                  </a:schemeClr>
                </a:solidFill>
              </a:rPr>
              <a:t>and </a:t>
            </a:r>
            <a:r>
              <a:rPr lang="en-US" sz="2800" dirty="0" smtClean="0">
                <a:solidFill>
                  <a:schemeClr val="accent2">
                    <a:lumMod val="75000"/>
                  </a:schemeClr>
                </a:solidFill>
              </a:rPr>
              <a:t>renewals:</a:t>
            </a:r>
          </a:p>
          <a:p>
            <a:pPr marL="514350" lvl="2" indent="0">
              <a:spcBef>
                <a:spcPts val="1200"/>
              </a:spcBef>
              <a:buSzPct val="100000"/>
              <a:buNone/>
              <a:defRPr/>
            </a:pPr>
            <a:endParaRPr lang="en-US" dirty="0"/>
          </a:p>
          <a:p>
            <a:pPr marL="342900" lvl="1" indent="-342900">
              <a:spcBef>
                <a:spcPts val="1200"/>
              </a:spcBef>
              <a:buSzPct val="100000"/>
              <a:buFont typeface="Arial" panose="020B0604020202020204" pitchFamily="34" charset="0"/>
              <a:buChar char="•"/>
              <a:defRPr/>
            </a:pPr>
            <a:endParaRPr lang="en-US" dirty="0" smtClean="0"/>
          </a:p>
        </p:txBody>
      </p:sp>
      <p:sp>
        <p:nvSpPr>
          <p:cNvPr id="5" name="Slide Number Placeholder 4"/>
          <p:cNvSpPr>
            <a:spLocks noGrp="1"/>
          </p:cNvSpPr>
          <p:nvPr>
            <p:ph type="sldNum" sz="quarter" idx="12"/>
          </p:nvPr>
        </p:nvSpPr>
        <p:spPr/>
        <p:txBody>
          <a:bodyPr/>
          <a:lstStyle/>
          <a:p>
            <a:fld id="{D9515C9C-B0D4-49C7-83C7-4BF66E55645D}" type="slidenum">
              <a:rPr lang="en-US" smtClean="0"/>
              <a:pPr/>
              <a:t>21</a:t>
            </a:fld>
            <a:endParaRPr lang="en-US" dirty="0"/>
          </a:p>
        </p:txBody>
      </p:sp>
    </p:spTree>
    <p:extLst>
      <p:ext uri="{BB962C8B-B14F-4D97-AF65-F5344CB8AC3E}">
        <p14:creationId xmlns:p14="http://schemas.microsoft.com/office/powerpoint/2010/main" val="31431698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Applicability and Coverage </a:t>
            </a:r>
            <a:r>
              <a:rPr lang="en-US" dirty="0" smtClean="0"/>
              <a:t/>
            </a:r>
            <a:br>
              <a:rPr lang="en-US" dirty="0" smtClean="0"/>
            </a:br>
            <a:r>
              <a:rPr lang="en-US" sz="2000" dirty="0" smtClean="0"/>
              <a:t>(</a:t>
            </a:r>
            <a:r>
              <a:rPr lang="en-US" sz="2000" dirty="0"/>
              <a:t>C</a:t>
            </a:r>
            <a:r>
              <a:rPr lang="en-US" sz="2000" dirty="0" smtClean="0"/>
              <a:t>ontinued)</a:t>
            </a:r>
            <a:endParaRPr lang="en-US" sz="2000" dirty="0"/>
          </a:p>
        </p:txBody>
      </p:sp>
      <p:sp>
        <p:nvSpPr>
          <p:cNvPr id="3" name="Content Placeholder 2"/>
          <p:cNvSpPr>
            <a:spLocks noGrp="1"/>
          </p:cNvSpPr>
          <p:nvPr>
            <p:ph idx="1"/>
          </p:nvPr>
        </p:nvSpPr>
        <p:spPr>
          <a:xfrm>
            <a:off x="457200" y="1371600"/>
            <a:ext cx="8229600" cy="4754563"/>
          </a:xfrm>
        </p:spPr>
        <p:txBody>
          <a:bodyPr>
            <a:normAutofit fontScale="92500" lnSpcReduction="10000"/>
          </a:bodyPr>
          <a:lstStyle/>
          <a:p>
            <a:pPr marL="342900" lvl="1" indent="-342900">
              <a:spcBef>
                <a:spcPts val="1200"/>
              </a:spcBef>
              <a:buSzPct val="100000"/>
              <a:buFont typeface="Arial" panose="020B0604020202020204" pitchFamily="34" charset="0"/>
              <a:buChar char="•"/>
              <a:defRPr/>
            </a:pPr>
            <a:r>
              <a:rPr lang="en-US" sz="2800" dirty="0" smtClean="0">
                <a:solidFill>
                  <a:schemeClr val="tx1">
                    <a:lumMod val="50000"/>
                    <a:lumOff val="50000"/>
                  </a:schemeClr>
                </a:solidFill>
              </a:rPr>
              <a:t>Sites </a:t>
            </a:r>
            <a:r>
              <a:rPr lang="en-US" sz="2800" dirty="0">
                <a:solidFill>
                  <a:schemeClr val="tx1">
                    <a:lumMod val="50000"/>
                    <a:lumOff val="50000"/>
                  </a:schemeClr>
                </a:solidFill>
              </a:rPr>
              <a:t>currently permitted under </a:t>
            </a:r>
            <a:r>
              <a:rPr lang="en-US" sz="2800" dirty="0" smtClean="0">
                <a:solidFill>
                  <a:schemeClr val="tx1">
                    <a:lumMod val="50000"/>
                    <a:lumOff val="50000"/>
                  </a:schemeClr>
                </a:solidFill>
              </a:rPr>
              <a:t>the </a:t>
            </a:r>
            <a:r>
              <a:rPr lang="en-US" sz="2800" i="1" dirty="0">
                <a:solidFill>
                  <a:schemeClr val="tx1">
                    <a:lumMod val="50000"/>
                    <a:lumOff val="50000"/>
                  </a:schemeClr>
                </a:solidFill>
              </a:rPr>
              <a:t>Generic Permit for the Discharge of Produced Ground Water from any Non-Contaminated Site Activity</a:t>
            </a:r>
            <a:r>
              <a:rPr lang="en-US" sz="2800" dirty="0">
                <a:solidFill>
                  <a:schemeClr val="tx1">
                    <a:lumMod val="50000"/>
                    <a:lumOff val="50000"/>
                  </a:schemeClr>
                </a:solidFill>
              </a:rPr>
              <a:t> </a:t>
            </a:r>
            <a:r>
              <a:rPr lang="en-US" sz="2800" dirty="0" smtClean="0">
                <a:solidFill>
                  <a:schemeClr val="tx1">
                    <a:lumMod val="50000"/>
                    <a:lumOff val="50000"/>
                  </a:schemeClr>
                </a:solidFill>
              </a:rPr>
              <a:t>will </a:t>
            </a:r>
            <a:r>
              <a:rPr lang="en-US" sz="2800" dirty="0">
                <a:solidFill>
                  <a:schemeClr val="tx1">
                    <a:lumMod val="50000"/>
                    <a:lumOff val="50000"/>
                  </a:schemeClr>
                </a:solidFill>
              </a:rPr>
              <a:t>have the option </a:t>
            </a:r>
            <a:r>
              <a:rPr lang="en-US" sz="2800" dirty="0" smtClean="0">
                <a:solidFill>
                  <a:schemeClr val="tx1">
                    <a:lumMod val="50000"/>
                    <a:lumOff val="50000"/>
                  </a:schemeClr>
                </a:solidFill>
              </a:rPr>
              <a:t>to:</a:t>
            </a:r>
          </a:p>
          <a:p>
            <a:pPr marL="747713" lvl="2" indent="-290513">
              <a:spcBef>
                <a:spcPts val="1200"/>
              </a:spcBef>
              <a:buSzPct val="100000"/>
              <a:buFontTx/>
              <a:buChar char="-"/>
              <a:defRPr/>
            </a:pPr>
            <a:r>
              <a:rPr lang="en-US" sz="2800" dirty="0">
                <a:solidFill>
                  <a:schemeClr val="tx1">
                    <a:lumMod val="50000"/>
                    <a:lumOff val="50000"/>
                  </a:schemeClr>
                </a:solidFill>
              </a:rPr>
              <a:t>Continue </a:t>
            </a:r>
            <a:r>
              <a:rPr lang="en-US" sz="2800" dirty="0" smtClean="0">
                <a:solidFill>
                  <a:schemeClr val="tx1">
                    <a:lumMod val="50000"/>
                    <a:lumOff val="50000"/>
                  </a:schemeClr>
                </a:solidFill>
              </a:rPr>
              <a:t>to meet requirements of the </a:t>
            </a:r>
            <a:r>
              <a:rPr lang="en-US" sz="2800" dirty="0">
                <a:solidFill>
                  <a:schemeClr val="tx1">
                    <a:lumMod val="50000"/>
                    <a:lumOff val="50000"/>
                  </a:schemeClr>
                </a:solidFill>
              </a:rPr>
              <a:t>produced ground </a:t>
            </a:r>
            <a:r>
              <a:rPr lang="en-US" sz="2800" dirty="0" smtClean="0">
                <a:solidFill>
                  <a:schemeClr val="tx1">
                    <a:lumMod val="50000"/>
                    <a:lumOff val="50000"/>
                  </a:schemeClr>
                </a:solidFill>
              </a:rPr>
              <a:t>water generic permit, or</a:t>
            </a:r>
          </a:p>
          <a:p>
            <a:pPr marL="747713" lvl="2" indent="-290513">
              <a:spcBef>
                <a:spcPts val="1200"/>
              </a:spcBef>
              <a:buSzPct val="100000"/>
              <a:buFontTx/>
              <a:buChar char="-"/>
              <a:defRPr/>
            </a:pPr>
            <a:r>
              <a:rPr lang="en-US" sz="2800" u="sng" dirty="0" smtClean="0">
                <a:solidFill>
                  <a:schemeClr val="tx1">
                    <a:lumMod val="50000"/>
                    <a:lumOff val="50000"/>
                  </a:schemeClr>
                </a:solidFill>
              </a:rPr>
              <a:t>Elect</a:t>
            </a:r>
            <a:r>
              <a:rPr lang="en-US" sz="2800" dirty="0" smtClean="0">
                <a:solidFill>
                  <a:schemeClr val="tx1">
                    <a:lumMod val="50000"/>
                    <a:lumOff val="50000"/>
                  </a:schemeClr>
                </a:solidFill>
              </a:rPr>
              <a:t> </a:t>
            </a:r>
            <a:r>
              <a:rPr lang="en-US" sz="2800" dirty="0">
                <a:solidFill>
                  <a:schemeClr val="tx1">
                    <a:lumMod val="50000"/>
                    <a:lumOff val="50000"/>
                  </a:schemeClr>
                </a:solidFill>
              </a:rPr>
              <a:t>to obtain coverage under the new dewatering </a:t>
            </a:r>
            <a:r>
              <a:rPr lang="en-US" sz="2800" dirty="0" smtClean="0">
                <a:solidFill>
                  <a:schemeClr val="tx1">
                    <a:lumMod val="50000"/>
                    <a:lumOff val="50000"/>
                  </a:schemeClr>
                </a:solidFill>
              </a:rPr>
              <a:t>generic permit</a:t>
            </a:r>
          </a:p>
          <a:p>
            <a:pPr marL="342900" lvl="1" indent="-342900">
              <a:spcBef>
                <a:spcPts val="1200"/>
              </a:spcBef>
              <a:buSzPct val="100000"/>
              <a:buFont typeface="Arial" panose="020B0604020202020204" pitchFamily="34" charset="0"/>
              <a:buChar char="•"/>
              <a:defRPr/>
            </a:pPr>
            <a:r>
              <a:rPr lang="en-US" sz="2800" dirty="0">
                <a:solidFill>
                  <a:schemeClr val="accent2">
                    <a:lumMod val="75000"/>
                  </a:schemeClr>
                </a:solidFill>
              </a:rPr>
              <a:t>New</a:t>
            </a:r>
            <a:r>
              <a:rPr lang="en-US" sz="2800" dirty="0"/>
              <a:t> dewatering activities </a:t>
            </a:r>
            <a:r>
              <a:rPr lang="en-US" sz="2800" dirty="0">
                <a:solidFill>
                  <a:schemeClr val="accent2">
                    <a:lumMod val="75000"/>
                  </a:schemeClr>
                </a:solidFill>
              </a:rPr>
              <a:t>and renewals:</a:t>
            </a:r>
          </a:p>
          <a:p>
            <a:pPr marL="747713" lvl="2" indent="-290513">
              <a:spcBef>
                <a:spcPts val="1200"/>
              </a:spcBef>
              <a:buSzPct val="100000"/>
              <a:buFontTx/>
              <a:buChar char="-"/>
              <a:defRPr/>
            </a:pPr>
            <a:r>
              <a:rPr lang="en-US" sz="2800" dirty="0" smtClean="0">
                <a:solidFill>
                  <a:schemeClr val="accent2">
                    <a:lumMod val="75000"/>
                  </a:schemeClr>
                </a:solidFill>
              </a:rPr>
              <a:t>Obtain</a:t>
            </a:r>
            <a:r>
              <a:rPr lang="en-US" sz="2800" dirty="0" smtClean="0"/>
              <a:t> coverage </a:t>
            </a:r>
            <a:r>
              <a:rPr lang="en-US" sz="2800" dirty="0"/>
              <a:t>under the terms of the </a:t>
            </a:r>
            <a:r>
              <a:rPr lang="en-US" sz="2800" dirty="0" smtClean="0">
                <a:solidFill>
                  <a:schemeClr val="accent2">
                    <a:lumMod val="75000"/>
                  </a:schemeClr>
                </a:solidFill>
              </a:rPr>
              <a:t>new</a:t>
            </a:r>
            <a:r>
              <a:rPr lang="en-US" sz="2800" dirty="0" smtClean="0"/>
              <a:t> dewatering generic </a:t>
            </a:r>
            <a:r>
              <a:rPr lang="en-US" sz="2800" dirty="0"/>
              <a:t>permit (</a:t>
            </a:r>
            <a:r>
              <a:rPr lang="en-US" sz="2600" dirty="0"/>
              <a:t>Form 2b or </a:t>
            </a:r>
            <a:r>
              <a:rPr lang="en-US" sz="2600" dirty="0" smtClean="0"/>
              <a:t>4b, </a:t>
            </a:r>
            <a:r>
              <a:rPr lang="en-US" sz="2600" dirty="0"/>
              <a:t>+ fee</a:t>
            </a:r>
            <a:r>
              <a:rPr lang="en-US" sz="2800" dirty="0" smtClean="0"/>
              <a:t>)</a:t>
            </a:r>
            <a:endParaRPr lang="en-US" sz="2400" dirty="0"/>
          </a:p>
          <a:p>
            <a:pPr marL="857250" lvl="2" indent="-342900">
              <a:spcBef>
                <a:spcPts val="1200"/>
              </a:spcBef>
              <a:buSzPct val="100000"/>
              <a:buFontTx/>
              <a:buChar char="-"/>
              <a:defRPr/>
            </a:pPr>
            <a:endParaRPr lang="en-US" dirty="0"/>
          </a:p>
          <a:p>
            <a:pPr marL="342900" lvl="1" indent="-342900">
              <a:spcBef>
                <a:spcPts val="1200"/>
              </a:spcBef>
              <a:buSzPct val="100000"/>
              <a:buFont typeface="Arial" panose="020B0604020202020204" pitchFamily="34" charset="0"/>
              <a:buChar char="•"/>
              <a:defRPr/>
            </a:pPr>
            <a:endParaRPr lang="en-US" dirty="0" smtClean="0"/>
          </a:p>
        </p:txBody>
      </p:sp>
      <p:sp>
        <p:nvSpPr>
          <p:cNvPr id="5" name="Slide Number Placeholder 4"/>
          <p:cNvSpPr>
            <a:spLocks noGrp="1"/>
          </p:cNvSpPr>
          <p:nvPr>
            <p:ph type="sldNum" sz="quarter" idx="12"/>
          </p:nvPr>
        </p:nvSpPr>
        <p:spPr/>
        <p:txBody>
          <a:bodyPr/>
          <a:lstStyle/>
          <a:p>
            <a:fld id="{D9515C9C-B0D4-49C7-83C7-4BF66E55645D}" type="slidenum">
              <a:rPr lang="en-US" smtClean="0"/>
              <a:pPr/>
              <a:t>22</a:t>
            </a:fld>
            <a:endParaRPr lang="en-US" dirty="0"/>
          </a:p>
        </p:txBody>
      </p:sp>
    </p:spTree>
    <p:extLst>
      <p:ext uri="{BB962C8B-B14F-4D97-AF65-F5344CB8AC3E}">
        <p14:creationId xmlns:p14="http://schemas.microsoft.com/office/powerpoint/2010/main" val="27418179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Fees</a:t>
            </a:r>
            <a:endParaRPr lang="en-US" sz="3600" dirty="0"/>
          </a:p>
        </p:txBody>
      </p:sp>
      <p:sp>
        <p:nvSpPr>
          <p:cNvPr id="3" name="Content Placeholder 2"/>
          <p:cNvSpPr>
            <a:spLocks noGrp="1"/>
          </p:cNvSpPr>
          <p:nvPr>
            <p:ph idx="1"/>
          </p:nvPr>
        </p:nvSpPr>
        <p:spPr>
          <a:xfrm>
            <a:off x="152400" y="1371600"/>
            <a:ext cx="8915400" cy="4754563"/>
          </a:xfrm>
        </p:spPr>
        <p:txBody>
          <a:bodyPr>
            <a:normAutofit/>
          </a:bodyPr>
          <a:lstStyle/>
          <a:p>
            <a:pPr marL="404813" lvl="1" indent="-404813">
              <a:buFont typeface="Arial" panose="020B0604020202020204" pitchFamily="34" charset="0"/>
              <a:buChar char="•"/>
            </a:pPr>
            <a:r>
              <a:rPr lang="en-US" sz="3200" dirty="0"/>
              <a:t>A</a:t>
            </a:r>
            <a:r>
              <a:rPr lang="en-US" sz="3200" dirty="0" smtClean="0"/>
              <a:t>pplication fee </a:t>
            </a:r>
            <a:r>
              <a:rPr lang="en-US" sz="3200" dirty="0"/>
              <a:t>is </a:t>
            </a:r>
            <a:r>
              <a:rPr lang="en-US" sz="3200" dirty="0">
                <a:solidFill>
                  <a:srgbClr val="00B050"/>
                </a:solidFill>
              </a:rPr>
              <a:t>$</a:t>
            </a:r>
            <a:r>
              <a:rPr lang="en-US" sz="3200" dirty="0" smtClean="0">
                <a:solidFill>
                  <a:srgbClr val="00B050"/>
                </a:solidFill>
              </a:rPr>
              <a:t>100 </a:t>
            </a:r>
            <a:r>
              <a:rPr lang="en-US" sz="3200" dirty="0" smtClean="0"/>
              <a:t>as specified in the NOI</a:t>
            </a:r>
          </a:p>
        </p:txBody>
      </p:sp>
      <p:sp>
        <p:nvSpPr>
          <p:cNvPr id="5" name="Slide Number Placeholder 4"/>
          <p:cNvSpPr>
            <a:spLocks noGrp="1"/>
          </p:cNvSpPr>
          <p:nvPr>
            <p:ph type="sldNum" sz="quarter" idx="12"/>
          </p:nvPr>
        </p:nvSpPr>
        <p:spPr/>
        <p:txBody>
          <a:bodyPr/>
          <a:lstStyle/>
          <a:p>
            <a:fld id="{D9515C9C-B0D4-49C7-83C7-4BF66E55645D}" type="slidenum">
              <a:rPr lang="en-US" smtClean="0"/>
              <a:pPr/>
              <a:t>23</a:t>
            </a:fld>
            <a:endParaRPr lang="en-US" dirty="0"/>
          </a:p>
        </p:txBody>
      </p:sp>
    </p:spTree>
    <p:extLst>
      <p:ext uri="{BB962C8B-B14F-4D97-AF65-F5344CB8AC3E}">
        <p14:creationId xmlns:p14="http://schemas.microsoft.com/office/powerpoint/2010/main" val="38449879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Fees</a:t>
            </a:r>
            <a:endParaRPr lang="en-US" sz="3600" dirty="0"/>
          </a:p>
        </p:txBody>
      </p:sp>
      <p:sp>
        <p:nvSpPr>
          <p:cNvPr id="3" name="Content Placeholder 2"/>
          <p:cNvSpPr>
            <a:spLocks noGrp="1"/>
          </p:cNvSpPr>
          <p:nvPr>
            <p:ph idx="1"/>
          </p:nvPr>
        </p:nvSpPr>
        <p:spPr>
          <a:xfrm>
            <a:off x="457200" y="1371600"/>
            <a:ext cx="8610600" cy="4754563"/>
          </a:xfrm>
        </p:spPr>
        <p:txBody>
          <a:bodyPr>
            <a:normAutofit/>
          </a:bodyPr>
          <a:lstStyle/>
          <a:p>
            <a:pPr marL="404813" lvl="1" indent="-404813">
              <a:buFont typeface="Arial" panose="020B0604020202020204" pitchFamily="34" charset="0"/>
              <a:buChar char="•"/>
            </a:pPr>
            <a:r>
              <a:rPr lang="en-US" dirty="0">
                <a:solidFill>
                  <a:schemeClr val="tx1">
                    <a:lumMod val="50000"/>
                    <a:lumOff val="50000"/>
                  </a:schemeClr>
                </a:solidFill>
              </a:rPr>
              <a:t>A</a:t>
            </a:r>
            <a:r>
              <a:rPr lang="en-US" dirty="0" smtClean="0">
                <a:solidFill>
                  <a:schemeClr val="tx1">
                    <a:lumMod val="50000"/>
                    <a:lumOff val="50000"/>
                  </a:schemeClr>
                </a:solidFill>
              </a:rPr>
              <a:t>pplication fee </a:t>
            </a:r>
            <a:r>
              <a:rPr lang="en-US" dirty="0">
                <a:solidFill>
                  <a:schemeClr val="tx1">
                    <a:lumMod val="50000"/>
                    <a:lumOff val="50000"/>
                  </a:schemeClr>
                </a:solidFill>
              </a:rPr>
              <a:t>is $</a:t>
            </a:r>
            <a:r>
              <a:rPr lang="en-US" dirty="0" smtClean="0">
                <a:solidFill>
                  <a:schemeClr val="tx1">
                    <a:lumMod val="50000"/>
                    <a:lumOff val="50000"/>
                  </a:schemeClr>
                </a:solidFill>
              </a:rPr>
              <a:t>100 as specified in the NOI</a:t>
            </a:r>
          </a:p>
          <a:p>
            <a:pPr marL="0" lvl="1" indent="0">
              <a:buNone/>
            </a:pPr>
            <a:endParaRPr lang="en-US" sz="2600" dirty="0" smtClean="0"/>
          </a:p>
          <a:p>
            <a:pPr marL="404813" lvl="1" indent="-404813">
              <a:buFont typeface="Arial" panose="020B0604020202020204" pitchFamily="34" charset="0"/>
              <a:buChar char="•"/>
            </a:pPr>
            <a:r>
              <a:rPr lang="en-US" sz="2800" dirty="0" smtClean="0">
                <a:solidFill>
                  <a:srgbClr val="0070C0"/>
                </a:solidFill>
              </a:rPr>
              <a:t>No</a:t>
            </a:r>
            <a:r>
              <a:rPr lang="en-US" sz="2800" dirty="0" smtClean="0"/>
              <a:t> annual fee in accordance with 62-4.052, F.A.C.</a:t>
            </a:r>
          </a:p>
        </p:txBody>
      </p:sp>
      <p:sp>
        <p:nvSpPr>
          <p:cNvPr id="5" name="Slide Number Placeholder 4"/>
          <p:cNvSpPr>
            <a:spLocks noGrp="1"/>
          </p:cNvSpPr>
          <p:nvPr>
            <p:ph type="sldNum" sz="quarter" idx="12"/>
          </p:nvPr>
        </p:nvSpPr>
        <p:spPr/>
        <p:txBody>
          <a:bodyPr/>
          <a:lstStyle/>
          <a:p>
            <a:fld id="{D9515C9C-B0D4-49C7-83C7-4BF66E55645D}" type="slidenum">
              <a:rPr lang="en-US" smtClean="0"/>
              <a:pPr/>
              <a:t>24</a:t>
            </a:fld>
            <a:endParaRPr lang="en-US" dirty="0"/>
          </a:p>
        </p:txBody>
      </p:sp>
    </p:spTree>
    <p:extLst>
      <p:ext uri="{BB962C8B-B14F-4D97-AF65-F5344CB8AC3E}">
        <p14:creationId xmlns:p14="http://schemas.microsoft.com/office/powerpoint/2010/main" val="9271290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Fees</a:t>
            </a:r>
            <a:endParaRPr lang="en-US" sz="3600" dirty="0"/>
          </a:p>
        </p:txBody>
      </p:sp>
      <p:sp>
        <p:nvSpPr>
          <p:cNvPr id="3" name="Content Placeholder 2"/>
          <p:cNvSpPr>
            <a:spLocks noGrp="1"/>
          </p:cNvSpPr>
          <p:nvPr>
            <p:ph idx="1"/>
          </p:nvPr>
        </p:nvSpPr>
        <p:spPr>
          <a:xfrm>
            <a:off x="457200" y="1371600"/>
            <a:ext cx="8610600" cy="4754563"/>
          </a:xfrm>
        </p:spPr>
        <p:txBody>
          <a:bodyPr>
            <a:normAutofit/>
          </a:bodyPr>
          <a:lstStyle/>
          <a:p>
            <a:pPr marL="404813" lvl="1" indent="-404813">
              <a:buFont typeface="Arial" panose="020B0604020202020204" pitchFamily="34" charset="0"/>
              <a:buChar char="•"/>
            </a:pPr>
            <a:r>
              <a:rPr lang="en-US" dirty="0">
                <a:solidFill>
                  <a:schemeClr val="tx1">
                    <a:lumMod val="50000"/>
                    <a:lumOff val="50000"/>
                  </a:schemeClr>
                </a:solidFill>
              </a:rPr>
              <a:t>A</a:t>
            </a:r>
            <a:r>
              <a:rPr lang="en-US" dirty="0" smtClean="0">
                <a:solidFill>
                  <a:schemeClr val="tx1">
                    <a:lumMod val="50000"/>
                    <a:lumOff val="50000"/>
                  </a:schemeClr>
                </a:solidFill>
              </a:rPr>
              <a:t>pplication fee </a:t>
            </a:r>
            <a:r>
              <a:rPr lang="en-US" dirty="0">
                <a:solidFill>
                  <a:schemeClr val="tx1">
                    <a:lumMod val="50000"/>
                    <a:lumOff val="50000"/>
                  </a:schemeClr>
                </a:solidFill>
              </a:rPr>
              <a:t>is $</a:t>
            </a:r>
            <a:r>
              <a:rPr lang="en-US" dirty="0" smtClean="0">
                <a:solidFill>
                  <a:schemeClr val="tx1">
                    <a:lumMod val="50000"/>
                    <a:lumOff val="50000"/>
                  </a:schemeClr>
                </a:solidFill>
              </a:rPr>
              <a:t>100 as specified in the NOI</a:t>
            </a:r>
          </a:p>
          <a:p>
            <a:pPr marL="0" lvl="1" indent="0">
              <a:buNone/>
            </a:pPr>
            <a:endParaRPr lang="en-US" dirty="0" smtClean="0">
              <a:solidFill>
                <a:schemeClr val="tx1">
                  <a:lumMod val="50000"/>
                  <a:lumOff val="50000"/>
                </a:schemeClr>
              </a:solidFill>
            </a:endParaRPr>
          </a:p>
          <a:p>
            <a:pPr marL="404813" lvl="1" indent="-404813">
              <a:buFont typeface="Arial" panose="020B0604020202020204" pitchFamily="34" charset="0"/>
              <a:buChar char="•"/>
            </a:pPr>
            <a:r>
              <a:rPr lang="en-US" dirty="0" smtClean="0">
                <a:solidFill>
                  <a:schemeClr val="tx1">
                    <a:lumMod val="50000"/>
                    <a:lumOff val="50000"/>
                  </a:schemeClr>
                </a:solidFill>
              </a:rPr>
              <a:t>No annual fee in accordance with 62-4.052, F.A.C.</a:t>
            </a:r>
          </a:p>
          <a:p>
            <a:pPr marL="0" lvl="1" indent="0">
              <a:buNone/>
            </a:pPr>
            <a:endParaRPr lang="en-US" sz="2800" dirty="0" smtClean="0"/>
          </a:p>
          <a:p>
            <a:pPr marL="404813" lvl="1" indent="-404813">
              <a:buFont typeface="Arial" panose="020B0604020202020204" pitchFamily="34" charset="0"/>
              <a:buChar char="•"/>
            </a:pPr>
            <a:r>
              <a:rPr lang="en-US" sz="2800" dirty="0" smtClean="0"/>
              <a:t>Transfer of ownership fee is </a:t>
            </a:r>
            <a:r>
              <a:rPr lang="en-US" sz="2800" dirty="0" smtClean="0">
                <a:solidFill>
                  <a:srgbClr val="00B050"/>
                </a:solidFill>
              </a:rPr>
              <a:t>$50 </a:t>
            </a:r>
            <a:r>
              <a:rPr lang="en-US" sz="2800" dirty="0" smtClean="0"/>
              <a:t>in accordance </a:t>
            </a:r>
            <a:r>
              <a:rPr lang="en-US" sz="2800" dirty="0"/>
              <a:t>with </a:t>
            </a:r>
            <a:r>
              <a:rPr lang="en-US" sz="2800" dirty="0" smtClean="0"/>
              <a:t>62-4.050</a:t>
            </a:r>
            <a:r>
              <a:rPr lang="en-US" sz="2800" dirty="0"/>
              <a:t>, </a:t>
            </a:r>
            <a:r>
              <a:rPr lang="en-US" sz="2800" dirty="0" smtClean="0"/>
              <a:t>F.A.C.</a:t>
            </a:r>
          </a:p>
          <a:p>
            <a:pPr marL="804863" lvl="2" indent="-404813"/>
            <a:r>
              <a:rPr lang="en-US" dirty="0" smtClean="0"/>
              <a:t>Submit fee with completed DEP Form 11 </a:t>
            </a:r>
            <a:r>
              <a:rPr lang="en-US" dirty="0" smtClean="0">
                <a:hlinkClick r:id="rId3"/>
              </a:rPr>
              <a:t>http</a:t>
            </a:r>
            <a:r>
              <a:rPr lang="en-US" dirty="0">
                <a:hlinkClick r:id="rId3"/>
              </a:rPr>
              <a:t>://</a:t>
            </a:r>
            <a:r>
              <a:rPr lang="en-US" dirty="0" smtClean="0">
                <a:hlinkClick r:id="rId3"/>
              </a:rPr>
              <a:t>www.dep.state.fl.us/water/wastewater/iw/forms/62-620.910_11_FL0.pdf</a:t>
            </a:r>
            <a:r>
              <a:rPr lang="en-US" dirty="0" smtClean="0"/>
              <a:t> </a:t>
            </a:r>
          </a:p>
        </p:txBody>
      </p:sp>
      <p:sp>
        <p:nvSpPr>
          <p:cNvPr id="5" name="Slide Number Placeholder 4"/>
          <p:cNvSpPr>
            <a:spLocks noGrp="1"/>
          </p:cNvSpPr>
          <p:nvPr>
            <p:ph type="sldNum" sz="quarter" idx="12"/>
          </p:nvPr>
        </p:nvSpPr>
        <p:spPr/>
        <p:txBody>
          <a:bodyPr/>
          <a:lstStyle/>
          <a:p>
            <a:fld id="{D9515C9C-B0D4-49C7-83C7-4BF66E55645D}" type="slidenum">
              <a:rPr lang="en-US" smtClean="0"/>
              <a:pPr/>
              <a:t>25</a:t>
            </a:fld>
            <a:endParaRPr lang="en-US" dirty="0"/>
          </a:p>
        </p:txBody>
      </p:sp>
    </p:spTree>
    <p:extLst>
      <p:ext uri="{BB962C8B-B14F-4D97-AF65-F5344CB8AC3E}">
        <p14:creationId xmlns:p14="http://schemas.microsoft.com/office/powerpoint/2010/main" val="26316338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1423" y="0"/>
            <a:ext cx="8052577" cy="1143000"/>
          </a:xfrm>
        </p:spPr>
        <p:txBody>
          <a:bodyPr>
            <a:normAutofit/>
          </a:bodyPr>
          <a:lstStyle/>
          <a:p>
            <a:r>
              <a:rPr lang="en-US" dirty="0"/>
              <a:t>Dewatering Generic </a:t>
            </a:r>
            <a:r>
              <a:rPr lang="en-US" dirty="0" smtClean="0"/>
              <a:t>Permit </a:t>
            </a:r>
            <a:r>
              <a:rPr lang="en-US" sz="2700" dirty="0" smtClean="0">
                <a:solidFill>
                  <a:srgbClr val="92D050"/>
                </a:solidFill>
              </a:rPr>
              <a:t>(Bipin)</a:t>
            </a:r>
            <a:endParaRPr lang="en-US" sz="2700" dirty="0">
              <a:solidFill>
                <a:srgbClr val="92D050"/>
              </a:solidFill>
            </a:endParaRPr>
          </a:p>
        </p:txBody>
      </p:sp>
      <p:sp>
        <p:nvSpPr>
          <p:cNvPr id="3" name="Content Placeholder 2"/>
          <p:cNvSpPr>
            <a:spLocks noGrp="1"/>
          </p:cNvSpPr>
          <p:nvPr>
            <p:ph idx="1"/>
          </p:nvPr>
        </p:nvSpPr>
        <p:spPr>
          <a:xfrm>
            <a:off x="457199" y="1371600"/>
            <a:ext cx="5105401" cy="4754563"/>
          </a:xfrm>
        </p:spPr>
        <p:txBody>
          <a:bodyPr/>
          <a:lstStyle/>
          <a:p>
            <a:pPr marL="0" lvl="0" indent="0" algn="ctr">
              <a:buClr>
                <a:srgbClr val="006666"/>
              </a:buClr>
              <a:buNone/>
              <a:defRPr/>
            </a:pPr>
            <a:r>
              <a:rPr lang="en-US" dirty="0"/>
              <a:t>GENERIC PERMIT FOR DISCHARGE OF </a:t>
            </a:r>
            <a:r>
              <a:rPr lang="en-US" dirty="0" smtClean="0"/>
              <a:t>GROUND WATER </a:t>
            </a:r>
            <a:r>
              <a:rPr lang="en-US" dirty="0"/>
              <a:t>FROM DEWATERING OPERATIONS</a:t>
            </a:r>
          </a:p>
          <a:p>
            <a:pPr lvl="0" algn="ctr">
              <a:defRPr/>
            </a:pPr>
            <a:endParaRPr lang="en-US" dirty="0"/>
          </a:p>
          <a:p>
            <a:pPr marL="0" lvl="0" indent="0" algn="ctr">
              <a:buNone/>
              <a:defRPr/>
            </a:pPr>
            <a:r>
              <a:rPr lang="en-US" dirty="0" smtClean="0"/>
              <a:t>DEP Permit Document </a:t>
            </a:r>
            <a:endParaRPr lang="en-US" dirty="0"/>
          </a:p>
          <a:p>
            <a:pPr marL="0" lvl="0" indent="0" algn="ctr">
              <a:buNone/>
              <a:defRPr/>
            </a:pPr>
            <a:r>
              <a:rPr lang="en-US" dirty="0" smtClean="0"/>
              <a:t>62-621.300 </a:t>
            </a:r>
            <a:r>
              <a:rPr lang="en-US" dirty="0" smtClean="0">
                <a:solidFill>
                  <a:schemeClr val="accent6">
                    <a:lumMod val="75000"/>
                  </a:schemeClr>
                </a:solidFill>
              </a:rPr>
              <a:t>(2</a:t>
            </a:r>
            <a:r>
              <a:rPr lang="en-US" dirty="0">
                <a:solidFill>
                  <a:schemeClr val="accent6">
                    <a:lumMod val="75000"/>
                  </a:schemeClr>
                </a:solidFill>
              </a:rPr>
              <a:t>)(a)</a:t>
            </a:r>
          </a:p>
        </p:txBody>
      </p:sp>
      <p:sp>
        <p:nvSpPr>
          <p:cNvPr id="5" name="Slide Number Placeholder 4"/>
          <p:cNvSpPr>
            <a:spLocks noGrp="1"/>
          </p:cNvSpPr>
          <p:nvPr>
            <p:ph type="sldNum" sz="quarter" idx="12"/>
          </p:nvPr>
        </p:nvSpPr>
        <p:spPr/>
        <p:txBody>
          <a:bodyPr/>
          <a:lstStyle/>
          <a:p>
            <a:fld id="{D9515C9C-B0D4-49C7-83C7-4BF66E55645D}" type="slidenum">
              <a:rPr lang="en-US" smtClean="0"/>
              <a:pPr/>
              <a:t>26</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57842">
            <a:off x="5344005" y="1833952"/>
            <a:ext cx="3231967" cy="4159905"/>
          </a:xfrm>
          <a:prstGeom prst="rect">
            <a:avLst/>
          </a:prstGeom>
        </p:spPr>
      </p:pic>
    </p:spTree>
    <p:extLst>
      <p:ext uri="{BB962C8B-B14F-4D97-AF65-F5344CB8AC3E}">
        <p14:creationId xmlns:p14="http://schemas.microsoft.com/office/powerpoint/2010/main" val="335210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1059"/>
            <a:ext cx="7848600" cy="1143000"/>
          </a:xfrm>
        </p:spPr>
        <p:txBody>
          <a:bodyPr>
            <a:normAutofit fontScale="90000"/>
          </a:bodyPr>
          <a:lstStyle/>
          <a:p>
            <a:r>
              <a:rPr lang="en-US" dirty="0" smtClean="0"/>
              <a:t>NOI for Dewatering </a:t>
            </a:r>
            <a:r>
              <a:rPr lang="en-US" dirty="0"/>
              <a:t>Generic Permit</a:t>
            </a:r>
          </a:p>
        </p:txBody>
      </p:sp>
      <p:sp>
        <p:nvSpPr>
          <p:cNvPr id="3" name="Content Placeholder 2"/>
          <p:cNvSpPr>
            <a:spLocks noGrp="1"/>
          </p:cNvSpPr>
          <p:nvPr>
            <p:ph idx="1"/>
          </p:nvPr>
        </p:nvSpPr>
        <p:spPr>
          <a:xfrm>
            <a:off x="457200" y="1371600"/>
            <a:ext cx="8153400" cy="4754563"/>
          </a:xfrm>
        </p:spPr>
        <p:txBody>
          <a:bodyPr>
            <a:normAutofit/>
          </a:bodyPr>
          <a:lstStyle/>
          <a:p>
            <a:pPr marL="342900" lvl="1" indent="-342900">
              <a:spcBef>
                <a:spcPts val="1200"/>
              </a:spcBef>
              <a:buFont typeface="Arial" panose="020B0604020202020204" pitchFamily="34" charset="0"/>
              <a:buChar char="•"/>
            </a:pPr>
            <a:r>
              <a:rPr lang="en-US" sz="2000" dirty="0" smtClean="0"/>
              <a:t>Authorization to Discharge</a:t>
            </a:r>
          </a:p>
          <a:p>
            <a:pPr marL="742950" lvl="2" indent="-342900">
              <a:spcBef>
                <a:spcPts val="1200"/>
              </a:spcBef>
              <a:buFont typeface="Arial" panose="020B0604020202020204" pitchFamily="34" charset="0"/>
              <a:buChar char="─"/>
            </a:pPr>
            <a:r>
              <a:rPr lang="en-US" dirty="0" smtClean="0"/>
              <a:t>The generic permit </a:t>
            </a:r>
            <a:r>
              <a:rPr lang="en-US" dirty="0"/>
              <a:t>authorizes discharge of ground water from a dewatering operation through a point source to surface waters of the State</a:t>
            </a:r>
            <a:r>
              <a:rPr lang="en-US" dirty="0" smtClean="0"/>
              <a:t>.</a:t>
            </a:r>
          </a:p>
          <a:p>
            <a:pPr marL="342900" lvl="1" indent="-342900">
              <a:spcBef>
                <a:spcPts val="1200"/>
              </a:spcBef>
              <a:buFont typeface="Arial" panose="020B0604020202020204" pitchFamily="34" charset="0"/>
              <a:buChar char="•"/>
            </a:pPr>
            <a:r>
              <a:rPr lang="en-US" sz="2000" dirty="0" smtClean="0"/>
              <a:t>Definitions </a:t>
            </a:r>
            <a:r>
              <a:rPr lang="en-US" sz="1200" i="1" dirty="0" smtClean="0">
                <a:solidFill>
                  <a:schemeClr val="accent5">
                    <a:lumMod val="75000"/>
                  </a:schemeClr>
                </a:solidFill>
              </a:rPr>
              <a:t>(The 500-foot </a:t>
            </a:r>
            <a:r>
              <a:rPr lang="en-US" sz="1200" i="1" dirty="0">
                <a:solidFill>
                  <a:schemeClr val="accent5">
                    <a:lumMod val="75000"/>
                  </a:schemeClr>
                </a:solidFill>
              </a:rPr>
              <a:t>distance is based on provisions of Chapter 62-521, F.A.C., Wellhead Protection. </a:t>
            </a:r>
            <a:r>
              <a:rPr lang="en-US" sz="1200" i="1" dirty="0" smtClean="0">
                <a:solidFill>
                  <a:schemeClr val="accent5">
                    <a:lumMod val="75000"/>
                  </a:schemeClr>
                </a:solidFill>
              </a:rPr>
              <a:t>500 </a:t>
            </a:r>
            <a:r>
              <a:rPr lang="en-US" sz="1200" i="1" dirty="0">
                <a:solidFill>
                  <a:schemeClr val="accent5">
                    <a:lumMod val="75000"/>
                  </a:schemeClr>
                </a:solidFill>
              </a:rPr>
              <a:t>feet is the distance from the dewatering site to where the contamination is observed. )</a:t>
            </a:r>
            <a:endParaRPr lang="en-US" sz="1200" i="1" dirty="0" smtClean="0">
              <a:solidFill>
                <a:schemeClr val="accent5">
                  <a:lumMod val="75000"/>
                </a:schemeClr>
              </a:solidFill>
            </a:endParaRPr>
          </a:p>
          <a:p>
            <a:pPr marL="0" indent="0">
              <a:buNone/>
            </a:pPr>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27</a:t>
            </a:fld>
            <a:endParaRPr lang="en-US" dirty="0"/>
          </a:p>
        </p:txBody>
      </p:sp>
      <p:pic>
        <p:nvPicPr>
          <p:cNvPr id="4" name="Picture 3"/>
          <p:cNvPicPr>
            <a:picLocks noChangeAspect="1"/>
          </p:cNvPicPr>
          <p:nvPr/>
        </p:nvPicPr>
        <p:blipFill>
          <a:blip r:embed="rId3"/>
          <a:stretch>
            <a:fillRect/>
          </a:stretch>
        </p:blipFill>
        <p:spPr>
          <a:xfrm>
            <a:off x="914400" y="3538090"/>
            <a:ext cx="7095238" cy="2771429"/>
          </a:xfrm>
          <a:prstGeom prst="rect">
            <a:avLst/>
          </a:prstGeom>
        </p:spPr>
      </p:pic>
    </p:spTree>
    <p:extLst>
      <p:ext uri="{BB962C8B-B14F-4D97-AF65-F5344CB8AC3E}">
        <p14:creationId xmlns:p14="http://schemas.microsoft.com/office/powerpoint/2010/main" val="34539179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Dewatering Generic Permit</a:t>
            </a:r>
          </a:p>
        </p:txBody>
      </p:sp>
      <p:sp>
        <p:nvSpPr>
          <p:cNvPr id="3" name="Content Placeholder 2"/>
          <p:cNvSpPr>
            <a:spLocks noGrp="1"/>
          </p:cNvSpPr>
          <p:nvPr>
            <p:ph idx="1"/>
          </p:nvPr>
        </p:nvSpPr>
        <p:spPr>
          <a:xfrm>
            <a:off x="457200" y="1371600"/>
            <a:ext cx="8229600" cy="4754563"/>
          </a:xfrm>
        </p:spPr>
        <p:txBody>
          <a:bodyPr>
            <a:normAutofit/>
          </a:bodyPr>
          <a:lstStyle/>
          <a:p>
            <a:pPr marL="342900" lvl="1" indent="-342900">
              <a:spcBef>
                <a:spcPts val="1200"/>
              </a:spcBef>
              <a:buFont typeface="Arial" panose="020B0604020202020204" pitchFamily="34" charset="0"/>
              <a:buChar char="•"/>
            </a:pPr>
            <a:r>
              <a:rPr lang="en-US" sz="2000" dirty="0" smtClean="0"/>
              <a:t>Authorization to Discharge</a:t>
            </a:r>
          </a:p>
          <a:p>
            <a:pPr marL="742950" lvl="2" indent="-342900">
              <a:spcBef>
                <a:spcPts val="1200"/>
              </a:spcBef>
              <a:buFont typeface="Arial" panose="020B0604020202020204" pitchFamily="34" charset="0"/>
              <a:buChar char="─"/>
            </a:pPr>
            <a:r>
              <a:rPr lang="en-US" dirty="0" smtClean="0"/>
              <a:t>The generic permit </a:t>
            </a:r>
            <a:r>
              <a:rPr lang="en-US" dirty="0"/>
              <a:t>authorizes discharge of ground water from a dewatering operation through a point source </a:t>
            </a:r>
            <a:r>
              <a:rPr lang="en-US" dirty="0">
                <a:solidFill>
                  <a:srgbClr val="0070C0"/>
                </a:solidFill>
              </a:rPr>
              <a:t>to surface waters of the State</a:t>
            </a:r>
            <a:r>
              <a:rPr lang="en-US" dirty="0" smtClean="0"/>
              <a:t>.</a:t>
            </a:r>
          </a:p>
          <a:p>
            <a:pPr marL="342900" lvl="1" indent="-342900">
              <a:spcBef>
                <a:spcPts val="1200"/>
              </a:spcBef>
              <a:buFont typeface="Arial" panose="020B0604020202020204" pitchFamily="34" charset="0"/>
              <a:buChar char="•"/>
            </a:pPr>
            <a:r>
              <a:rPr lang="en-US" sz="2000" dirty="0" smtClean="0"/>
              <a:t>Definitions</a:t>
            </a:r>
          </a:p>
          <a:p>
            <a:pPr marL="342900" lvl="1" indent="-342900">
              <a:spcBef>
                <a:spcPts val="1200"/>
              </a:spcBef>
              <a:buFont typeface="Arial" panose="020B0604020202020204" pitchFamily="34" charset="0"/>
              <a:buChar char="•"/>
            </a:pPr>
            <a:r>
              <a:rPr lang="en-US" sz="2000" dirty="0" smtClean="0"/>
              <a:t>General Provisions</a:t>
            </a:r>
          </a:p>
          <a:p>
            <a:pPr marL="742950" lvl="2" indent="-342900">
              <a:buFont typeface="Arial" panose="020B0604020202020204" pitchFamily="34" charset="0"/>
              <a:buChar char="─"/>
            </a:pPr>
            <a:r>
              <a:rPr lang="en-US" dirty="0" smtClean="0"/>
              <a:t>Limited to a term not to exceed </a:t>
            </a:r>
            <a:r>
              <a:rPr lang="en-US" dirty="0" smtClean="0">
                <a:solidFill>
                  <a:srgbClr val="00B050"/>
                </a:solidFill>
              </a:rPr>
              <a:t>5 years </a:t>
            </a:r>
            <a:r>
              <a:rPr lang="en-US" dirty="0" smtClean="0"/>
              <a:t>from effective date of coverage.</a:t>
            </a:r>
          </a:p>
          <a:p>
            <a:pPr marL="742950" lvl="2" indent="-342900">
              <a:buFont typeface="Arial" panose="020B0604020202020204" pitchFamily="34" charset="0"/>
              <a:buChar char="─"/>
            </a:pPr>
            <a:r>
              <a:rPr lang="en-US" dirty="0" smtClean="0"/>
              <a:t>Coverage is effective upon notification from the Department.</a:t>
            </a:r>
          </a:p>
          <a:p>
            <a:pPr marL="742950" lvl="2" indent="-342900">
              <a:buFont typeface="Arial" panose="020B0604020202020204" pitchFamily="34" charset="0"/>
              <a:buChar char="─"/>
            </a:pPr>
            <a:r>
              <a:rPr lang="en-US" dirty="0" smtClean="0"/>
              <a:t>Submittal of a N.O.T. within:</a:t>
            </a:r>
          </a:p>
          <a:p>
            <a:pPr marL="1200150" lvl="3" indent="-342900">
              <a:buFont typeface="Wingdings" panose="05000000000000000000" pitchFamily="2" charset="2"/>
              <a:buChar char="§"/>
            </a:pPr>
            <a:r>
              <a:rPr lang="en-US" sz="2000" dirty="0" smtClean="0"/>
              <a:t>14 days completion of discharge or,</a:t>
            </a:r>
          </a:p>
          <a:p>
            <a:pPr marL="1200150" lvl="3" indent="-342900">
              <a:buFont typeface="Wingdings" panose="05000000000000000000" pitchFamily="2" charset="2"/>
              <a:buChar char="§"/>
            </a:pPr>
            <a:r>
              <a:rPr lang="en-US" sz="2000" dirty="0"/>
              <a:t>u</a:t>
            </a:r>
            <a:r>
              <a:rPr lang="en-US" sz="2000" dirty="0" smtClean="0"/>
              <a:t>pon expiration of coverage</a:t>
            </a:r>
            <a:endParaRPr lang="en-US" sz="2000" dirty="0"/>
          </a:p>
          <a:p>
            <a:pPr marL="0" indent="0">
              <a:buNone/>
            </a:pPr>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28</a:t>
            </a:fld>
            <a:endParaRPr lang="en-US" dirty="0"/>
          </a:p>
        </p:txBody>
      </p:sp>
    </p:spTree>
    <p:extLst>
      <p:ext uri="{BB962C8B-B14F-4D97-AF65-F5344CB8AC3E}">
        <p14:creationId xmlns:p14="http://schemas.microsoft.com/office/powerpoint/2010/main" val="20365792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Dewatering Generic Permit</a:t>
            </a:r>
          </a:p>
        </p:txBody>
      </p:sp>
      <p:sp>
        <p:nvSpPr>
          <p:cNvPr id="3" name="Content Placeholder 2"/>
          <p:cNvSpPr>
            <a:spLocks noGrp="1"/>
          </p:cNvSpPr>
          <p:nvPr>
            <p:ph idx="1"/>
          </p:nvPr>
        </p:nvSpPr>
        <p:spPr>
          <a:xfrm>
            <a:off x="457200" y="1371600"/>
            <a:ext cx="7696200" cy="4754563"/>
          </a:xfrm>
        </p:spPr>
        <p:txBody>
          <a:bodyPr>
            <a:normAutofit/>
          </a:bodyPr>
          <a:lstStyle/>
          <a:p>
            <a:pPr marL="342900" lvl="1" indent="-342900">
              <a:spcBef>
                <a:spcPts val="1200"/>
              </a:spcBef>
              <a:buFont typeface="Arial" panose="020B0604020202020204" pitchFamily="34" charset="0"/>
              <a:buChar char="•"/>
            </a:pPr>
            <a:r>
              <a:rPr lang="en-US" sz="2000" dirty="0" smtClean="0"/>
              <a:t>Authorization to Discharge</a:t>
            </a:r>
          </a:p>
          <a:p>
            <a:pPr marL="342900" lvl="1" indent="-342900">
              <a:spcBef>
                <a:spcPts val="1200"/>
              </a:spcBef>
              <a:buFont typeface="Arial" panose="020B0604020202020204" pitchFamily="34" charset="0"/>
              <a:buChar char="•"/>
            </a:pPr>
            <a:endParaRPr lang="en-US" sz="2000" dirty="0"/>
          </a:p>
          <a:p>
            <a:pPr marL="342900" lvl="1" indent="-342900">
              <a:spcBef>
                <a:spcPts val="1200"/>
              </a:spcBef>
              <a:buFont typeface="Arial" panose="020B0604020202020204" pitchFamily="34" charset="0"/>
              <a:buChar char="•"/>
            </a:pPr>
            <a:endParaRPr lang="en-US" sz="2000" dirty="0" smtClean="0"/>
          </a:p>
          <a:p>
            <a:pPr marL="342900" lvl="1" indent="-342900">
              <a:spcBef>
                <a:spcPts val="1200"/>
              </a:spcBef>
              <a:buFont typeface="Arial" panose="020B0604020202020204" pitchFamily="34" charset="0"/>
              <a:buChar char="•"/>
            </a:pPr>
            <a:endParaRPr lang="en-US" sz="2000" dirty="0"/>
          </a:p>
          <a:p>
            <a:pPr marL="342900" lvl="1" indent="-342900">
              <a:spcBef>
                <a:spcPts val="1200"/>
              </a:spcBef>
              <a:buFont typeface="Arial" panose="020B0604020202020204" pitchFamily="34" charset="0"/>
              <a:buChar char="•"/>
            </a:pPr>
            <a:endParaRPr lang="en-US" sz="2000" dirty="0" smtClean="0"/>
          </a:p>
          <a:p>
            <a:pPr marL="342900" lvl="1" indent="-342900">
              <a:spcBef>
                <a:spcPts val="1200"/>
              </a:spcBef>
              <a:buFont typeface="Arial" panose="020B0604020202020204" pitchFamily="34" charset="0"/>
              <a:buChar char="•"/>
            </a:pPr>
            <a:endParaRPr lang="en-US" sz="2000" dirty="0"/>
          </a:p>
          <a:p>
            <a:pPr marL="342900" lvl="1" indent="-342900">
              <a:spcBef>
                <a:spcPts val="1200"/>
              </a:spcBef>
              <a:buFont typeface="Arial" panose="020B0604020202020204" pitchFamily="34" charset="0"/>
              <a:buChar char="•"/>
            </a:pPr>
            <a:endParaRPr lang="en-US" sz="2000" b="1" dirty="0" smtClean="0"/>
          </a:p>
          <a:p>
            <a:pPr marL="342900" lvl="1" indent="-342900">
              <a:spcBef>
                <a:spcPts val="1200"/>
              </a:spcBef>
              <a:buFont typeface="Arial" panose="020B0604020202020204" pitchFamily="34" charset="0"/>
              <a:buChar char="•"/>
            </a:pPr>
            <a:r>
              <a:rPr lang="en-US" sz="2000" i="1" dirty="0" smtClean="0">
                <a:solidFill>
                  <a:schemeClr val="accent5">
                    <a:lumMod val="75000"/>
                  </a:schemeClr>
                </a:solidFill>
              </a:rPr>
              <a:t>When </a:t>
            </a:r>
            <a:r>
              <a:rPr lang="en-US" sz="2000" i="1" dirty="0">
                <a:solidFill>
                  <a:schemeClr val="accent5">
                    <a:lumMod val="75000"/>
                  </a:schemeClr>
                </a:solidFill>
              </a:rPr>
              <a:t>the pollutants of concern are not present in ground water at the dewatering project site at concentrations equal to or exceeding the surface water criteria in Rule </a:t>
            </a:r>
            <a:r>
              <a:rPr lang="en-US" sz="2000" i="1" dirty="0" smtClean="0">
                <a:solidFill>
                  <a:schemeClr val="accent5">
                    <a:lumMod val="75000"/>
                  </a:schemeClr>
                </a:solidFill>
              </a:rPr>
              <a:t>62-302.530, </a:t>
            </a:r>
            <a:r>
              <a:rPr lang="en-US" sz="2000" i="1" dirty="0">
                <a:solidFill>
                  <a:schemeClr val="accent5">
                    <a:lumMod val="75000"/>
                  </a:schemeClr>
                </a:solidFill>
              </a:rPr>
              <a:t>dewatering at the site can commence. </a:t>
            </a:r>
            <a:endParaRPr lang="en-US" sz="2000" i="1" dirty="0" smtClean="0">
              <a:solidFill>
                <a:schemeClr val="accent5">
                  <a:lumMod val="75000"/>
                </a:schemeClr>
              </a:solidFill>
            </a:endParaRPr>
          </a:p>
        </p:txBody>
      </p:sp>
      <p:sp>
        <p:nvSpPr>
          <p:cNvPr id="5" name="Slide Number Placeholder 4"/>
          <p:cNvSpPr>
            <a:spLocks noGrp="1"/>
          </p:cNvSpPr>
          <p:nvPr>
            <p:ph type="sldNum" sz="quarter" idx="12"/>
          </p:nvPr>
        </p:nvSpPr>
        <p:spPr/>
        <p:txBody>
          <a:bodyPr/>
          <a:lstStyle/>
          <a:p>
            <a:fld id="{D9515C9C-B0D4-49C7-83C7-4BF66E55645D}" type="slidenum">
              <a:rPr lang="en-US" smtClean="0"/>
              <a:pPr/>
              <a:t>29</a:t>
            </a:fld>
            <a:endParaRPr lang="en-US" dirty="0"/>
          </a:p>
        </p:txBody>
      </p:sp>
      <p:pic>
        <p:nvPicPr>
          <p:cNvPr id="4" name="Picture 3"/>
          <p:cNvPicPr>
            <a:picLocks noChangeAspect="1"/>
          </p:cNvPicPr>
          <p:nvPr/>
        </p:nvPicPr>
        <p:blipFill>
          <a:blip r:embed="rId3"/>
          <a:stretch>
            <a:fillRect/>
          </a:stretch>
        </p:blipFill>
        <p:spPr>
          <a:xfrm>
            <a:off x="1447800" y="2020338"/>
            <a:ext cx="5600000" cy="2057143"/>
          </a:xfrm>
          <a:prstGeom prst="rect">
            <a:avLst/>
          </a:prstGeom>
        </p:spPr>
      </p:pic>
      <p:pic>
        <p:nvPicPr>
          <p:cNvPr id="6" name="Picture 5"/>
          <p:cNvPicPr>
            <a:picLocks noChangeAspect="1"/>
          </p:cNvPicPr>
          <p:nvPr/>
        </p:nvPicPr>
        <p:blipFill>
          <a:blip r:embed="rId4"/>
          <a:stretch>
            <a:fillRect/>
          </a:stretch>
        </p:blipFill>
        <p:spPr>
          <a:xfrm>
            <a:off x="846909" y="1828800"/>
            <a:ext cx="2657143" cy="200000"/>
          </a:xfrm>
          <a:prstGeom prst="rect">
            <a:avLst/>
          </a:prstGeom>
        </p:spPr>
      </p:pic>
    </p:spTree>
    <p:extLst>
      <p:ext uri="{BB962C8B-B14F-4D97-AF65-F5344CB8AC3E}">
        <p14:creationId xmlns:p14="http://schemas.microsoft.com/office/powerpoint/2010/main" val="7649157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20000"/>
          </a:schemeClr>
        </a:solidFill>
        <a:effectLst/>
      </p:bgPr>
    </p:bg>
    <p:spTree>
      <p:nvGrpSpPr>
        <p:cNvPr id="1" name=""/>
        <p:cNvGrpSpPr/>
        <p:nvPr/>
      </p:nvGrpSpPr>
      <p:grpSpPr>
        <a:xfrm>
          <a:off x="0" y="0"/>
          <a:ext cx="0" cy="0"/>
          <a:chOff x="0" y="0"/>
          <a:chExt cx="0" cy="0"/>
        </a:xfrm>
      </p:grpSpPr>
      <p:sp>
        <p:nvSpPr>
          <p:cNvPr id="7" name="Rounded Rectangle 6"/>
          <p:cNvSpPr/>
          <p:nvPr/>
        </p:nvSpPr>
        <p:spPr>
          <a:xfrm>
            <a:off x="4343400" y="4572000"/>
            <a:ext cx="6096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6" name="Rounded Rectangle 5"/>
          <p:cNvSpPr/>
          <p:nvPr/>
        </p:nvSpPr>
        <p:spPr>
          <a:xfrm>
            <a:off x="990600" y="3733800"/>
            <a:ext cx="19812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8" name="Rounded Rectangle 7"/>
          <p:cNvSpPr/>
          <p:nvPr/>
        </p:nvSpPr>
        <p:spPr>
          <a:xfrm>
            <a:off x="3276600" y="4114800"/>
            <a:ext cx="1295400" cy="457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 name="Content Placeholder 2"/>
          <p:cNvSpPr>
            <a:spLocks noGrp="1"/>
          </p:cNvSpPr>
          <p:nvPr>
            <p:ph idx="1"/>
          </p:nvPr>
        </p:nvSpPr>
        <p:spPr>
          <a:xfrm>
            <a:off x="228600" y="1366113"/>
            <a:ext cx="8305800" cy="5126762"/>
          </a:xfrm>
        </p:spPr>
        <p:txBody>
          <a:bodyPr>
            <a:noAutofit/>
          </a:bodyPr>
          <a:lstStyle/>
          <a:p>
            <a:pPr marL="53975" lvl="1" indent="0">
              <a:spcAft>
                <a:spcPts val="1200"/>
              </a:spcAft>
              <a:buClr>
                <a:schemeClr val="accent1">
                  <a:lumMod val="50000"/>
                </a:schemeClr>
              </a:buClr>
              <a:buSzPct val="150000"/>
              <a:buNone/>
              <a:defRPr/>
            </a:pPr>
            <a:r>
              <a:rPr lang="en-US" b="1" dirty="0" smtClean="0"/>
              <a:t>Rule 62-621.300(2), F.A.C. </a:t>
            </a:r>
          </a:p>
          <a:p>
            <a:pPr marL="742950" lvl="2" indent="-284163">
              <a:spcAft>
                <a:spcPts val="1200"/>
              </a:spcAft>
              <a:buClr>
                <a:schemeClr val="accent1">
                  <a:lumMod val="50000"/>
                </a:schemeClr>
              </a:buClr>
              <a:buSzPct val="150000"/>
              <a:defRPr/>
            </a:pPr>
            <a:r>
              <a:rPr lang="en-US" dirty="0" smtClean="0">
                <a:solidFill>
                  <a:schemeClr val="tx1">
                    <a:lumMod val="50000"/>
                    <a:lumOff val="50000"/>
                  </a:schemeClr>
                </a:solidFill>
              </a:rPr>
              <a:t>Generic Permit for Discharge of Ground Water from Dewatering Operations</a:t>
            </a:r>
          </a:p>
          <a:p>
            <a:pPr marL="1200150" lvl="3" indent="-284163">
              <a:spcAft>
                <a:spcPts val="1200"/>
              </a:spcAft>
              <a:buClr>
                <a:schemeClr val="accent1">
                  <a:lumMod val="50000"/>
                </a:schemeClr>
              </a:buClr>
              <a:buSzPct val="150000"/>
              <a:defRPr/>
            </a:pPr>
            <a:r>
              <a:rPr lang="en-US" dirty="0" smtClean="0">
                <a:solidFill>
                  <a:schemeClr val="tx1">
                    <a:lumMod val="50000"/>
                    <a:lumOff val="50000"/>
                  </a:schemeClr>
                </a:solidFill>
              </a:rPr>
              <a:t> </a:t>
            </a:r>
            <a:r>
              <a:rPr lang="en-US" sz="2000" dirty="0">
                <a:solidFill>
                  <a:schemeClr val="tx1">
                    <a:lumMod val="50000"/>
                    <a:lumOff val="50000"/>
                  </a:schemeClr>
                </a:solidFill>
              </a:rPr>
              <a:t>DEP Document 62-621.300(2)(</a:t>
            </a:r>
            <a:r>
              <a:rPr lang="en-US" sz="2000" dirty="0" smtClean="0">
                <a:solidFill>
                  <a:schemeClr val="tx1">
                    <a:lumMod val="50000"/>
                    <a:lumOff val="50000"/>
                  </a:schemeClr>
                </a:solidFill>
              </a:rPr>
              <a:t>a)</a:t>
            </a:r>
          </a:p>
          <a:p>
            <a:pPr marL="1200150" lvl="3" indent="-284163">
              <a:spcAft>
                <a:spcPts val="1200"/>
              </a:spcAft>
              <a:buClr>
                <a:schemeClr val="accent1">
                  <a:lumMod val="50000"/>
                </a:schemeClr>
              </a:buClr>
              <a:buSzPct val="150000"/>
              <a:defRPr/>
            </a:pPr>
            <a:r>
              <a:rPr lang="en-US" sz="2000" dirty="0" smtClean="0">
                <a:solidFill>
                  <a:schemeClr val="tx1">
                    <a:lumMod val="50000"/>
                    <a:lumOff val="50000"/>
                  </a:schemeClr>
                </a:solidFill>
              </a:rPr>
              <a:t>Covers discharges to surface waters of the State (NPDES) </a:t>
            </a:r>
            <a:endParaRPr lang="en-US" sz="2000" dirty="0">
              <a:solidFill>
                <a:schemeClr val="tx1">
                  <a:lumMod val="50000"/>
                  <a:lumOff val="50000"/>
                </a:schemeClr>
              </a:solidFill>
            </a:endParaRPr>
          </a:p>
          <a:p>
            <a:pPr marL="742950" lvl="2" indent="-284163">
              <a:spcAft>
                <a:spcPts val="1200"/>
              </a:spcAft>
              <a:buClr>
                <a:schemeClr val="accent1">
                  <a:lumMod val="50000"/>
                </a:schemeClr>
              </a:buClr>
              <a:buSzPct val="150000"/>
              <a:defRPr/>
            </a:pPr>
            <a:r>
              <a:rPr lang="en-US" b="1" dirty="0"/>
              <a:t>Notice of Intent </a:t>
            </a:r>
            <a:r>
              <a:rPr lang="en-US" dirty="0"/>
              <a:t>to use the Generic Permit for Discharge of Ground Water from Dewatering Operations </a:t>
            </a:r>
          </a:p>
          <a:p>
            <a:pPr marL="1200150" lvl="3" indent="-284163">
              <a:spcAft>
                <a:spcPts val="1200"/>
              </a:spcAft>
              <a:buClr>
                <a:schemeClr val="accent1">
                  <a:lumMod val="50000"/>
                </a:schemeClr>
              </a:buClr>
              <a:buSzPct val="150000"/>
              <a:defRPr/>
            </a:pPr>
            <a:r>
              <a:rPr lang="en-US" dirty="0"/>
              <a:t>DEP Document </a:t>
            </a:r>
            <a:r>
              <a:rPr lang="en-US" dirty="0" smtClean="0"/>
              <a:t>62-621.300 </a:t>
            </a:r>
            <a:r>
              <a:rPr lang="en-US" b="1" dirty="0" smtClean="0"/>
              <a:t>(</a:t>
            </a:r>
            <a:r>
              <a:rPr lang="en-US" b="1" dirty="0"/>
              <a:t>2)(b) </a:t>
            </a:r>
          </a:p>
        </p:txBody>
      </p:sp>
      <p:sp>
        <p:nvSpPr>
          <p:cNvPr id="2" name="Title 1"/>
          <p:cNvSpPr>
            <a:spLocks noGrp="1"/>
          </p:cNvSpPr>
          <p:nvPr>
            <p:ph type="title"/>
          </p:nvPr>
        </p:nvSpPr>
        <p:spPr>
          <a:xfrm>
            <a:off x="1066800" y="-60181"/>
            <a:ext cx="8077200" cy="1143000"/>
          </a:xfrm>
        </p:spPr>
        <p:txBody>
          <a:bodyPr>
            <a:normAutofit/>
          </a:bodyPr>
          <a:lstStyle/>
          <a:p>
            <a:pPr lvl="0">
              <a:defRPr/>
            </a:pPr>
            <a:r>
              <a:rPr lang="en-US" sz="2800" dirty="0"/>
              <a:t>Generic Permit for Discharge of </a:t>
            </a:r>
            <a:r>
              <a:rPr lang="en-US" sz="2800" dirty="0" smtClean="0"/>
              <a:t>Ground Water </a:t>
            </a:r>
            <a:r>
              <a:rPr lang="en-US" sz="2800" dirty="0"/>
              <a:t>from </a:t>
            </a:r>
            <a:r>
              <a:rPr lang="en-US" sz="2800" dirty="0" smtClean="0"/>
              <a:t>Dewatering Operations</a:t>
            </a:r>
            <a:endParaRPr lang="en-US" sz="2800" dirty="0"/>
          </a:p>
        </p:txBody>
      </p:sp>
      <p:sp>
        <p:nvSpPr>
          <p:cNvPr id="5" name="Slide Number Placeholder 4"/>
          <p:cNvSpPr>
            <a:spLocks noGrp="1"/>
          </p:cNvSpPr>
          <p:nvPr>
            <p:ph type="sldNum" sz="quarter" idx="12"/>
          </p:nvPr>
        </p:nvSpPr>
        <p:spPr/>
        <p:txBody>
          <a:bodyPr/>
          <a:lstStyle/>
          <a:p>
            <a:fld id="{D9515C9C-B0D4-49C7-83C7-4BF66E55645D}" type="slidenum">
              <a:rPr lang="en-US" smtClean="0">
                <a:solidFill>
                  <a:prstClr val="white"/>
                </a:solidFill>
              </a:rPr>
              <a:pPr/>
              <a:t>3</a:t>
            </a:fld>
            <a:endParaRPr lang="en-US" dirty="0">
              <a:solidFill>
                <a:prstClr val="white"/>
              </a:solidFill>
            </a:endParaRPr>
          </a:p>
        </p:txBody>
      </p:sp>
    </p:spTree>
    <p:extLst>
      <p:ext uri="{BB962C8B-B14F-4D97-AF65-F5344CB8AC3E}">
        <p14:creationId xmlns:p14="http://schemas.microsoft.com/office/powerpoint/2010/main" val="12393911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38200" y="-1"/>
            <a:ext cx="7848600" cy="1154545"/>
          </a:xfrm>
        </p:spPr>
        <p:txBody>
          <a:bodyPr>
            <a:normAutofit fontScale="90000"/>
          </a:bodyPr>
          <a:lstStyle/>
          <a:p>
            <a:r>
              <a:rPr lang="en-US" sz="3600" dirty="0" smtClean="0"/>
              <a:t/>
            </a:r>
            <a:br>
              <a:rPr lang="en-US" sz="3600" dirty="0" smtClean="0"/>
            </a:br>
            <a:r>
              <a:rPr lang="en-US" sz="3600" dirty="0"/>
              <a:t/>
            </a:r>
            <a:br>
              <a:rPr lang="en-US" sz="3600" dirty="0"/>
            </a:br>
            <a:r>
              <a:rPr lang="en-US" sz="3600" dirty="0" smtClean="0"/>
              <a:t/>
            </a:r>
            <a:br>
              <a:rPr lang="en-US" sz="3600" dirty="0" smtClean="0"/>
            </a:br>
            <a:r>
              <a:rPr lang="en-US" sz="3600" dirty="0"/>
              <a:t/>
            </a:r>
            <a:br>
              <a:rPr lang="en-US" sz="3600" dirty="0"/>
            </a:br>
            <a:endParaRPr lang="en-US" sz="2000" dirty="0"/>
          </a:p>
        </p:txBody>
      </p:sp>
      <p:sp>
        <p:nvSpPr>
          <p:cNvPr id="3" name="Content Placeholder 2"/>
          <p:cNvSpPr>
            <a:spLocks noGrp="1"/>
          </p:cNvSpPr>
          <p:nvPr>
            <p:ph idx="1"/>
          </p:nvPr>
        </p:nvSpPr>
        <p:spPr>
          <a:xfrm>
            <a:off x="381000" y="1295400"/>
            <a:ext cx="8610600" cy="4754563"/>
          </a:xfrm>
        </p:spPr>
        <p:txBody>
          <a:bodyPr>
            <a:normAutofit lnSpcReduction="10000"/>
          </a:bodyPr>
          <a:lstStyle/>
          <a:p>
            <a:pPr>
              <a:spcBef>
                <a:spcPts val="1200"/>
              </a:spcBef>
            </a:pPr>
            <a:r>
              <a:rPr lang="en-US" u="sng" dirty="0"/>
              <a:t>Tools</a:t>
            </a:r>
            <a:r>
              <a:rPr lang="en-US" dirty="0"/>
              <a:t> </a:t>
            </a:r>
            <a:r>
              <a:rPr lang="en-US" dirty="0" smtClean="0"/>
              <a:t>an applicant </a:t>
            </a:r>
            <a:r>
              <a:rPr lang="en-US" dirty="0"/>
              <a:t>can use to determine cleanup restoration status</a:t>
            </a:r>
            <a:r>
              <a:rPr lang="en-US" dirty="0" smtClean="0"/>
              <a:t>.</a:t>
            </a:r>
          </a:p>
          <a:p>
            <a:pPr lvl="1">
              <a:spcBef>
                <a:spcPts val="1200"/>
              </a:spcBef>
              <a:spcAft>
                <a:spcPts val="600"/>
              </a:spcAft>
            </a:pPr>
            <a:r>
              <a:rPr lang="en-US" sz="2800" dirty="0"/>
              <a:t>Contamination Locator Map (CLM)</a:t>
            </a:r>
          </a:p>
          <a:p>
            <a:pPr lvl="2">
              <a:lnSpc>
                <a:spcPct val="120000"/>
              </a:lnSpc>
              <a:spcAft>
                <a:spcPts val="600"/>
              </a:spcAft>
            </a:pPr>
            <a:r>
              <a:rPr lang="en-US" sz="1800" u="sng" dirty="0">
                <a:hlinkClick r:id="rId3"/>
              </a:rPr>
              <a:t>http://webapps.dep.state.fl.us/DepClnup/</a:t>
            </a:r>
            <a:r>
              <a:rPr lang="en-US" sz="1800" i="1" u="sng" dirty="0">
                <a:hlinkClick r:id="rId3"/>
              </a:rPr>
              <a:t>welcome</a:t>
            </a:r>
            <a:r>
              <a:rPr lang="en-US" sz="1800" u="sng" dirty="0">
                <a:hlinkClick r:id="rId3"/>
              </a:rPr>
              <a:t>.do</a:t>
            </a:r>
            <a:endParaRPr lang="en-US" sz="1800" u="sng" dirty="0"/>
          </a:p>
          <a:p>
            <a:pPr lvl="2">
              <a:lnSpc>
                <a:spcPct val="120000"/>
              </a:lnSpc>
              <a:spcAft>
                <a:spcPts val="600"/>
              </a:spcAft>
            </a:pPr>
            <a:r>
              <a:rPr lang="en-US" sz="1800" u="sng" dirty="0">
                <a:solidFill>
                  <a:srgbClr val="00B050"/>
                </a:solidFill>
                <a:hlinkClick r:id="rId4"/>
              </a:rPr>
              <a:t>http://ca.dep.state.fl.us/mapdirect/?focus=contamlocator</a:t>
            </a:r>
            <a:endParaRPr lang="en-US" sz="1800" dirty="0">
              <a:solidFill>
                <a:srgbClr val="00B050"/>
              </a:solidFill>
            </a:endParaRPr>
          </a:p>
          <a:p>
            <a:pPr lvl="1">
              <a:spcBef>
                <a:spcPts val="1200"/>
              </a:spcBef>
              <a:spcAft>
                <a:spcPts val="600"/>
              </a:spcAft>
            </a:pPr>
            <a:r>
              <a:rPr lang="en-US" sz="2800" dirty="0"/>
              <a:t>Institutional Controls Registry (ICR) Web Viewer</a:t>
            </a:r>
            <a:endParaRPr lang="en-US" dirty="0"/>
          </a:p>
          <a:p>
            <a:pPr lvl="2"/>
            <a:r>
              <a:rPr lang="en-US" sz="1800" u="sng" dirty="0">
                <a:hlinkClick r:id="rId5"/>
              </a:rPr>
              <a:t>http://www.dep.state.fl.us/waste/categories/brownfields/pages/ICR.htm</a:t>
            </a:r>
            <a:endParaRPr lang="en-US" sz="1800" u="sng" dirty="0"/>
          </a:p>
          <a:p>
            <a:pPr lvl="2">
              <a:lnSpc>
                <a:spcPct val="120000"/>
              </a:lnSpc>
              <a:spcBef>
                <a:spcPts val="500"/>
              </a:spcBef>
              <a:spcAft>
                <a:spcPts val="600"/>
              </a:spcAft>
            </a:pPr>
            <a:r>
              <a:rPr lang="en-US" sz="1800" u="sng" dirty="0">
                <a:hlinkClick r:id="rId6"/>
              </a:rPr>
              <a:t>http://ca.dep.state.fl.us/mapdirect/?</a:t>
            </a:r>
            <a:r>
              <a:rPr lang="en-US" sz="1800" u="sng" dirty="0" smtClean="0">
                <a:hlinkClick r:id="rId6"/>
              </a:rPr>
              <a:t>focus=icr</a:t>
            </a:r>
            <a:endParaRPr lang="en-US" dirty="0" smtClean="0"/>
          </a:p>
          <a:p>
            <a:pPr>
              <a:spcBef>
                <a:spcPts val="1200"/>
              </a:spcBef>
            </a:pPr>
            <a:r>
              <a:rPr lang="en-US" dirty="0" smtClean="0"/>
              <a:t>Applicant may use other sources to determine whether contamination is present.</a:t>
            </a:r>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30</a:t>
            </a:fld>
            <a:endParaRPr lang="en-US" dirty="0"/>
          </a:p>
        </p:txBody>
      </p:sp>
      <p:sp>
        <p:nvSpPr>
          <p:cNvPr id="7" name="Title 1"/>
          <p:cNvSpPr txBox="1">
            <a:spLocks/>
          </p:cNvSpPr>
          <p:nvPr/>
        </p:nvSpPr>
        <p:spPr>
          <a:xfrm>
            <a:off x="1219200" y="0"/>
            <a:ext cx="7543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b="1" kern="1200">
                <a:solidFill>
                  <a:schemeClr val="bg1"/>
                </a:solidFill>
                <a:latin typeface="Arial" pitchFamily="34" charset="0"/>
                <a:ea typeface="+mj-ea"/>
                <a:cs typeface="Arial" pitchFamily="34" charset="0"/>
              </a:defRPr>
            </a:lvl1pPr>
          </a:lstStyle>
          <a:p>
            <a:r>
              <a:rPr lang="en-US" sz="3600" dirty="0" smtClean="0"/>
              <a:t>Dewatering Information</a:t>
            </a:r>
            <a:endParaRPr lang="en-US" sz="2000" dirty="0"/>
          </a:p>
        </p:txBody>
      </p:sp>
    </p:spTree>
    <p:extLst>
      <p:ext uri="{BB962C8B-B14F-4D97-AF65-F5344CB8AC3E}">
        <p14:creationId xmlns:p14="http://schemas.microsoft.com/office/powerpoint/2010/main" val="40415987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990600" y="152400"/>
            <a:ext cx="7848600" cy="1154545"/>
          </a:xfrm>
        </p:spPr>
        <p:txBody>
          <a:bodyPr>
            <a:normAutofit fontScale="90000"/>
          </a:bodyPr>
          <a:lstStyle/>
          <a:p>
            <a:r>
              <a:rPr lang="en-US" sz="3600" dirty="0" smtClean="0"/>
              <a:t/>
            </a:r>
            <a:br>
              <a:rPr lang="en-US" sz="3600" dirty="0" smtClean="0"/>
            </a:br>
            <a:r>
              <a:rPr lang="en-US" sz="3600" dirty="0"/>
              <a:t/>
            </a:r>
            <a:br>
              <a:rPr lang="en-US" sz="3600" dirty="0"/>
            </a:br>
            <a:r>
              <a:rPr lang="en-US" sz="3600" dirty="0" smtClean="0"/>
              <a:t/>
            </a:r>
            <a:br>
              <a:rPr lang="en-US" sz="3600" dirty="0" smtClean="0"/>
            </a:br>
            <a:r>
              <a:rPr lang="en-US" sz="3600" dirty="0"/>
              <a:t/>
            </a:r>
            <a:br>
              <a:rPr lang="en-US" sz="3600" dirty="0"/>
            </a:br>
            <a:endParaRPr lang="en-US" sz="2000"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31</a:t>
            </a:fld>
            <a:endParaRPr lang="en-US" dirty="0"/>
          </a:p>
        </p:txBody>
      </p:sp>
      <p:sp>
        <p:nvSpPr>
          <p:cNvPr id="7" name="Title 1"/>
          <p:cNvSpPr txBox="1">
            <a:spLocks/>
          </p:cNvSpPr>
          <p:nvPr/>
        </p:nvSpPr>
        <p:spPr>
          <a:xfrm>
            <a:off x="914400" y="129209"/>
            <a:ext cx="7772400" cy="11777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000" b="1" kern="1200">
                <a:solidFill>
                  <a:schemeClr val="bg1"/>
                </a:solidFill>
                <a:latin typeface="Arial" pitchFamily="34" charset="0"/>
                <a:ea typeface="+mj-ea"/>
                <a:cs typeface="Arial" pitchFamily="34" charset="0"/>
              </a:defRPr>
            </a:lvl1pPr>
          </a:lstStyle>
          <a:p>
            <a:r>
              <a:rPr lang="en-US" sz="3600" dirty="0" smtClean="0"/>
              <a:t>Contamination Locator Map</a:t>
            </a:r>
          </a:p>
          <a:p>
            <a:pPr marL="0" lvl="2" algn="ctr">
              <a:spcBef>
                <a:spcPct val="0"/>
              </a:spcBef>
            </a:pPr>
            <a:r>
              <a:rPr lang="en-US" u="sng" dirty="0">
                <a:solidFill>
                  <a:srgbClr val="FFFF00"/>
                </a:solidFill>
                <a:hlinkClick r:id="rId3"/>
              </a:rPr>
              <a:t>http://ca.dep.state.fl.us/mapdirect/?focus=contamlocator</a:t>
            </a:r>
            <a:endParaRPr lang="en-US" dirty="0">
              <a:solidFill>
                <a:srgbClr val="FFFF00"/>
              </a:solidFill>
            </a:endParaRPr>
          </a:p>
          <a:p>
            <a:endParaRPr lang="en-US" sz="3600" dirty="0"/>
          </a:p>
        </p:txBody>
      </p:sp>
      <p:pic>
        <p:nvPicPr>
          <p:cNvPr id="4" name="Content Placeholder 3"/>
          <p:cNvPicPr>
            <a:picLocks noGrp="1" noChangeAspect="1"/>
          </p:cNvPicPr>
          <p:nvPr>
            <p:ph idx="1"/>
          </p:nvPr>
        </p:nvPicPr>
        <p:blipFill>
          <a:blip r:embed="rId4"/>
          <a:stretch>
            <a:fillRect/>
          </a:stretch>
        </p:blipFill>
        <p:spPr>
          <a:xfrm>
            <a:off x="762000" y="1055358"/>
            <a:ext cx="7460147" cy="5497842"/>
          </a:xfrm>
          <a:prstGeom prst="rect">
            <a:avLst/>
          </a:prstGeom>
        </p:spPr>
      </p:pic>
    </p:spTree>
    <p:extLst>
      <p:ext uri="{BB962C8B-B14F-4D97-AF65-F5344CB8AC3E}">
        <p14:creationId xmlns:p14="http://schemas.microsoft.com/office/powerpoint/2010/main" val="14430478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32</a:t>
            </a:fld>
            <a:endParaRPr lang="en-US" dirty="0"/>
          </a:p>
        </p:txBody>
      </p:sp>
      <p:pic>
        <p:nvPicPr>
          <p:cNvPr id="14" name="Content Placeholder 13"/>
          <p:cNvPicPr>
            <a:picLocks noGrp="1" noChangeAspect="1"/>
          </p:cNvPicPr>
          <p:nvPr>
            <p:ph idx="1"/>
          </p:nvPr>
        </p:nvPicPr>
        <p:blipFill>
          <a:blip r:embed="rId3"/>
          <a:stretch>
            <a:fillRect/>
          </a:stretch>
        </p:blipFill>
        <p:spPr>
          <a:xfrm>
            <a:off x="152400" y="152400"/>
            <a:ext cx="8879141" cy="5973763"/>
          </a:xfrm>
          <a:prstGeom prst="rect">
            <a:avLst/>
          </a:prstGeom>
        </p:spPr>
      </p:pic>
    </p:spTree>
    <p:extLst>
      <p:ext uri="{BB962C8B-B14F-4D97-AF65-F5344CB8AC3E}">
        <p14:creationId xmlns:p14="http://schemas.microsoft.com/office/powerpoint/2010/main" val="15761451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33</a:t>
            </a:fld>
            <a:endParaRPr lang="en-US" dirty="0"/>
          </a:p>
        </p:txBody>
      </p:sp>
      <p:pic>
        <p:nvPicPr>
          <p:cNvPr id="10" name="Content Placeholder 9"/>
          <p:cNvPicPr>
            <a:picLocks noGrp="1" noChangeAspect="1"/>
          </p:cNvPicPr>
          <p:nvPr>
            <p:ph idx="1"/>
          </p:nvPr>
        </p:nvPicPr>
        <p:blipFill>
          <a:blip r:embed="rId2"/>
          <a:stretch>
            <a:fillRect/>
          </a:stretch>
        </p:blipFill>
        <p:spPr>
          <a:xfrm>
            <a:off x="1295400" y="1426"/>
            <a:ext cx="7814992" cy="6551774"/>
          </a:xfrm>
          <a:prstGeom prst="rect">
            <a:avLst/>
          </a:prstGeom>
        </p:spPr>
      </p:pic>
    </p:spTree>
    <p:extLst>
      <p:ext uri="{BB962C8B-B14F-4D97-AF65-F5344CB8AC3E}">
        <p14:creationId xmlns:p14="http://schemas.microsoft.com/office/powerpoint/2010/main" val="33569392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34</a:t>
            </a:fld>
            <a:endParaRPr lang="en-US" dirty="0"/>
          </a:p>
        </p:txBody>
      </p:sp>
      <p:pic>
        <p:nvPicPr>
          <p:cNvPr id="7" name="Content Placeholder 6" descr="C:\Users\adhyaru_b\Desktop\Dewatering\3.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19200" y="19228"/>
            <a:ext cx="7239000" cy="6533972"/>
          </a:xfrm>
          <a:prstGeom prst="rect">
            <a:avLst/>
          </a:prstGeom>
          <a:noFill/>
          <a:ln>
            <a:noFill/>
          </a:ln>
        </p:spPr>
      </p:pic>
    </p:spTree>
    <p:extLst>
      <p:ext uri="{BB962C8B-B14F-4D97-AF65-F5344CB8AC3E}">
        <p14:creationId xmlns:p14="http://schemas.microsoft.com/office/powerpoint/2010/main" val="14118491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Contamination Locator Map</a:t>
            </a:r>
            <a:r>
              <a:rPr lang="en-US" sz="2200" dirty="0"/>
              <a:t/>
            </a:r>
            <a:br>
              <a:rPr lang="en-US" sz="2200" dirty="0"/>
            </a:br>
            <a:r>
              <a:rPr lang="en-US" sz="1800" u="sng" dirty="0">
                <a:solidFill>
                  <a:srgbClr val="FFFF00"/>
                </a:solidFill>
                <a:hlinkClick r:id="rId2"/>
              </a:rPr>
              <a:t>http://ca.dep.state.fl.us/mapdirect/?focus=contamlocator</a:t>
            </a:r>
            <a:endParaRPr lang="en-US" sz="2200" dirty="0">
              <a:solidFill>
                <a:srgbClr val="FFFF00"/>
              </a:solidFill>
            </a:endParaRPr>
          </a:p>
        </p:txBody>
      </p:sp>
      <p:sp>
        <p:nvSpPr>
          <p:cNvPr id="5" name="Slide Number Placeholder 4"/>
          <p:cNvSpPr>
            <a:spLocks noGrp="1"/>
          </p:cNvSpPr>
          <p:nvPr>
            <p:ph type="sldNum" sz="quarter" idx="12"/>
          </p:nvPr>
        </p:nvSpPr>
        <p:spPr/>
        <p:txBody>
          <a:bodyPr/>
          <a:lstStyle/>
          <a:p>
            <a:fld id="{D9515C9C-B0D4-49C7-83C7-4BF66E55645D}" type="slidenum">
              <a:rPr lang="en-US" smtClean="0"/>
              <a:pPr/>
              <a:t>35</a:t>
            </a:fld>
            <a:endParaRPr lang="en-US" dirty="0"/>
          </a:p>
        </p:txBody>
      </p:sp>
      <p:pic>
        <p:nvPicPr>
          <p:cNvPr id="6" name="Content Placeholder 5" descr="C:\Users\adhyaru_b\Desktop\Dewatering\4.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066800"/>
            <a:ext cx="8991600" cy="4572000"/>
          </a:xfrm>
          <a:prstGeom prst="rect">
            <a:avLst/>
          </a:prstGeom>
          <a:noFill/>
          <a:ln>
            <a:noFill/>
          </a:ln>
        </p:spPr>
      </p:pic>
    </p:spTree>
    <p:extLst>
      <p:ext uri="{BB962C8B-B14F-4D97-AF65-F5344CB8AC3E}">
        <p14:creationId xmlns:p14="http://schemas.microsoft.com/office/powerpoint/2010/main" val="1942474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Contamination Locator Map</a:t>
            </a:r>
            <a:r>
              <a:rPr lang="en-US" sz="4800" dirty="0"/>
              <a:t/>
            </a:r>
            <a:br>
              <a:rPr lang="en-US" sz="4800" dirty="0"/>
            </a:br>
            <a:r>
              <a:rPr lang="en-US" sz="1800" u="sng" dirty="0">
                <a:solidFill>
                  <a:srgbClr val="FFFF00"/>
                </a:solidFill>
                <a:hlinkClick r:id="rId2"/>
              </a:rPr>
              <a:t>http://ca.dep.state.fl.us/mapdirect/?focus=contamlocator</a:t>
            </a:r>
            <a:endParaRPr lang="en-US" sz="1800"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36</a:t>
            </a:fld>
            <a:endParaRPr lang="en-US" dirty="0"/>
          </a:p>
        </p:txBody>
      </p:sp>
      <p:pic>
        <p:nvPicPr>
          <p:cNvPr id="4" name="Content Placeholder 3"/>
          <p:cNvPicPr>
            <a:picLocks noGrp="1" noChangeAspect="1"/>
          </p:cNvPicPr>
          <p:nvPr>
            <p:ph idx="1"/>
          </p:nvPr>
        </p:nvPicPr>
        <p:blipFill>
          <a:blip r:embed="rId3"/>
          <a:stretch>
            <a:fillRect/>
          </a:stretch>
        </p:blipFill>
        <p:spPr>
          <a:xfrm>
            <a:off x="22077" y="1371600"/>
            <a:ext cx="9014444" cy="4443858"/>
          </a:xfrm>
          <a:prstGeom prst="rect">
            <a:avLst/>
          </a:prstGeom>
        </p:spPr>
      </p:pic>
    </p:spTree>
    <p:extLst>
      <p:ext uri="{BB962C8B-B14F-4D97-AF65-F5344CB8AC3E}">
        <p14:creationId xmlns:p14="http://schemas.microsoft.com/office/powerpoint/2010/main" val="40164346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5" name="Slide Number Placeholder 4"/>
          <p:cNvSpPr>
            <a:spLocks noGrp="1"/>
          </p:cNvSpPr>
          <p:nvPr>
            <p:ph type="sldNum" sz="quarter" idx="12"/>
          </p:nvPr>
        </p:nvSpPr>
        <p:spPr/>
        <p:txBody>
          <a:bodyPr/>
          <a:lstStyle/>
          <a:p>
            <a:fld id="{D9515C9C-B0D4-49C7-83C7-4BF66E55645D}" type="slidenum">
              <a:rPr lang="en-US" smtClean="0"/>
              <a:pPr/>
              <a:t>37</a:t>
            </a:fld>
            <a:endParaRPr lang="en-US" dirty="0"/>
          </a:p>
        </p:txBody>
      </p:sp>
    </p:spTree>
    <p:extLst>
      <p:ext uri="{BB962C8B-B14F-4D97-AF65-F5344CB8AC3E}">
        <p14:creationId xmlns:p14="http://schemas.microsoft.com/office/powerpoint/2010/main" val="2334015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9436"/>
            <a:ext cx="7848600" cy="838200"/>
          </a:xfrm>
        </p:spPr>
        <p:txBody>
          <a:bodyPr>
            <a:normAutofit fontScale="90000"/>
          </a:bodyPr>
          <a:lstStyle/>
          <a:p>
            <a:pPr lvl="2" algn="ctr" rtl="0">
              <a:spcBef>
                <a:spcPct val="0"/>
              </a:spcBef>
            </a:pPr>
            <a:r>
              <a:rPr lang="en-US" sz="4000" dirty="0" smtClean="0">
                <a:solidFill>
                  <a:schemeClr val="bg1"/>
                </a:solidFill>
                <a:latin typeface="Arial" panose="020B0604020202020204" pitchFamily="34" charset="0"/>
                <a:cs typeface="Arial" panose="020B0604020202020204" pitchFamily="34" charset="0"/>
              </a:rPr>
              <a:t>Institutional Controls Registry</a:t>
            </a:r>
            <a:r>
              <a:rPr lang="en-US" sz="3600" dirty="0" smtClean="0"/>
              <a:t/>
            </a:r>
            <a:br>
              <a:rPr lang="en-US" sz="3600" dirty="0" smtClean="0"/>
            </a:br>
            <a:r>
              <a:rPr lang="en-US" sz="1800" u="sng" dirty="0" smtClean="0">
                <a:hlinkClick r:id="rId3"/>
              </a:rPr>
              <a:t>http://ca.dep.state.fl.us/mapdirect/?focus=icr</a:t>
            </a:r>
            <a:r>
              <a:rPr lang="en-US" sz="1800" dirty="0" smtClean="0"/>
              <a:t/>
            </a:r>
            <a:br>
              <a:rPr lang="en-US" sz="1800" dirty="0" smtClean="0"/>
            </a:br>
            <a:endParaRPr lang="en-US" sz="3600"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38</a:t>
            </a:fld>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2400" y="1097636"/>
            <a:ext cx="8839199" cy="5395239"/>
          </a:xfrm>
        </p:spPr>
      </p:pic>
    </p:spTree>
    <p:extLst>
      <p:ext uri="{BB962C8B-B14F-4D97-AF65-F5344CB8AC3E}">
        <p14:creationId xmlns:p14="http://schemas.microsoft.com/office/powerpoint/2010/main" val="22817312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39</a:t>
            </a:fld>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37" y="0"/>
            <a:ext cx="9142763" cy="6553200"/>
          </a:xfrm>
        </p:spPr>
      </p:pic>
    </p:spTree>
    <p:extLst>
      <p:ext uri="{BB962C8B-B14F-4D97-AF65-F5344CB8AC3E}">
        <p14:creationId xmlns:p14="http://schemas.microsoft.com/office/powerpoint/2010/main" val="6021016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20000"/>
          </a:schemeClr>
        </a:solidFill>
        <a:effectLst/>
      </p:bgPr>
    </p:bg>
    <p:spTree>
      <p:nvGrpSpPr>
        <p:cNvPr id="1" name=""/>
        <p:cNvGrpSpPr/>
        <p:nvPr/>
      </p:nvGrpSpPr>
      <p:grpSpPr>
        <a:xfrm>
          <a:off x="0" y="0"/>
          <a:ext cx="0" cy="0"/>
          <a:chOff x="0" y="0"/>
          <a:chExt cx="0" cy="0"/>
        </a:xfrm>
      </p:grpSpPr>
      <p:sp>
        <p:nvSpPr>
          <p:cNvPr id="6" name="Rounded Rectangle 5"/>
          <p:cNvSpPr/>
          <p:nvPr/>
        </p:nvSpPr>
        <p:spPr>
          <a:xfrm>
            <a:off x="4344120" y="5964962"/>
            <a:ext cx="608880" cy="3048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4" name="Rounded Rectangle 3"/>
          <p:cNvSpPr/>
          <p:nvPr/>
        </p:nvSpPr>
        <p:spPr>
          <a:xfrm>
            <a:off x="990600" y="5105400"/>
            <a:ext cx="2667000" cy="381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3" name="Content Placeholder 2"/>
          <p:cNvSpPr>
            <a:spLocks noGrp="1"/>
          </p:cNvSpPr>
          <p:nvPr>
            <p:ph idx="1"/>
          </p:nvPr>
        </p:nvSpPr>
        <p:spPr>
          <a:xfrm>
            <a:off x="228600" y="1366113"/>
            <a:ext cx="8305800" cy="5126762"/>
          </a:xfrm>
        </p:spPr>
        <p:txBody>
          <a:bodyPr>
            <a:noAutofit/>
          </a:bodyPr>
          <a:lstStyle/>
          <a:p>
            <a:pPr marL="53975" lvl="1" indent="0">
              <a:spcAft>
                <a:spcPts val="1200"/>
              </a:spcAft>
              <a:buClr>
                <a:schemeClr val="accent1">
                  <a:lumMod val="50000"/>
                </a:schemeClr>
              </a:buClr>
              <a:buSzPct val="150000"/>
              <a:buNone/>
              <a:defRPr/>
            </a:pPr>
            <a:r>
              <a:rPr lang="en-US" b="1" dirty="0" smtClean="0"/>
              <a:t>Rule 62-621.300(2), F.A.C. </a:t>
            </a:r>
          </a:p>
          <a:p>
            <a:pPr marL="742950" lvl="2" indent="-284163">
              <a:spcAft>
                <a:spcPts val="1200"/>
              </a:spcAft>
              <a:buClr>
                <a:schemeClr val="accent1">
                  <a:lumMod val="50000"/>
                </a:schemeClr>
              </a:buClr>
              <a:buSzPct val="150000"/>
              <a:defRPr/>
            </a:pPr>
            <a:r>
              <a:rPr lang="en-US" dirty="0" smtClean="0">
                <a:solidFill>
                  <a:schemeClr val="tx1">
                    <a:lumMod val="50000"/>
                    <a:lumOff val="50000"/>
                  </a:schemeClr>
                </a:solidFill>
              </a:rPr>
              <a:t>Generic Permit for Discharge of Ground Water from Dewatering Operations</a:t>
            </a:r>
          </a:p>
          <a:p>
            <a:pPr marL="1200150" lvl="3" indent="-284163">
              <a:spcAft>
                <a:spcPts val="1200"/>
              </a:spcAft>
              <a:buClr>
                <a:schemeClr val="accent1">
                  <a:lumMod val="50000"/>
                </a:schemeClr>
              </a:buClr>
              <a:buSzPct val="150000"/>
              <a:defRPr/>
            </a:pPr>
            <a:r>
              <a:rPr lang="en-US" dirty="0" smtClean="0">
                <a:solidFill>
                  <a:schemeClr val="tx1">
                    <a:lumMod val="50000"/>
                    <a:lumOff val="50000"/>
                  </a:schemeClr>
                </a:solidFill>
              </a:rPr>
              <a:t> </a:t>
            </a:r>
            <a:r>
              <a:rPr lang="en-US" sz="2000" dirty="0">
                <a:solidFill>
                  <a:schemeClr val="tx1">
                    <a:lumMod val="50000"/>
                    <a:lumOff val="50000"/>
                  </a:schemeClr>
                </a:solidFill>
              </a:rPr>
              <a:t>DEP Document 62-621.300(2)(</a:t>
            </a:r>
            <a:r>
              <a:rPr lang="en-US" sz="2000" dirty="0" smtClean="0">
                <a:solidFill>
                  <a:schemeClr val="tx1">
                    <a:lumMod val="50000"/>
                    <a:lumOff val="50000"/>
                  </a:schemeClr>
                </a:solidFill>
              </a:rPr>
              <a:t>a)</a:t>
            </a:r>
          </a:p>
          <a:p>
            <a:pPr marL="1200150" lvl="3" indent="-284163">
              <a:spcAft>
                <a:spcPts val="1200"/>
              </a:spcAft>
              <a:buClr>
                <a:schemeClr val="accent1">
                  <a:lumMod val="50000"/>
                </a:schemeClr>
              </a:buClr>
              <a:buSzPct val="150000"/>
              <a:defRPr/>
            </a:pPr>
            <a:r>
              <a:rPr lang="en-US" sz="2000" dirty="0" smtClean="0">
                <a:solidFill>
                  <a:schemeClr val="tx1">
                    <a:lumMod val="50000"/>
                    <a:lumOff val="50000"/>
                  </a:schemeClr>
                </a:solidFill>
              </a:rPr>
              <a:t>Covers discharges to surface waters of the State (NPDES) </a:t>
            </a:r>
            <a:endParaRPr lang="en-US" sz="2000" dirty="0">
              <a:solidFill>
                <a:schemeClr val="tx1">
                  <a:lumMod val="50000"/>
                  <a:lumOff val="50000"/>
                </a:schemeClr>
              </a:solidFill>
            </a:endParaRPr>
          </a:p>
          <a:p>
            <a:pPr marL="742950" lvl="2" indent="-284163">
              <a:spcAft>
                <a:spcPts val="1200"/>
              </a:spcAft>
              <a:buClr>
                <a:schemeClr val="accent1">
                  <a:lumMod val="50000"/>
                </a:schemeClr>
              </a:buClr>
              <a:buSzPct val="150000"/>
              <a:defRPr/>
            </a:pPr>
            <a:r>
              <a:rPr lang="en-US" dirty="0">
                <a:solidFill>
                  <a:schemeClr val="tx1">
                    <a:lumMod val="50000"/>
                    <a:lumOff val="50000"/>
                  </a:schemeClr>
                </a:solidFill>
              </a:rPr>
              <a:t>Notice of Intent to use the Generic Permit for Discharge of Ground Water from Dewatering Operations </a:t>
            </a:r>
          </a:p>
          <a:p>
            <a:pPr marL="1200150" lvl="3" indent="-284163">
              <a:spcAft>
                <a:spcPts val="1200"/>
              </a:spcAft>
              <a:buClr>
                <a:schemeClr val="accent1">
                  <a:lumMod val="50000"/>
                </a:schemeClr>
              </a:buClr>
              <a:buSzPct val="150000"/>
              <a:defRPr/>
            </a:pPr>
            <a:r>
              <a:rPr lang="en-US" dirty="0">
                <a:solidFill>
                  <a:schemeClr val="tx1">
                    <a:lumMod val="50000"/>
                    <a:lumOff val="50000"/>
                  </a:schemeClr>
                </a:solidFill>
              </a:rPr>
              <a:t>DEP Document 62-621.300(2)(b) </a:t>
            </a:r>
          </a:p>
          <a:p>
            <a:pPr marL="742950" lvl="2" indent="-284163">
              <a:spcAft>
                <a:spcPts val="1200"/>
              </a:spcAft>
              <a:buClr>
                <a:schemeClr val="accent1">
                  <a:lumMod val="50000"/>
                </a:schemeClr>
              </a:buClr>
              <a:buSzPct val="150000"/>
              <a:defRPr/>
            </a:pPr>
            <a:r>
              <a:rPr lang="en-US" b="1" dirty="0"/>
              <a:t>Notice of Termination </a:t>
            </a:r>
            <a:r>
              <a:rPr lang="en-US" dirty="0"/>
              <a:t>Generic Permit for Discharge of Ground Water from Dewatering Operations </a:t>
            </a:r>
          </a:p>
          <a:p>
            <a:pPr marL="1200150" lvl="3" indent="-284163">
              <a:spcAft>
                <a:spcPts val="1200"/>
              </a:spcAft>
              <a:buClr>
                <a:schemeClr val="accent1">
                  <a:lumMod val="50000"/>
                </a:schemeClr>
              </a:buClr>
              <a:buSzPct val="150000"/>
              <a:defRPr/>
            </a:pPr>
            <a:r>
              <a:rPr lang="en-US" dirty="0"/>
              <a:t>DEP Document </a:t>
            </a:r>
            <a:r>
              <a:rPr lang="en-US" dirty="0" smtClean="0"/>
              <a:t>62-621.300 </a:t>
            </a:r>
            <a:r>
              <a:rPr lang="en-US" b="1" dirty="0" smtClean="0"/>
              <a:t>(</a:t>
            </a:r>
            <a:r>
              <a:rPr lang="en-US" b="1" dirty="0"/>
              <a:t>2)(f)</a:t>
            </a:r>
          </a:p>
          <a:p>
            <a:endParaRPr lang="en-US" sz="2400" dirty="0" smtClean="0"/>
          </a:p>
        </p:txBody>
      </p:sp>
      <p:sp>
        <p:nvSpPr>
          <p:cNvPr id="2" name="Title 1"/>
          <p:cNvSpPr>
            <a:spLocks noGrp="1"/>
          </p:cNvSpPr>
          <p:nvPr>
            <p:ph type="title"/>
          </p:nvPr>
        </p:nvSpPr>
        <p:spPr>
          <a:xfrm>
            <a:off x="1066800" y="4313"/>
            <a:ext cx="8077200" cy="1143000"/>
          </a:xfrm>
        </p:spPr>
        <p:txBody>
          <a:bodyPr>
            <a:normAutofit/>
          </a:bodyPr>
          <a:lstStyle/>
          <a:p>
            <a:pPr lvl="0">
              <a:defRPr/>
            </a:pPr>
            <a:r>
              <a:rPr lang="en-US" sz="2800" dirty="0"/>
              <a:t>Generic Permit for Discharge of </a:t>
            </a:r>
            <a:r>
              <a:rPr lang="en-US" sz="2800" dirty="0" smtClean="0"/>
              <a:t>Ground Water </a:t>
            </a:r>
            <a:r>
              <a:rPr lang="en-US" sz="2800" dirty="0"/>
              <a:t>from </a:t>
            </a:r>
            <a:r>
              <a:rPr lang="en-US" sz="2800" dirty="0" smtClean="0"/>
              <a:t>Dewatering Operations</a:t>
            </a:r>
            <a:endParaRPr lang="en-US" sz="2800" dirty="0"/>
          </a:p>
        </p:txBody>
      </p:sp>
      <p:sp>
        <p:nvSpPr>
          <p:cNvPr id="5" name="Slide Number Placeholder 4"/>
          <p:cNvSpPr>
            <a:spLocks noGrp="1"/>
          </p:cNvSpPr>
          <p:nvPr>
            <p:ph type="sldNum" sz="quarter" idx="12"/>
          </p:nvPr>
        </p:nvSpPr>
        <p:spPr/>
        <p:txBody>
          <a:bodyPr/>
          <a:lstStyle/>
          <a:p>
            <a:fld id="{D9515C9C-B0D4-49C7-83C7-4BF66E55645D}" type="slidenum">
              <a:rPr lang="en-US" smtClean="0">
                <a:solidFill>
                  <a:prstClr val="white"/>
                </a:solidFill>
              </a:rPr>
              <a:pPr/>
              <a:t>4</a:t>
            </a:fld>
            <a:endParaRPr lang="en-US" dirty="0">
              <a:solidFill>
                <a:prstClr val="white"/>
              </a:solidFill>
            </a:endParaRPr>
          </a:p>
        </p:txBody>
      </p:sp>
    </p:spTree>
    <p:extLst>
      <p:ext uri="{BB962C8B-B14F-4D97-AF65-F5344CB8AC3E}">
        <p14:creationId xmlns:p14="http://schemas.microsoft.com/office/powerpoint/2010/main" val="11245119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40</a:t>
            </a:fld>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92" y="0"/>
            <a:ext cx="9065508" cy="6553200"/>
          </a:xfrm>
        </p:spPr>
      </p:pic>
    </p:spTree>
    <p:extLst>
      <p:ext uri="{BB962C8B-B14F-4D97-AF65-F5344CB8AC3E}">
        <p14:creationId xmlns:p14="http://schemas.microsoft.com/office/powerpoint/2010/main" val="12031266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Institutional Control Registry </a:t>
            </a:r>
            <a:br>
              <a:rPr lang="en-US" dirty="0" smtClean="0"/>
            </a:br>
            <a:r>
              <a:rPr lang="en-US" dirty="0" smtClean="0"/>
              <a:t>Data </a:t>
            </a:r>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41</a:t>
            </a:fld>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066800"/>
            <a:ext cx="9144000" cy="5426075"/>
          </a:xfrm>
        </p:spPr>
      </p:pic>
    </p:spTree>
    <p:extLst>
      <p:ext uri="{BB962C8B-B14F-4D97-AF65-F5344CB8AC3E}">
        <p14:creationId xmlns:p14="http://schemas.microsoft.com/office/powerpoint/2010/main" val="28668805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Institutional Control Registry </a:t>
            </a:r>
            <a:br>
              <a:rPr lang="en-US" dirty="0" smtClean="0"/>
            </a:br>
            <a:r>
              <a:rPr lang="en-US" dirty="0" smtClean="0"/>
              <a:t>Data </a:t>
            </a:r>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42</a:t>
            </a:fld>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93" y="1066800"/>
            <a:ext cx="9060207" cy="4149513"/>
          </a:xfrm>
        </p:spPr>
      </p:pic>
    </p:spTree>
    <p:extLst>
      <p:ext uri="{BB962C8B-B14F-4D97-AF65-F5344CB8AC3E}">
        <p14:creationId xmlns:p14="http://schemas.microsoft.com/office/powerpoint/2010/main" val="41752636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p:cNvSpPr/>
          <p:nvPr/>
        </p:nvSpPr>
        <p:spPr>
          <a:xfrm>
            <a:off x="223402" y="1307410"/>
            <a:ext cx="1824070" cy="4839828"/>
          </a:xfrm>
          <a:prstGeom prst="rect">
            <a:avLst/>
          </a:prstGeom>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prstClr val="white"/>
              </a:solidFill>
            </a:endParaRPr>
          </a:p>
          <a:p>
            <a:pPr algn="ctr"/>
            <a:endParaRPr lang="en-US" dirty="0">
              <a:solidFill>
                <a:prstClr val="white"/>
              </a:solidFill>
            </a:endParaRPr>
          </a:p>
          <a:p>
            <a:pPr algn="ctr"/>
            <a:endParaRPr lang="en-US" dirty="0" smtClean="0">
              <a:solidFill>
                <a:prstClr val="white"/>
              </a:solidFill>
            </a:endParaRPr>
          </a:p>
          <a:p>
            <a:pPr algn="ctr"/>
            <a:endParaRPr lang="en-US" dirty="0">
              <a:solidFill>
                <a:prstClr val="white"/>
              </a:solidFill>
            </a:endParaRPr>
          </a:p>
          <a:p>
            <a:pPr algn="ctr"/>
            <a:endParaRPr lang="en-US" dirty="0" smtClean="0">
              <a:solidFill>
                <a:prstClr val="white"/>
              </a:solidFill>
            </a:endParaRPr>
          </a:p>
          <a:p>
            <a:pPr algn="ctr"/>
            <a:endParaRPr lang="en-US" dirty="0">
              <a:solidFill>
                <a:prstClr val="white"/>
              </a:solidFill>
            </a:endParaRPr>
          </a:p>
          <a:p>
            <a:pPr algn="ctr"/>
            <a:endParaRPr lang="en-US" dirty="0" smtClean="0">
              <a:solidFill>
                <a:prstClr val="white"/>
              </a:solidFill>
            </a:endParaRPr>
          </a:p>
          <a:p>
            <a:pPr algn="ctr"/>
            <a:endParaRPr lang="en-US" dirty="0">
              <a:solidFill>
                <a:prstClr val="white"/>
              </a:solidFill>
            </a:endParaRPr>
          </a:p>
          <a:p>
            <a:pPr algn="ctr"/>
            <a:endParaRPr lang="en-US" dirty="0" smtClean="0">
              <a:solidFill>
                <a:prstClr val="white"/>
              </a:solidFill>
            </a:endParaRPr>
          </a:p>
          <a:p>
            <a:pPr algn="ctr"/>
            <a:endParaRPr lang="en-US" dirty="0">
              <a:solidFill>
                <a:prstClr val="white"/>
              </a:solidFill>
            </a:endParaRPr>
          </a:p>
          <a:p>
            <a:pPr algn="ctr"/>
            <a:endParaRPr lang="en-US" dirty="0" smtClean="0">
              <a:solidFill>
                <a:prstClr val="white"/>
              </a:solidFill>
            </a:endParaRPr>
          </a:p>
          <a:p>
            <a:pPr algn="ctr"/>
            <a:endParaRPr lang="en-US" dirty="0">
              <a:solidFill>
                <a:prstClr val="white"/>
              </a:solidFill>
            </a:endParaRPr>
          </a:p>
          <a:p>
            <a:pPr algn="ctr"/>
            <a:endParaRPr lang="en-US" dirty="0" smtClean="0">
              <a:solidFill>
                <a:prstClr val="white"/>
              </a:solidFill>
            </a:endParaRPr>
          </a:p>
          <a:p>
            <a:pPr algn="ctr"/>
            <a:r>
              <a:rPr lang="en-US" dirty="0" smtClean="0">
                <a:solidFill>
                  <a:prstClr val="white"/>
                </a:solidFill>
              </a:rPr>
              <a:t>Dewatering Site</a:t>
            </a:r>
            <a:endParaRPr lang="en-US" dirty="0">
              <a:solidFill>
                <a:prstClr val="white"/>
              </a:solidFill>
            </a:endParaRPr>
          </a:p>
        </p:txBody>
      </p:sp>
      <p:sp>
        <p:nvSpPr>
          <p:cNvPr id="235" name="Title 1"/>
          <p:cNvSpPr>
            <a:spLocks noGrp="1"/>
          </p:cNvSpPr>
          <p:nvPr>
            <p:ph type="title"/>
          </p:nvPr>
        </p:nvSpPr>
        <p:spPr/>
        <p:txBody>
          <a:bodyPr/>
          <a:lstStyle/>
          <a:p>
            <a:r>
              <a:rPr lang="en-US" sz="3600" dirty="0"/>
              <a:t>Part </a:t>
            </a:r>
            <a:r>
              <a:rPr lang="en-US" sz="3600" dirty="0" smtClean="0"/>
              <a:t>II Dewatering Information</a:t>
            </a:r>
            <a:endParaRPr lang="en-US" sz="2000" dirty="0"/>
          </a:p>
        </p:txBody>
      </p:sp>
      <p:sp>
        <p:nvSpPr>
          <p:cNvPr id="233" name="Content Placeholder 232"/>
          <p:cNvSpPr>
            <a:spLocks noGrp="1"/>
          </p:cNvSpPr>
          <p:nvPr>
            <p:ph idx="1"/>
          </p:nvPr>
        </p:nvSpPr>
        <p:spPr/>
        <p:txBody>
          <a:bodyPr/>
          <a:lstStyle/>
          <a:p>
            <a:pPr marL="0" indent="0">
              <a:buNone/>
            </a:pPr>
            <a:r>
              <a:rPr lang="en-US" dirty="0" smtClean="0"/>
              <a:t> </a:t>
            </a:r>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solidFill>
                  <a:prstClr val="white"/>
                </a:solidFill>
              </a:rPr>
              <a:pPr/>
              <a:t>43</a:t>
            </a:fld>
            <a:endParaRPr lang="en-US" dirty="0">
              <a:solidFill>
                <a:prstClr val="white"/>
              </a:solidFill>
            </a:endParaRPr>
          </a:p>
        </p:txBody>
      </p:sp>
      <p:sp>
        <p:nvSpPr>
          <p:cNvPr id="6" name="Flowchart: Process 5"/>
          <p:cNvSpPr/>
          <p:nvPr/>
        </p:nvSpPr>
        <p:spPr>
          <a:xfrm flipH="1">
            <a:off x="349047" y="1621276"/>
            <a:ext cx="1574206" cy="1253942"/>
          </a:xfrm>
          <a:prstGeom prst="flowChartProcess">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prstClr val="white"/>
                </a:solidFill>
              </a:rPr>
              <a:t>Contaminated</a:t>
            </a:r>
            <a:endParaRPr lang="en-US" dirty="0">
              <a:solidFill>
                <a:prstClr val="white"/>
              </a:solidFill>
            </a:endParaRPr>
          </a:p>
        </p:txBody>
      </p:sp>
      <p:sp>
        <p:nvSpPr>
          <p:cNvPr id="9" name="Flowchart: Process 8"/>
          <p:cNvSpPr/>
          <p:nvPr/>
        </p:nvSpPr>
        <p:spPr>
          <a:xfrm>
            <a:off x="330795" y="3728349"/>
            <a:ext cx="1574205" cy="1224651"/>
          </a:xfrm>
          <a:prstGeom prst="flowChart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solidFill>
                  <a:prstClr val="white"/>
                </a:solidFill>
              </a:rPr>
              <a:t>Contamination within 500 </a:t>
            </a:r>
            <a:r>
              <a:rPr lang="en-US" dirty="0" smtClean="0">
                <a:solidFill>
                  <a:prstClr val="white"/>
                </a:solidFill>
              </a:rPr>
              <a:t>feet</a:t>
            </a:r>
            <a:endParaRPr lang="en-US" dirty="0">
              <a:solidFill>
                <a:prstClr val="white"/>
              </a:solidFill>
            </a:endParaRPr>
          </a:p>
        </p:txBody>
      </p:sp>
      <p:sp>
        <p:nvSpPr>
          <p:cNvPr id="10" name="Flowchart: Process 9"/>
          <p:cNvSpPr/>
          <p:nvPr/>
        </p:nvSpPr>
        <p:spPr>
          <a:xfrm>
            <a:off x="3869458" y="1360036"/>
            <a:ext cx="1464541" cy="1160033"/>
          </a:xfrm>
          <a:prstGeom prst="flowChart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prstClr val="white"/>
                </a:solidFill>
              </a:rPr>
              <a:t>Site Remediated</a:t>
            </a:r>
            <a:endParaRPr lang="en-US" dirty="0">
              <a:solidFill>
                <a:prstClr val="white"/>
              </a:solidFill>
            </a:endParaRPr>
          </a:p>
        </p:txBody>
      </p:sp>
      <p:sp>
        <p:nvSpPr>
          <p:cNvPr id="11" name="Flowchart: Process 10"/>
          <p:cNvSpPr/>
          <p:nvPr/>
        </p:nvSpPr>
        <p:spPr>
          <a:xfrm>
            <a:off x="7010400" y="1368898"/>
            <a:ext cx="1628428" cy="1160033"/>
          </a:xfrm>
          <a:prstGeom prst="flowChart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prstClr val="white"/>
                </a:solidFill>
              </a:rPr>
              <a:t>Parameters of concern above </a:t>
            </a:r>
          </a:p>
          <a:p>
            <a:pPr algn="ctr"/>
            <a:r>
              <a:rPr lang="en-US" dirty="0" smtClean="0">
                <a:solidFill>
                  <a:prstClr val="white"/>
                </a:solidFill>
              </a:rPr>
              <a:t>Surface Water Criteria</a:t>
            </a:r>
          </a:p>
        </p:txBody>
      </p:sp>
      <p:sp>
        <p:nvSpPr>
          <p:cNvPr id="48" name="TextBox 47"/>
          <p:cNvSpPr txBox="1"/>
          <p:nvPr/>
        </p:nvSpPr>
        <p:spPr>
          <a:xfrm>
            <a:off x="4694707" y="2603365"/>
            <a:ext cx="548640" cy="369332"/>
          </a:xfrm>
          <a:prstGeom prst="rect">
            <a:avLst/>
          </a:prstGeom>
          <a:noFill/>
        </p:spPr>
        <p:txBody>
          <a:bodyPr wrap="square" rtlCol="0">
            <a:spAutoFit/>
          </a:bodyPr>
          <a:lstStyle/>
          <a:p>
            <a:r>
              <a:rPr lang="en-US" b="1" dirty="0" smtClean="0">
                <a:solidFill>
                  <a:prstClr val="black"/>
                </a:solidFill>
              </a:rPr>
              <a:t>Yes</a:t>
            </a:r>
            <a:endParaRPr lang="en-US" b="1" dirty="0">
              <a:solidFill>
                <a:prstClr val="black"/>
              </a:solidFill>
            </a:endParaRPr>
          </a:p>
        </p:txBody>
      </p:sp>
      <p:sp>
        <p:nvSpPr>
          <p:cNvPr id="49" name="TextBox 48"/>
          <p:cNvSpPr txBox="1"/>
          <p:nvPr/>
        </p:nvSpPr>
        <p:spPr>
          <a:xfrm>
            <a:off x="2731049" y="1540796"/>
            <a:ext cx="548640" cy="369332"/>
          </a:xfrm>
          <a:prstGeom prst="rect">
            <a:avLst/>
          </a:prstGeom>
          <a:noFill/>
        </p:spPr>
        <p:txBody>
          <a:bodyPr wrap="square" rtlCol="0">
            <a:spAutoFit/>
          </a:bodyPr>
          <a:lstStyle/>
          <a:p>
            <a:r>
              <a:rPr lang="en-US" b="1" dirty="0" smtClean="0">
                <a:solidFill>
                  <a:prstClr val="black"/>
                </a:solidFill>
              </a:rPr>
              <a:t>Yes</a:t>
            </a:r>
            <a:endParaRPr lang="en-US" b="1" dirty="0">
              <a:solidFill>
                <a:prstClr val="black"/>
              </a:solidFill>
            </a:endParaRPr>
          </a:p>
        </p:txBody>
      </p:sp>
      <p:sp>
        <p:nvSpPr>
          <p:cNvPr id="21" name="Hexagon 20"/>
          <p:cNvSpPr>
            <a:spLocks noChangeAspect="1"/>
          </p:cNvSpPr>
          <p:nvPr/>
        </p:nvSpPr>
        <p:spPr>
          <a:xfrm>
            <a:off x="7136168" y="4775959"/>
            <a:ext cx="1719755" cy="1475685"/>
          </a:xfrm>
          <a:prstGeom prst="hexagon">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solidFill>
                  <a:prstClr val="white"/>
                </a:solidFill>
              </a:rPr>
              <a:t>Site is not eligible for coverage under this GP</a:t>
            </a:r>
            <a:endParaRPr lang="en-US" dirty="0">
              <a:solidFill>
                <a:prstClr val="white"/>
              </a:solidFill>
            </a:endParaRPr>
          </a:p>
        </p:txBody>
      </p:sp>
      <p:sp>
        <p:nvSpPr>
          <p:cNvPr id="68" name="Diamond 67"/>
          <p:cNvSpPr>
            <a:spLocks noChangeAspect="1"/>
          </p:cNvSpPr>
          <p:nvPr/>
        </p:nvSpPr>
        <p:spPr>
          <a:xfrm>
            <a:off x="3616384" y="3157362"/>
            <a:ext cx="2155883" cy="2050795"/>
          </a:xfrm>
          <a:prstGeom prst="diamond">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prstClr val="white"/>
                </a:solidFill>
              </a:rPr>
              <a:t>Eligible</a:t>
            </a:r>
            <a:endParaRPr lang="en-US" dirty="0">
              <a:solidFill>
                <a:prstClr val="white"/>
              </a:solidFill>
            </a:endParaRPr>
          </a:p>
        </p:txBody>
      </p:sp>
      <p:cxnSp>
        <p:nvCxnSpPr>
          <p:cNvPr id="139" name="Straight Arrow Connector 138"/>
          <p:cNvCxnSpPr/>
          <p:nvPr/>
        </p:nvCxnSpPr>
        <p:spPr>
          <a:xfrm>
            <a:off x="1066800" y="2990617"/>
            <a:ext cx="0" cy="57332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1" name="Straight Arrow Connector 140"/>
          <p:cNvCxnSpPr/>
          <p:nvPr/>
        </p:nvCxnSpPr>
        <p:spPr>
          <a:xfrm>
            <a:off x="2052764" y="1905000"/>
            <a:ext cx="181669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7" name="Straight Arrow Connector 146"/>
          <p:cNvCxnSpPr>
            <a:endCxn id="68" idx="0"/>
          </p:cNvCxnSpPr>
          <p:nvPr/>
        </p:nvCxnSpPr>
        <p:spPr>
          <a:xfrm flipH="1">
            <a:off x="4694326" y="2520069"/>
            <a:ext cx="2" cy="63729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1" name="Straight Arrow Connector 150"/>
          <p:cNvCxnSpPr/>
          <p:nvPr/>
        </p:nvCxnSpPr>
        <p:spPr>
          <a:xfrm>
            <a:off x="5334000" y="1905000"/>
            <a:ext cx="16764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52" name="TextBox 151"/>
          <p:cNvSpPr txBox="1"/>
          <p:nvPr/>
        </p:nvSpPr>
        <p:spPr>
          <a:xfrm>
            <a:off x="5953959" y="1516869"/>
            <a:ext cx="472441" cy="369332"/>
          </a:xfrm>
          <a:prstGeom prst="rect">
            <a:avLst/>
          </a:prstGeom>
          <a:noFill/>
        </p:spPr>
        <p:txBody>
          <a:bodyPr wrap="square" rtlCol="0">
            <a:spAutoFit/>
          </a:bodyPr>
          <a:lstStyle/>
          <a:p>
            <a:r>
              <a:rPr lang="en-US" b="1" dirty="0" smtClean="0">
                <a:solidFill>
                  <a:prstClr val="black"/>
                </a:solidFill>
              </a:rPr>
              <a:t>No</a:t>
            </a:r>
            <a:endParaRPr lang="en-US" b="1" dirty="0">
              <a:solidFill>
                <a:prstClr val="black"/>
              </a:solidFill>
            </a:endParaRPr>
          </a:p>
        </p:txBody>
      </p:sp>
      <p:cxnSp>
        <p:nvCxnSpPr>
          <p:cNvPr id="163" name="Straight Arrow Connector 162"/>
          <p:cNvCxnSpPr/>
          <p:nvPr/>
        </p:nvCxnSpPr>
        <p:spPr>
          <a:xfrm>
            <a:off x="7962496" y="2520069"/>
            <a:ext cx="32789" cy="225589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64" name="TextBox 163"/>
          <p:cNvSpPr txBox="1"/>
          <p:nvPr/>
        </p:nvSpPr>
        <p:spPr>
          <a:xfrm>
            <a:off x="8021482" y="3223556"/>
            <a:ext cx="548640" cy="369332"/>
          </a:xfrm>
          <a:prstGeom prst="rect">
            <a:avLst/>
          </a:prstGeom>
          <a:noFill/>
        </p:spPr>
        <p:txBody>
          <a:bodyPr wrap="square" rtlCol="0">
            <a:spAutoFit/>
          </a:bodyPr>
          <a:lstStyle/>
          <a:p>
            <a:r>
              <a:rPr lang="en-US" b="1" dirty="0" smtClean="0">
                <a:solidFill>
                  <a:prstClr val="black"/>
                </a:solidFill>
              </a:rPr>
              <a:t>Yes</a:t>
            </a:r>
            <a:endParaRPr lang="en-US" b="1" dirty="0">
              <a:solidFill>
                <a:prstClr val="black"/>
              </a:solidFill>
            </a:endParaRPr>
          </a:p>
        </p:txBody>
      </p:sp>
      <p:sp>
        <p:nvSpPr>
          <p:cNvPr id="165" name="TextBox 164"/>
          <p:cNvSpPr txBox="1"/>
          <p:nvPr/>
        </p:nvSpPr>
        <p:spPr>
          <a:xfrm>
            <a:off x="7136168" y="3013951"/>
            <a:ext cx="472441" cy="369332"/>
          </a:xfrm>
          <a:prstGeom prst="rect">
            <a:avLst/>
          </a:prstGeom>
          <a:noFill/>
        </p:spPr>
        <p:txBody>
          <a:bodyPr wrap="square" rtlCol="0">
            <a:spAutoFit/>
          </a:bodyPr>
          <a:lstStyle/>
          <a:p>
            <a:r>
              <a:rPr lang="en-US" b="1" dirty="0" smtClean="0">
                <a:solidFill>
                  <a:prstClr val="black"/>
                </a:solidFill>
              </a:rPr>
              <a:t>No</a:t>
            </a:r>
            <a:endParaRPr lang="en-US" b="1" dirty="0">
              <a:solidFill>
                <a:prstClr val="black"/>
              </a:solidFill>
            </a:endParaRPr>
          </a:p>
        </p:txBody>
      </p:sp>
      <p:cxnSp>
        <p:nvCxnSpPr>
          <p:cNvPr id="170" name="Elbow Connector 169"/>
          <p:cNvCxnSpPr/>
          <p:nvPr/>
        </p:nvCxnSpPr>
        <p:spPr>
          <a:xfrm rot="10800000" flipV="1">
            <a:off x="5772268" y="2540450"/>
            <a:ext cx="1847732" cy="1643974"/>
          </a:xfrm>
          <a:prstGeom prst="bentConnector3">
            <a:avLst>
              <a:gd name="adj1" fmla="val 925"/>
            </a:avLst>
          </a:prstGeom>
          <a:ln>
            <a:tailEnd type="triangle"/>
          </a:ln>
        </p:spPr>
        <p:style>
          <a:lnRef idx="3">
            <a:schemeClr val="dk1"/>
          </a:lnRef>
          <a:fillRef idx="0">
            <a:schemeClr val="dk1"/>
          </a:fillRef>
          <a:effectRef idx="2">
            <a:schemeClr val="dk1"/>
          </a:effectRef>
          <a:fontRef idx="minor">
            <a:schemeClr val="tx1"/>
          </a:fontRef>
        </p:style>
      </p:cxnSp>
      <p:cxnSp>
        <p:nvCxnSpPr>
          <p:cNvPr id="224" name="Straight Arrow Connector 223"/>
          <p:cNvCxnSpPr/>
          <p:nvPr/>
        </p:nvCxnSpPr>
        <p:spPr>
          <a:xfrm>
            <a:off x="2047472" y="4182759"/>
            <a:ext cx="156891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32" name="TextBox 231"/>
          <p:cNvSpPr txBox="1"/>
          <p:nvPr/>
        </p:nvSpPr>
        <p:spPr>
          <a:xfrm>
            <a:off x="2510498" y="3776316"/>
            <a:ext cx="472441" cy="369332"/>
          </a:xfrm>
          <a:prstGeom prst="rect">
            <a:avLst/>
          </a:prstGeom>
          <a:noFill/>
        </p:spPr>
        <p:txBody>
          <a:bodyPr wrap="square" rtlCol="0">
            <a:spAutoFit/>
          </a:bodyPr>
          <a:lstStyle/>
          <a:p>
            <a:r>
              <a:rPr lang="en-US" b="1" dirty="0" smtClean="0">
                <a:solidFill>
                  <a:prstClr val="black"/>
                </a:solidFill>
              </a:rPr>
              <a:t>No</a:t>
            </a:r>
            <a:endParaRPr lang="en-US" b="1" dirty="0">
              <a:solidFill>
                <a:prstClr val="black"/>
              </a:solidFill>
            </a:endParaRPr>
          </a:p>
        </p:txBody>
      </p:sp>
    </p:spTree>
    <p:extLst>
      <p:ext uri="{BB962C8B-B14F-4D97-AF65-F5344CB8AC3E}">
        <p14:creationId xmlns:p14="http://schemas.microsoft.com/office/powerpoint/2010/main" val="28933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additive="base">
                                        <p:cTn id="7" dur="500" fill="hold"/>
                                        <p:tgtEl>
                                          <p:spTgt spid="136"/>
                                        </p:tgtEl>
                                        <p:attrNameLst>
                                          <p:attrName>ppt_x</p:attrName>
                                        </p:attrNameLst>
                                      </p:cBhvr>
                                      <p:tavLst>
                                        <p:tav tm="0">
                                          <p:val>
                                            <p:strVal val="#ppt_x"/>
                                          </p:val>
                                        </p:tav>
                                        <p:tav tm="100000">
                                          <p:val>
                                            <p:strVal val="#ppt_x"/>
                                          </p:val>
                                        </p:tav>
                                      </p:tavLst>
                                    </p:anim>
                                    <p:anim calcmode="lin" valueType="num">
                                      <p:cBhvr additive="base">
                                        <p:cTn id="8" dur="500" fill="hold"/>
                                        <p:tgtEl>
                                          <p:spTgt spid="1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9"/>
                                        </p:tgtEl>
                                        <p:attrNameLst>
                                          <p:attrName>style.visibility</p:attrName>
                                        </p:attrNameLst>
                                      </p:cBhvr>
                                      <p:to>
                                        <p:strVal val="visible"/>
                                      </p:to>
                                    </p:set>
                                    <p:anim calcmode="lin" valueType="num">
                                      <p:cBhvr additive="base">
                                        <p:cTn id="25" dur="500" fill="hold"/>
                                        <p:tgtEl>
                                          <p:spTgt spid="139"/>
                                        </p:tgtEl>
                                        <p:attrNameLst>
                                          <p:attrName>ppt_x</p:attrName>
                                        </p:attrNameLst>
                                      </p:cBhvr>
                                      <p:tavLst>
                                        <p:tav tm="0">
                                          <p:val>
                                            <p:strVal val="#ppt_x"/>
                                          </p:val>
                                        </p:tav>
                                        <p:tav tm="100000">
                                          <p:val>
                                            <p:strVal val="#ppt_x"/>
                                          </p:val>
                                        </p:tav>
                                      </p:tavLst>
                                    </p:anim>
                                    <p:anim calcmode="lin" valueType="num">
                                      <p:cBhvr additive="base">
                                        <p:cTn id="26" dur="500" fill="hold"/>
                                        <p:tgtEl>
                                          <p:spTgt spid="13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2"/>
                                        </p:tgtEl>
                                        <p:attrNameLst>
                                          <p:attrName>style.visibility</p:attrName>
                                        </p:attrNameLst>
                                      </p:cBhvr>
                                      <p:to>
                                        <p:strVal val="visible"/>
                                      </p:to>
                                    </p:set>
                                    <p:anim calcmode="lin" valueType="num">
                                      <p:cBhvr additive="base">
                                        <p:cTn id="31" dur="500" fill="hold"/>
                                        <p:tgtEl>
                                          <p:spTgt spid="232"/>
                                        </p:tgtEl>
                                        <p:attrNameLst>
                                          <p:attrName>ppt_x</p:attrName>
                                        </p:attrNameLst>
                                      </p:cBhvr>
                                      <p:tavLst>
                                        <p:tav tm="0">
                                          <p:val>
                                            <p:strVal val="#ppt_x"/>
                                          </p:val>
                                        </p:tav>
                                        <p:tav tm="100000">
                                          <p:val>
                                            <p:strVal val="#ppt_x"/>
                                          </p:val>
                                        </p:tav>
                                      </p:tavLst>
                                    </p:anim>
                                    <p:anim calcmode="lin" valueType="num">
                                      <p:cBhvr additive="base">
                                        <p:cTn id="32" dur="500" fill="hold"/>
                                        <p:tgtEl>
                                          <p:spTgt spid="23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24"/>
                                        </p:tgtEl>
                                        <p:attrNameLst>
                                          <p:attrName>style.visibility</p:attrName>
                                        </p:attrNameLst>
                                      </p:cBhvr>
                                      <p:to>
                                        <p:strVal val="visible"/>
                                      </p:to>
                                    </p:set>
                                    <p:anim calcmode="lin" valueType="num">
                                      <p:cBhvr additive="base">
                                        <p:cTn id="37" dur="500" fill="hold"/>
                                        <p:tgtEl>
                                          <p:spTgt spid="224"/>
                                        </p:tgtEl>
                                        <p:attrNameLst>
                                          <p:attrName>ppt_x</p:attrName>
                                        </p:attrNameLst>
                                      </p:cBhvr>
                                      <p:tavLst>
                                        <p:tav tm="0">
                                          <p:val>
                                            <p:strVal val="#ppt_x"/>
                                          </p:val>
                                        </p:tav>
                                        <p:tav tm="100000">
                                          <p:val>
                                            <p:strVal val="#ppt_x"/>
                                          </p:val>
                                        </p:tav>
                                      </p:tavLst>
                                    </p:anim>
                                    <p:anim calcmode="lin" valueType="num">
                                      <p:cBhvr additive="base">
                                        <p:cTn id="38" dur="500" fill="hold"/>
                                        <p:tgtEl>
                                          <p:spTgt spid="2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8"/>
                                        </p:tgtEl>
                                        <p:attrNameLst>
                                          <p:attrName>style.visibility</p:attrName>
                                        </p:attrNameLst>
                                      </p:cBhvr>
                                      <p:to>
                                        <p:strVal val="visible"/>
                                      </p:to>
                                    </p:set>
                                    <p:anim calcmode="lin" valueType="num">
                                      <p:cBhvr additive="base">
                                        <p:cTn id="43" dur="500" fill="hold"/>
                                        <p:tgtEl>
                                          <p:spTgt spid="68"/>
                                        </p:tgtEl>
                                        <p:attrNameLst>
                                          <p:attrName>ppt_x</p:attrName>
                                        </p:attrNameLst>
                                      </p:cBhvr>
                                      <p:tavLst>
                                        <p:tav tm="0">
                                          <p:val>
                                            <p:strVal val="#ppt_x"/>
                                          </p:val>
                                        </p:tav>
                                        <p:tav tm="100000">
                                          <p:val>
                                            <p:strVal val="#ppt_x"/>
                                          </p:val>
                                        </p:tav>
                                      </p:tavLst>
                                    </p:anim>
                                    <p:anim calcmode="lin" valueType="num">
                                      <p:cBhvr additive="base">
                                        <p:cTn id="44"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1000"/>
                                        <p:tgtEl>
                                          <p:spTgt spid="49"/>
                                        </p:tgtEl>
                                      </p:cBhvr>
                                    </p:animEffect>
                                    <p:anim calcmode="lin" valueType="num">
                                      <p:cBhvr>
                                        <p:cTn id="50" dur="1000" fill="hold"/>
                                        <p:tgtEl>
                                          <p:spTgt spid="49"/>
                                        </p:tgtEl>
                                        <p:attrNameLst>
                                          <p:attrName>ppt_x</p:attrName>
                                        </p:attrNameLst>
                                      </p:cBhvr>
                                      <p:tavLst>
                                        <p:tav tm="0">
                                          <p:val>
                                            <p:strVal val="#ppt_x"/>
                                          </p:val>
                                        </p:tav>
                                        <p:tav tm="100000">
                                          <p:val>
                                            <p:strVal val="#ppt_x"/>
                                          </p:val>
                                        </p:tav>
                                      </p:tavLst>
                                    </p:anim>
                                    <p:anim calcmode="lin" valueType="num">
                                      <p:cBhvr>
                                        <p:cTn id="5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41"/>
                                        </p:tgtEl>
                                        <p:attrNameLst>
                                          <p:attrName>style.visibility</p:attrName>
                                        </p:attrNameLst>
                                      </p:cBhvr>
                                      <p:to>
                                        <p:strVal val="visible"/>
                                      </p:to>
                                    </p:set>
                                    <p:anim calcmode="lin" valueType="num">
                                      <p:cBhvr additive="base">
                                        <p:cTn id="56" dur="500" fill="hold"/>
                                        <p:tgtEl>
                                          <p:spTgt spid="141"/>
                                        </p:tgtEl>
                                        <p:attrNameLst>
                                          <p:attrName>ppt_x</p:attrName>
                                        </p:attrNameLst>
                                      </p:cBhvr>
                                      <p:tavLst>
                                        <p:tav tm="0">
                                          <p:val>
                                            <p:strVal val="#ppt_x"/>
                                          </p:val>
                                        </p:tav>
                                        <p:tav tm="100000">
                                          <p:val>
                                            <p:strVal val="#ppt_x"/>
                                          </p:val>
                                        </p:tav>
                                      </p:tavLst>
                                    </p:anim>
                                    <p:anim calcmode="lin" valueType="num">
                                      <p:cBhvr additive="base">
                                        <p:cTn id="57" dur="500" fill="hold"/>
                                        <p:tgtEl>
                                          <p:spTgt spid="141"/>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additive="base">
                                        <p:cTn id="62" dur="500" fill="hold"/>
                                        <p:tgtEl>
                                          <p:spTgt spid="10"/>
                                        </p:tgtEl>
                                        <p:attrNameLst>
                                          <p:attrName>ppt_x</p:attrName>
                                        </p:attrNameLst>
                                      </p:cBhvr>
                                      <p:tavLst>
                                        <p:tav tm="0">
                                          <p:val>
                                            <p:strVal val="#ppt_x"/>
                                          </p:val>
                                        </p:tav>
                                        <p:tav tm="100000">
                                          <p:val>
                                            <p:strVal val="#ppt_x"/>
                                          </p:val>
                                        </p:tav>
                                      </p:tavLst>
                                    </p:anim>
                                    <p:anim calcmode="lin" valueType="num">
                                      <p:cBhvr additive="base">
                                        <p:cTn id="6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additive="base">
                                        <p:cTn id="68" dur="500" fill="hold"/>
                                        <p:tgtEl>
                                          <p:spTgt spid="48"/>
                                        </p:tgtEl>
                                        <p:attrNameLst>
                                          <p:attrName>ppt_x</p:attrName>
                                        </p:attrNameLst>
                                      </p:cBhvr>
                                      <p:tavLst>
                                        <p:tav tm="0">
                                          <p:val>
                                            <p:strVal val="#ppt_x"/>
                                          </p:val>
                                        </p:tav>
                                        <p:tav tm="100000">
                                          <p:val>
                                            <p:strVal val="#ppt_x"/>
                                          </p:val>
                                        </p:tav>
                                      </p:tavLst>
                                    </p:anim>
                                    <p:anim calcmode="lin" valueType="num">
                                      <p:cBhvr additive="base">
                                        <p:cTn id="69"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147"/>
                                        </p:tgtEl>
                                        <p:attrNameLst>
                                          <p:attrName>style.visibility</p:attrName>
                                        </p:attrNameLst>
                                      </p:cBhvr>
                                      <p:to>
                                        <p:strVal val="visible"/>
                                      </p:to>
                                    </p:set>
                                    <p:animEffect transition="in" filter="fade">
                                      <p:cBhvr>
                                        <p:cTn id="74" dur="1000"/>
                                        <p:tgtEl>
                                          <p:spTgt spid="147"/>
                                        </p:tgtEl>
                                      </p:cBhvr>
                                    </p:animEffect>
                                    <p:anim calcmode="lin" valueType="num">
                                      <p:cBhvr>
                                        <p:cTn id="75" dur="1000" fill="hold"/>
                                        <p:tgtEl>
                                          <p:spTgt spid="147"/>
                                        </p:tgtEl>
                                        <p:attrNameLst>
                                          <p:attrName>ppt_x</p:attrName>
                                        </p:attrNameLst>
                                      </p:cBhvr>
                                      <p:tavLst>
                                        <p:tav tm="0">
                                          <p:val>
                                            <p:strVal val="#ppt_x"/>
                                          </p:val>
                                        </p:tav>
                                        <p:tav tm="100000">
                                          <p:val>
                                            <p:strVal val="#ppt_x"/>
                                          </p:val>
                                        </p:tav>
                                      </p:tavLst>
                                    </p:anim>
                                    <p:anim calcmode="lin" valueType="num">
                                      <p:cBhvr>
                                        <p:cTn id="76" dur="1000" fill="hold"/>
                                        <p:tgtEl>
                                          <p:spTgt spid="147"/>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52"/>
                                        </p:tgtEl>
                                        <p:attrNameLst>
                                          <p:attrName>style.visibility</p:attrName>
                                        </p:attrNameLst>
                                      </p:cBhvr>
                                      <p:to>
                                        <p:strVal val="visible"/>
                                      </p:to>
                                    </p:set>
                                    <p:anim calcmode="lin" valueType="num">
                                      <p:cBhvr additive="base">
                                        <p:cTn id="81" dur="500" fill="hold"/>
                                        <p:tgtEl>
                                          <p:spTgt spid="152"/>
                                        </p:tgtEl>
                                        <p:attrNameLst>
                                          <p:attrName>ppt_x</p:attrName>
                                        </p:attrNameLst>
                                      </p:cBhvr>
                                      <p:tavLst>
                                        <p:tav tm="0">
                                          <p:val>
                                            <p:strVal val="#ppt_x"/>
                                          </p:val>
                                        </p:tav>
                                        <p:tav tm="100000">
                                          <p:val>
                                            <p:strVal val="#ppt_x"/>
                                          </p:val>
                                        </p:tav>
                                      </p:tavLst>
                                    </p:anim>
                                    <p:anim calcmode="lin" valueType="num">
                                      <p:cBhvr additive="base">
                                        <p:cTn id="82" dur="500" fill="hold"/>
                                        <p:tgtEl>
                                          <p:spTgt spid="152"/>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151"/>
                                        </p:tgtEl>
                                        <p:attrNameLst>
                                          <p:attrName>style.visibility</p:attrName>
                                        </p:attrNameLst>
                                      </p:cBhvr>
                                      <p:to>
                                        <p:strVal val="visible"/>
                                      </p:to>
                                    </p:set>
                                    <p:anim calcmode="lin" valueType="num">
                                      <p:cBhvr additive="base">
                                        <p:cTn id="87" dur="500" fill="hold"/>
                                        <p:tgtEl>
                                          <p:spTgt spid="151"/>
                                        </p:tgtEl>
                                        <p:attrNameLst>
                                          <p:attrName>ppt_x</p:attrName>
                                        </p:attrNameLst>
                                      </p:cBhvr>
                                      <p:tavLst>
                                        <p:tav tm="0">
                                          <p:val>
                                            <p:strVal val="#ppt_x"/>
                                          </p:val>
                                        </p:tav>
                                        <p:tav tm="100000">
                                          <p:val>
                                            <p:strVal val="#ppt_x"/>
                                          </p:val>
                                        </p:tav>
                                      </p:tavLst>
                                    </p:anim>
                                    <p:anim calcmode="lin" valueType="num">
                                      <p:cBhvr additive="base">
                                        <p:cTn id="88" dur="500" fill="hold"/>
                                        <p:tgtEl>
                                          <p:spTgt spid="151"/>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11"/>
                                        </p:tgtEl>
                                        <p:attrNameLst>
                                          <p:attrName>style.visibility</p:attrName>
                                        </p:attrNameLst>
                                      </p:cBhvr>
                                      <p:to>
                                        <p:strVal val="visible"/>
                                      </p:to>
                                    </p:set>
                                    <p:anim calcmode="lin" valueType="num">
                                      <p:cBhvr additive="base">
                                        <p:cTn id="93" dur="500" fill="hold"/>
                                        <p:tgtEl>
                                          <p:spTgt spid="11"/>
                                        </p:tgtEl>
                                        <p:attrNameLst>
                                          <p:attrName>ppt_x</p:attrName>
                                        </p:attrNameLst>
                                      </p:cBhvr>
                                      <p:tavLst>
                                        <p:tav tm="0">
                                          <p:val>
                                            <p:strVal val="#ppt_x"/>
                                          </p:val>
                                        </p:tav>
                                        <p:tav tm="100000">
                                          <p:val>
                                            <p:strVal val="#ppt_x"/>
                                          </p:val>
                                        </p:tav>
                                      </p:tavLst>
                                    </p:anim>
                                    <p:anim calcmode="lin" valueType="num">
                                      <p:cBhvr additive="base">
                                        <p:cTn id="9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165"/>
                                        </p:tgtEl>
                                        <p:attrNameLst>
                                          <p:attrName>style.visibility</p:attrName>
                                        </p:attrNameLst>
                                      </p:cBhvr>
                                      <p:to>
                                        <p:strVal val="visible"/>
                                      </p:to>
                                    </p:set>
                                    <p:anim calcmode="lin" valueType="num">
                                      <p:cBhvr additive="base">
                                        <p:cTn id="99" dur="500" fill="hold"/>
                                        <p:tgtEl>
                                          <p:spTgt spid="165"/>
                                        </p:tgtEl>
                                        <p:attrNameLst>
                                          <p:attrName>ppt_x</p:attrName>
                                        </p:attrNameLst>
                                      </p:cBhvr>
                                      <p:tavLst>
                                        <p:tav tm="0">
                                          <p:val>
                                            <p:strVal val="#ppt_x"/>
                                          </p:val>
                                        </p:tav>
                                        <p:tav tm="100000">
                                          <p:val>
                                            <p:strVal val="#ppt_x"/>
                                          </p:val>
                                        </p:tav>
                                      </p:tavLst>
                                    </p:anim>
                                    <p:anim calcmode="lin" valueType="num">
                                      <p:cBhvr additive="base">
                                        <p:cTn id="100" dur="500" fill="hold"/>
                                        <p:tgtEl>
                                          <p:spTgt spid="165"/>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170"/>
                                        </p:tgtEl>
                                        <p:attrNameLst>
                                          <p:attrName>style.visibility</p:attrName>
                                        </p:attrNameLst>
                                      </p:cBhvr>
                                      <p:to>
                                        <p:strVal val="visible"/>
                                      </p:to>
                                    </p:set>
                                    <p:anim calcmode="lin" valueType="num">
                                      <p:cBhvr additive="base">
                                        <p:cTn id="105" dur="500" fill="hold"/>
                                        <p:tgtEl>
                                          <p:spTgt spid="170"/>
                                        </p:tgtEl>
                                        <p:attrNameLst>
                                          <p:attrName>ppt_x</p:attrName>
                                        </p:attrNameLst>
                                      </p:cBhvr>
                                      <p:tavLst>
                                        <p:tav tm="0">
                                          <p:val>
                                            <p:strVal val="#ppt_x"/>
                                          </p:val>
                                        </p:tav>
                                        <p:tav tm="100000">
                                          <p:val>
                                            <p:strVal val="#ppt_x"/>
                                          </p:val>
                                        </p:tav>
                                      </p:tavLst>
                                    </p:anim>
                                    <p:anim calcmode="lin" valueType="num">
                                      <p:cBhvr additive="base">
                                        <p:cTn id="106" dur="50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164"/>
                                        </p:tgtEl>
                                        <p:attrNameLst>
                                          <p:attrName>style.visibility</p:attrName>
                                        </p:attrNameLst>
                                      </p:cBhvr>
                                      <p:to>
                                        <p:strVal val="visible"/>
                                      </p:to>
                                    </p:set>
                                    <p:anim calcmode="lin" valueType="num">
                                      <p:cBhvr additive="base">
                                        <p:cTn id="111" dur="500" fill="hold"/>
                                        <p:tgtEl>
                                          <p:spTgt spid="164"/>
                                        </p:tgtEl>
                                        <p:attrNameLst>
                                          <p:attrName>ppt_x</p:attrName>
                                        </p:attrNameLst>
                                      </p:cBhvr>
                                      <p:tavLst>
                                        <p:tav tm="0">
                                          <p:val>
                                            <p:strVal val="#ppt_x"/>
                                          </p:val>
                                        </p:tav>
                                        <p:tav tm="100000">
                                          <p:val>
                                            <p:strVal val="#ppt_x"/>
                                          </p:val>
                                        </p:tav>
                                      </p:tavLst>
                                    </p:anim>
                                    <p:anim calcmode="lin" valueType="num">
                                      <p:cBhvr additive="base">
                                        <p:cTn id="112" dur="500" fill="hold"/>
                                        <p:tgtEl>
                                          <p:spTgt spid="164"/>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nodeType="clickEffect">
                                  <p:stCondLst>
                                    <p:cond delay="0"/>
                                  </p:stCondLst>
                                  <p:childTnLst>
                                    <p:set>
                                      <p:cBhvr>
                                        <p:cTn id="116" dur="1" fill="hold">
                                          <p:stCondLst>
                                            <p:cond delay="0"/>
                                          </p:stCondLst>
                                        </p:cTn>
                                        <p:tgtEl>
                                          <p:spTgt spid="163"/>
                                        </p:tgtEl>
                                        <p:attrNameLst>
                                          <p:attrName>style.visibility</p:attrName>
                                        </p:attrNameLst>
                                      </p:cBhvr>
                                      <p:to>
                                        <p:strVal val="visible"/>
                                      </p:to>
                                    </p:set>
                                    <p:anim calcmode="lin" valueType="num">
                                      <p:cBhvr additive="base">
                                        <p:cTn id="117" dur="500" fill="hold"/>
                                        <p:tgtEl>
                                          <p:spTgt spid="163"/>
                                        </p:tgtEl>
                                        <p:attrNameLst>
                                          <p:attrName>ppt_x</p:attrName>
                                        </p:attrNameLst>
                                      </p:cBhvr>
                                      <p:tavLst>
                                        <p:tav tm="0">
                                          <p:val>
                                            <p:strVal val="#ppt_x"/>
                                          </p:val>
                                        </p:tav>
                                        <p:tav tm="100000">
                                          <p:val>
                                            <p:strVal val="#ppt_x"/>
                                          </p:val>
                                        </p:tav>
                                      </p:tavLst>
                                    </p:anim>
                                    <p:anim calcmode="lin" valueType="num">
                                      <p:cBhvr additive="base">
                                        <p:cTn id="118" dur="500" fill="hold"/>
                                        <p:tgtEl>
                                          <p:spTgt spid="163"/>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grpId="0" nodeType="click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additive="base">
                                        <p:cTn id="123" dur="500" fill="hold"/>
                                        <p:tgtEl>
                                          <p:spTgt spid="21"/>
                                        </p:tgtEl>
                                        <p:attrNameLst>
                                          <p:attrName>ppt_x</p:attrName>
                                        </p:attrNameLst>
                                      </p:cBhvr>
                                      <p:tavLst>
                                        <p:tav tm="0">
                                          <p:val>
                                            <p:strVal val="#ppt_x"/>
                                          </p:val>
                                        </p:tav>
                                        <p:tav tm="100000">
                                          <p:val>
                                            <p:strVal val="#ppt_x"/>
                                          </p:val>
                                        </p:tav>
                                      </p:tavLst>
                                    </p:anim>
                                    <p:anim calcmode="lin" valueType="num">
                                      <p:cBhvr additive="base">
                                        <p:cTn id="1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6" grpId="0" animBg="1"/>
      <p:bldP spid="9" grpId="0" animBg="1"/>
      <p:bldP spid="10" grpId="0" animBg="1"/>
      <p:bldP spid="11" grpId="0" animBg="1"/>
      <p:bldP spid="48" grpId="0"/>
      <p:bldP spid="49" grpId="0"/>
      <p:bldP spid="21" grpId="0" animBg="1"/>
      <p:bldP spid="68" grpId="0" animBg="1"/>
      <p:bldP spid="152" grpId="0"/>
      <p:bldP spid="164" grpId="0"/>
      <p:bldP spid="165" grpId="0"/>
      <p:bldP spid="23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Notice of </a:t>
            </a:r>
            <a:r>
              <a:rPr lang="en-US" sz="3600" dirty="0" smtClean="0"/>
              <a:t>Intent</a:t>
            </a:r>
            <a:endParaRPr lang="en-US" sz="3600" dirty="0"/>
          </a:p>
        </p:txBody>
      </p:sp>
      <p:sp>
        <p:nvSpPr>
          <p:cNvPr id="3" name="Content Placeholder 2"/>
          <p:cNvSpPr>
            <a:spLocks noGrp="1"/>
          </p:cNvSpPr>
          <p:nvPr>
            <p:ph idx="1"/>
          </p:nvPr>
        </p:nvSpPr>
        <p:spPr>
          <a:xfrm>
            <a:off x="990600" y="1295400"/>
            <a:ext cx="7162800" cy="4754563"/>
          </a:xfrm>
        </p:spPr>
        <p:txBody>
          <a:bodyPr>
            <a:normAutofit/>
          </a:bodyPr>
          <a:lstStyle/>
          <a:p>
            <a:pPr>
              <a:spcBef>
                <a:spcPts val="1200"/>
              </a:spcBef>
            </a:pPr>
            <a:r>
              <a:rPr lang="en-US" dirty="0" smtClean="0"/>
              <a:t>If dewatering </a:t>
            </a:r>
            <a:r>
              <a:rPr lang="en-US" dirty="0"/>
              <a:t>operations </a:t>
            </a:r>
            <a:r>
              <a:rPr lang="en-US" dirty="0" smtClean="0"/>
              <a:t>are to be </a:t>
            </a:r>
            <a:r>
              <a:rPr lang="en-US" dirty="0"/>
              <a:t>performed as part of construction </a:t>
            </a:r>
            <a:r>
              <a:rPr lang="en-US" dirty="0" smtClean="0"/>
              <a:t>activities &gt; 1 acre, the applicant </a:t>
            </a:r>
            <a:r>
              <a:rPr lang="en-US" dirty="0" smtClean="0">
                <a:solidFill>
                  <a:srgbClr val="0070C0"/>
                </a:solidFill>
              </a:rPr>
              <a:t>may</a:t>
            </a:r>
            <a:r>
              <a:rPr lang="en-US" dirty="0" smtClean="0"/>
              <a:t> </a:t>
            </a:r>
            <a:r>
              <a:rPr lang="en-US" dirty="0" smtClean="0">
                <a:solidFill>
                  <a:srgbClr val="0070C0"/>
                </a:solidFill>
              </a:rPr>
              <a:t>elect</a:t>
            </a:r>
            <a:r>
              <a:rPr lang="en-US" dirty="0" smtClean="0"/>
              <a:t> to </a:t>
            </a:r>
            <a:r>
              <a:rPr lang="en-US" dirty="0"/>
              <a:t>obtain </a:t>
            </a:r>
            <a:r>
              <a:rPr lang="en-US" dirty="0" smtClean="0"/>
              <a:t>dewatering coverage </a:t>
            </a:r>
            <a:r>
              <a:rPr lang="en-US" dirty="0"/>
              <a:t>under </a:t>
            </a:r>
            <a:r>
              <a:rPr lang="en-US" dirty="0" smtClean="0"/>
              <a:t>the </a:t>
            </a:r>
            <a:r>
              <a:rPr lang="en-US" i="1" dirty="0"/>
              <a:t>Generic Permit for </a:t>
            </a:r>
            <a:r>
              <a:rPr lang="en-US" i="1" dirty="0">
                <a:solidFill>
                  <a:srgbClr val="0070C0"/>
                </a:solidFill>
              </a:rPr>
              <a:t>Stormwater</a:t>
            </a:r>
            <a:r>
              <a:rPr lang="en-US" i="1" dirty="0"/>
              <a:t> Discharges from </a:t>
            </a:r>
            <a:r>
              <a:rPr lang="en-US" i="1" dirty="0">
                <a:solidFill>
                  <a:srgbClr val="0070C0"/>
                </a:solidFill>
              </a:rPr>
              <a:t>Construction</a:t>
            </a:r>
            <a:r>
              <a:rPr lang="en-US" i="1" dirty="0"/>
              <a:t> </a:t>
            </a:r>
            <a:r>
              <a:rPr lang="en-US" i="1" dirty="0" smtClean="0"/>
              <a:t>Activities</a:t>
            </a:r>
            <a:r>
              <a:rPr lang="en-US" dirty="0" smtClean="0"/>
              <a:t>, 2015 revision (CGP).</a:t>
            </a:r>
            <a:endParaRPr lang="en-US" dirty="0" smtClean="0">
              <a:solidFill>
                <a:srgbClr val="C00000"/>
              </a:solidFill>
            </a:endParaRPr>
          </a:p>
        </p:txBody>
      </p:sp>
      <p:sp>
        <p:nvSpPr>
          <p:cNvPr id="5" name="Slide Number Placeholder 4"/>
          <p:cNvSpPr>
            <a:spLocks noGrp="1"/>
          </p:cNvSpPr>
          <p:nvPr>
            <p:ph type="sldNum" sz="quarter" idx="12"/>
          </p:nvPr>
        </p:nvSpPr>
        <p:spPr/>
        <p:txBody>
          <a:bodyPr/>
          <a:lstStyle/>
          <a:p>
            <a:fld id="{D9515C9C-B0D4-49C7-83C7-4BF66E55645D}" type="slidenum">
              <a:rPr lang="en-US" smtClean="0"/>
              <a:pPr/>
              <a:t>44</a:t>
            </a:fld>
            <a:endParaRPr lang="en-US" dirty="0"/>
          </a:p>
        </p:txBody>
      </p:sp>
    </p:spTree>
    <p:extLst>
      <p:ext uri="{BB962C8B-B14F-4D97-AF65-F5344CB8AC3E}">
        <p14:creationId xmlns:p14="http://schemas.microsoft.com/office/powerpoint/2010/main" val="30434063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Notice of </a:t>
            </a:r>
            <a:r>
              <a:rPr lang="en-US" sz="3600" dirty="0" smtClean="0"/>
              <a:t>Intent</a:t>
            </a:r>
            <a:endParaRPr lang="en-US" sz="3600" dirty="0"/>
          </a:p>
        </p:txBody>
      </p:sp>
      <p:sp>
        <p:nvSpPr>
          <p:cNvPr id="3" name="Content Placeholder 2"/>
          <p:cNvSpPr>
            <a:spLocks noGrp="1"/>
          </p:cNvSpPr>
          <p:nvPr>
            <p:ph idx="1"/>
          </p:nvPr>
        </p:nvSpPr>
        <p:spPr>
          <a:xfrm>
            <a:off x="457200" y="1371600"/>
            <a:ext cx="8305800" cy="4754563"/>
          </a:xfrm>
        </p:spPr>
        <p:txBody>
          <a:bodyPr>
            <a:normAutofit/>
          </a:bodyPr>
          <a:lstStyle/>
          <a:p>
            <a:pPr>
              <a:spcBef>
                <a:spcPts val="1200"/>
              </a:spcBef>
            </a:pPr>
            <a:r>
              <a:rPr lang="en-US" sz="2400" dirty="0">
                <a:solidFill>
                  <a:schemeClr val="tx1">
                    <a:lumMod val="50000"/>
                    <a:lumOff val="50000"/>
                  </a:schemeClr>
                </a:solidFill>
              </a:rPr>
              <a:t>If dewatering operations are to be performed as part of construction activities &gt; 1 acre, the applicant may elect to obtain coverage under the </a:t>
            </a:r>
            <a:r>
              <a:rPr lang="en-US" sz="2400" i="1" dirty="0">
                <a:solidFill>
                  <a:schemeClr val="tx1">
                    <a:lumMod val="50000"/>
                    <a:lumOff val="50000"/>
                  </a:schemeClr>
                </a:solidFill>
              </a:rPr>
              <a:t>Generic Permit for Stormwater Discharges from Construction Activities</a:t>
            </a:r>
            <a:r>
              <a:rPr lang="en-US" sz="2400" dirty="0">
                <a:solidFill>
                  <a:schemeClr val="tx1">
                    <a:lumMod val="50000"/>
                    <a:lumOff val="50000"/>
                  </a:schemeClr>
                </a:solidFill>
              </a:rPr>
              <a:t>, 2015 </a:t>
            </a:r>
            <a:r>
              <a:rPr lang="en-US" sz="2400" dirty="0" smtClean="0">
                <a:solidFill>
                  <a:schemeClr val="tx1">
                    <a:lumMod val="50000"/>
                    <a:lumOff val="50000"/>
                  </a:schemeClr>
                </a:solidFill>
              </a:rPr>
              <a:t>revision.</a:t>
            </a:r>
          </a:p>
          <a:p>
            <a:pPr lvl="0">
              <a:spcBef>
                <a:spcPts val="1200"/>
              </a:spcBef>
              <a:buFont typeface="Arial" charset="0"/>
              <a:buChar char="•"/>
            </a:pPr>
            <a:r>
              <a:rPr lang="en-US" dirty="0" smtClean="0"/>
              <a:t>NOI for the dewatering permit has to be completed and submitted </a:t>
            </a:r>
            <a:r>
              <a:rPr lang="en-US" dirty="0" smtClean="0">
                <a:solidFill>
                  <a:srgbClr val="00B050"/>
                </a:solidFill>
              </a:rPr>
              <a:t>at least 14 days prior </a:t>
            </a:r>
            <a:r>
              <a:rPr lang="en-US" dirty="0" smtClean="0"/>
              <a:t>to commencement of discharge.</a:t>
            </a:r>
          </a:p>
        </p:txBody>
      </p:sp>
      <p:sp>
        <p:nvSpPr>
          <p:cNvPr id="5" name="Slide Number Placeholder 4"/>
          <p:cNvSpPr>
            <a:spLocks noGrp="1"/>
          </p:cNvSpPr>
          <p:nvPr>
            <p:ph type="sldNum" sz="quarter" idx="12"/>
          </p:nvPr>
        </p:nvSpPr>
        <p:spPr/>
        <p:txBody>
          <a:bodyPr/>
          <a:lstStyle/>
          <a:p>
            <a:fld id="{D9515C9C-B0D4-49C7-83C7-4BF66E55645D}" type="slidenum">
              <a:rPr lang="en-US" smtClean="0"/>
              <a:pPr/>
              <a:t>45</a:t>
            </a:fld>
            <a:endParaRPr lang="en-US" dirty="0"/>
          </a:p>
        </p:txBody>
      </p:sp>
    </p:spTree>
    <p:extLst>
      <p:ext uri="{BB962C8B-B14F-4D97-AF65-F5344CB8AC3E}">
        <p14:creationId xmlns:p14="http://schemas.microsoft.com/office/powerpoint/2010/main" val="18831372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Notice of </a:t>
            </a:r>
            <a:r>
              <a:rPr lang="en-US" sz="3600" dirty="0" smtClean="0"/>
              <a:t>Intent</a:t>
            </a:r>
            <a:endParaRPr lang="en-US" sz="3600" dirty="0"/>
          </a:p>
        </p:txBody>
      </p:sp>
      <p:sp>
        <p:nvSpPr>
          <p:cNvPr id="3" name="Content Placeholder 2"/>
          <p:cNvSpPr>
            <a:spLocks noGrp="1"/>
          </p:cNvSpPr>
          <p:nvPr>
            <p:ph idx="1"/>
          </p:nvPr>
        </p:nvSpPr>
        <p:spPr>
          <a:xfrm>
            <a:off x="457200" y="1371600"/>
            <a:ext cx="7924800" cy="4754563"/>
          </a:xfrm>
        </p:spPr>
        <p:txBody>
          <a:bodyPr>
            <a:normAutofit/>
          </a:bodyPr>
          <a:lstStyle/>
          <a:p>
            <a:pPr>
              <a:spcBef>
                <a:spcPts val="1200"/>
              </a:spcBef>
            </a:pPr>
            <a:r>
              <a:rPr lang="en-US" sz="2400" dirty="0">
                <a:solidFill>
                  <a:schemeClr val="tx1">
                    <a:lumMod val="50000"/>
                    <a:lumOff val="50000"/>
                  </a:schemeClr>
                </a:solidFill>
              </a:rPr>
              <a:t>If dewatering operations are to be performed as part of construction activities &gt; 1 acre, the applicant may elect to obtain coverage under the </a:t>
            </a:r>
            <a:r>
              <a:rPr lang="en-US" sz="2400" i="1" dirty="0">
                <a:solidFill>
                  <a:schemeClr val="tx1">
                    <a:lumMod val="50000"/>
                    <a:lumOff val="50000"/>
                  </a:schemeClr>
                </a:solidFill>
              </a:rPr>
              <a:t>Generic Permit for Stormwater Discharges from Construction Activities</a:t>
            </a:r>
            <a:r>
              <a:rPr lang="en-US" sz="2400" dirty="0">
                <a:solidFill>
                  <a:schemeClr val="tx1">
                    <a:lumMod val="50000"/>
                    <a:lumOff val="50000"/>
                  </a:schemeClr>
                </a:solidFill>
              </a:rPr>
              <a:t>, 2015 </a:t>
            </a:r>
            <a:r>
              <a:rPr lang="en-US" sz="2400" dirty="0" smtClean="0">
                <a:solidFill>
                  <a:schemeClr val="tx1">
                    <a:lumMod val="50000"/>
                    <a:lumOff val="50000"/>
                  </a:schemeClr>
                </a:solidFill>
              </a:rPr>
              <a:t>revision.</a:t>
            </a:r>
          </a:p>
          <a:p>
            <a:pPr lvl="0">
              <a:spcBef>
                <a:spcPts val="1200"/>
              </a:spcBef>
              <a:buFont typeface="Arial" charset="0"/>
              <a:buChar char="•"/>
            </a:pPr>
            <a:r>
              <a:rPr lang="en-US" sz="2400" dirty="0" smtClean="0">
                <a:solidFill>
                  <a:schemeClr val="tx1">
                    <a:lumMod val="50000"/>
                    <a:lumOff val="50000"/>
                  </a:schemeClr>
                </a:solidFill>
              </a:rPr>
              <a:t>NOI for the dewatering permit has to be completed and submitted at least 14 days prior to commencement of discharge.</a:t>
            </a:r>
          </a:p>
          <a:p>
            <a:pPr>
              <a:spcBef>
                <a:spcPts val="1200"/>
              </a:spcBef>
              <a:buFont typeface="Arial" charset="0"/>
              <a:buChar char="•"/>
            </a:pPr>
            <a:r>
              <a:rPr lang="en-US" dirty="0" smtClean="0"/>
              <a:t>Dewatering permit </a:t>
            </a:r>
            <a:r>
              <a:rPr lang="en-US" dirty="0"/>
              <a:t>application </a:t>
            </a:r>
            <a:r>
              <a:rPr lang="en-US" dirty="0" smtClean="0"/>
              <a:t>fee is  </a:t>
            </a:r>
            <a:r>
              <a:rPr lang="en-US" dirty="0" smtClean="0">
                <a:solidFill>
                  <a:srgbClr val="00B050"/>
                </a:solidFill>
              </a:rPr>
              <a:t>$100</a:t>
            </a:r>
            <a:endParaRPr lang="en-US" dirty="0"/>
          </a:p>
          <a:p>
            <a:pPr marL="0" lvl="0" indent="0">
              <a:buNone/>
            </a:pPr>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46</a:t>
            </a:fld>
            <a:endParaRPr lang="en-US" dirty="0"/>
          </a:p>
        </p:txBody>
      </p:sp>
    </p:spTree>
    <p:extLst>
      <p:ext uri="{BB962C8B-B14F-4D97-AF65-F5344CB8AC3E}">
        <p14:creationId xmlns:p14="http://schemas.microsoft.com/office/powerpoint/2010/main" val="41684034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067" y="0"/>
            <a:ext cx="7924800" cy="1143000"/>
          </a:xfrm>
        </p:spPr>
        <p:txBody>
          <a:bodyPr>
            <a:normAutofit/>
          </a:bodyPr>
          <a:lstStyle/>
          <a:p>
            <a:r>
              <a:rPr lang="en-US" sz="3600" b="1" dirty="0" smtClean="0"/>
              <a:t>Notice </a:t>
            </a:r>
            <a:r>
              <a:rPr lang="en-US" sz="3600" b="1" dirty="0"/>
              <a:t>of </a:t>
            </a:r>
            <a:r>
              <a:rPr lang="en-US" sz="3600" b="1" dirty="0" smtClean="0"/>
              <a:t>Intent (NOI)  </a:t>
            </a:r>
            <a:endParaRPr lang="en-US" sz="3600" b="1" dirty="0"/>
          </a:p>
        </p:txBody>
      </p:sp>
      <p:sp>
        <p:nvSpPr>
          <p:cNvPr id="3" name="Content Placeholder 2" descr="Image of the cover page of the notice of Intent to use Generic Permit for Discharge of Ground Water From Dewatering Operations document." title="Notice of Intent "/>
          <p:cNvSpPr>
            <a:spLocks noGrp="1"/>
          </p:cNvSpPr>
          <p:nvPr>
            <p:ph sz="half" idx="2"/>
          </p:nvPr>
        </p:nvSpPr>
        <p:spPr/>
        <p:txBody>
          <a:bodyPr>
            <a:normAutofit/>
          </a:bodyPr>
          <a:lstStyle/>
          <a:p>
            <a:pPr marL="0" indent="0">
              <a:buNone/>
            </a:pPr>
            <a:endParaRPr lang="en-US" dirty="0"/>
          </a:p>
          <a:p>
            <a:pPr marL="0" lvl="0" indent="0">
              <a:buNone/>
            </a:pPr>
            <a:endParaRPr lang="en-US" dirty="0"/>
          </a:p>
        </p:txBody>
      </p:sp>
      <p:sp>
        <p:nvSpPr>
          <p:cNvPr id="5" name="Slide Number Placeholder 4"/>
          <p:cNvSpPr>
            <a:spLocks noGrp="1"/>
          </p:cNvSpPr>
          <p:nvPr>
            <p:ph type="sldNum" sz="quarter" idx="12"/>
          </p:nvPr>
        </p:nvSpPr>
        <p:spPr>
          <a:xfrm>
            <a:off x="6586330" y="6477000"/>
            <a:ext cx="2133600" cy="381000"/>
          </a:xfrm>
        </p:spPr>
        <p:txBody>
          <a:bodyPr/>
          <a:lstStyle/>
          <a:p>
            <a:fld id="{D9515C9C-B0D4-49C7-83C7-4BF66E55645D}" type="slidenum">
              <a:rPr lang="en-US" smtClean="0">
                <a:solidFill>
                  <a:schemeClr val="bg1"/>
                </a:solidFill>
                <a:latin typeface="Arial" panose="020B0604020202020204" pitchFamily="34" charset="0"/>
                <a:cs typeface="Arial" panose="020B0604020202020204" pitchFamily="34" charset="0"/>
              </a:rPr>
              <a:pPr/>
              <a:t>47</a:t>
            </a:fld>
            <a:endParaRPr lang="en-US" dirty="0">
              <a:solidFill>
                <a:schemeClr val="bg1"/>
              </a:solidFill>
              <a:latin typeface="Arial" panose="020B0604020202020204" pitchFamily="34" charset="0"/>
              <a:cs typeface="Arial" panose="020B0604020202020204" pitchFamily="34" charset="0"/>
            </a:endParaRPr>
          </a:p>
        </p:txBody>
      </p:sp>
      <p:sp>
        <p:nvSpPr>
          <p:cNvPr id="11" name="Content Placeholder 2"/>
          <p:cNvSpPr>
            <a:spLocks noGrp="1"/>
          </p:cNvSpPr>
          <p:nvPr>
            <p:ph type="body" idx="1"/>
          </p:nvPr>
        </p:nvSpPr>
        <p:spPr>
          <a:xfrm>
            <a:off x="228600" y="1295400"/>
            <a:ext cx="4876800" cy="4830763"/>
          </a:xfrm>
        </p:spPr>
        <p:txBody>
          <a:bodyPr anchor="t">
            <a:normAutofit/>
          </a:bodyPr>
          <a:lstStyle/>
          <a:p>
            <a:pPr marL="0" lvl="0" indent="0" algn="ctr">
              <a:buClr>
                <a:srgbClr val="006666"/>
              </a:buClr>
              <a:buNone/>
              <a:defRPr/>
            </a:pPr>
            <a:r>
              <a:rPr lang="en-US" sz="2800" b="0" dirty="0" smtClean="0">
                <a:latin typeface="Arial" panose="020B0604020202020204" pitchFamily="34" charset="0"/>
                <a:cs typeface="Arial" panose="020B0604020202020204" pitchFamily="34" charset="0"/>
              </a:rPr>
              <a:t>NOTICE OF INTENT TO USE THE GENERIC </a:t>
            </a:r>
            <a:r>
              <a:rPr lang="en-US" sz="2800" b="0" dirty="0">
                <a:latin typeface="Arial" panose="020B0604020202020204" pitchFamily="34" charset="0"/>
                <a:cs typeface="Arial" panose="020B0604020202020204" pitchFamily="34" charset="0"/>
              </a:rPr>
              <a:t>PERMIT FOR DISCHARGE OF </a:t>
            </a:r>
            <a:r>
              <a:rPr lang="en-US" sz="2800" b="0" dirty="0" smtClean="0">
                <a:latin typeface="Arial" panose="020B0604020202020204" pitchFamily="34" charset="0"/>
                <a:cs typeface="Arial" panose="020B0604020202020204" pitchFamily="34" charset="0"/>
              </a:rPr>
              <a:t>GROUND WATER </a:t>
            </a:r>
            <a:r>
              <a:rPr lang="en-US" sz="2800" b="0" dirty="0">
                <a:latin typeface="Arial" panose="020B0604020202020204" pitchFamily="34" charset="0"/>
                <a:cs typeface="Arial" panose="020B0604020202020204" pitchFamily="34" charset="0"/>
              </a:rPr>
              <a:t>FROM DEWATERING OPERATIONS</a:t>
            </a:r>
          </a:p>
          <a:p>
            <a:pPr lvl="0" algn="ctr">
              <a:defRPr/>
            </a:pPr>
            <a:endParaRPr lang="en-US" sz="2800" b="0" dirty="0">
              <a:latin typeface="Arial" panose="020B0604020202020204" pitchFamily="34" charset="0"/>
              <a:cs typeface="Arial" panose="020B0604020202020204" pitchFamily="34" charset="0"/>
            </a:endParaRPr>
          </a:p>
          <a:p>
            <a:pPr marL="0" lvl="0" indent="0" algn="ctr">
              <a:buNone/>
              <a:defRPr/>
            </a:pPr>
            <a:r>
              <a:rPr lang="en-US" sz="2800" b="0" dirty="0" smtClean="0">
                <a:latin typeface="Arial" panose="020B0604020202020204" pitchFamily="34" charset="0"/>
                <a:cs typeface="Arial" panose="020B0604020202020204" pitchFamily="34" charset="0"/>
              </a:rPr>
              <a:t>DEP Document </a:t>
            </a:r>
          </a:p>
          <a:p>
            <a:pPr marL="0" lvl="0" indent="0" algn="ctr">
              <a:buNone/>
              <a:defRPr/>
            </a:pPr>
            <a:r>
              <a:rPr lang="en-US" sz="2800" b="0" dirty="0" smtClean="0">
                <a:solidFill>
                  <a:srgbClr val="FF0000"/>
                </a:solidFill>
                <a:latin typeface="Arial" panose="020B0604020202020204" pitchFamily="34" charset="0"/>
                <a:cs typeface="Arial" panose="020B0604020202020204" pitchFamily="34" charset="0"/>
              </a:rPr>
              <a:t>Form</a:t>
            </a:r>
            <a:r>
              <a:rPr lang="en-US" sz="2800" b="0" dirty="0" smtClean="0">
                <a:latin typeface="Arial" panose="020B0604020202020204" pitchFamily="34" charset="0"/>
                <a:cs typeface="Arial" panose="020B0604020202020204" pitchFamily="34" charset="0"/>
              </a:rPr>
              <a:t> 62-621.300 </a:t>
            </a:r>
            <a:r>
              <a:rPr lang="en-US" sz="2800" b="0" dirty="0" smtClean="0">
                <a:solidFill>
                  <a:srgbClr val="FF0000"/>
                </a:solidFill>
                <a:latin typeface="Arial" panose="020B0604020202020204" pitchFamily="34" charset="0"/>
                <a:cs typeface="Arial" panose="020B0604020202020204" pitchFamily="34" charset="0"/>
              </a:rPr>
              <a:t>(2)(b)</a:t>
            </a:r>
            <a:endParaRPr lang="en-US" sz="2800" b="0" dirty="0">
              <a:solidFill>
                <a:srgbClr val="FF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5181600" y="1143000"/>
            <a:ext cx="3774651" cy="5218811"/>
          </a:xfrm>
          <a:prstGeom prst="rect">
            <a:avLst/>
          </a:prstGeom>
        </p:spPr>
      </p:pic>
    </p:spTree>
    <p:extLst>
      <p:ext uri="{BB962C8B-B14F-4D97-AF65-F5344CB8AC3E}">
        <p14:creationId xmlns:p14="http://schemas.microsoft.com/office/powerpoint/2010/main" val="12790982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Effluent </a:t>
            </a:r>
            <a:r>
              <a:rPr lang="en-US" dirty="0" smtClean="0"/>
              <a:t>Limitations</a:t>
            </a:r>
            <a:endParaRPr lang="en-US" dirty="0"/>
          </a:p>
        </p:txBody>
      </p:sp>
      <p:sp>
        <p:nvSpPr>
          <p:cNvPr id="3" name="Content Placeholder 2"/>
          <p:cNvSpPr>
            <a:spLocks noGrp="1"/>
          </p:cNvSpPr>
          <p:nvPr>
            <p:ph idx="1"/>
          </p:nvPr>
        </p:nvSpPr>
        <p:spPr>
          <a:xfrm>
            <a:off x="457200" y="1371600"/>
            <a:ext cx="8305800" cy="4754563"/>
          </a:xfrm>
          <a:solidFill>
            <a:schemeClr val="bg2">
              <a:lumMod val="75000"/>
            </a:schemeClr>
          </a:solidFill>
        </p:spPr>
        <p:txBody>
          <a:bodyPr/>
          <a:lstStyle/>
          <a:p>
            <a:pPr marL="0" indent="0">
              <a:buNone/>
            </a:pPr>
            <a:r>
              <a:rPr lang="en-US" dirty="0" smtClean="0"/>
              <a:t> </a:t>
            </a:r>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48</a:t>
            </a:fld>
            <a:endParaRPr lang="en-US" dirty="0"/>
          </a:p>
        </p:txBody>
      </p:sp>
      <p:graphicFrame>
        <p:nvGraphicFramePr>
          <p:cNvPr id="7" name="Table 6" descr="Discharge of ground water from dewatering operations shall be limited and monitored by the permittee." title="Effluent Limitation Table"/>
          <p:cNvGraphicFramePr>
            <a:graphicFrameLocks noGrp="1"/>
          </p:cNvGraphicFramePr>
          <p:nvPr>
            <p:extLst>
              <p:ext uri="{D42A27DB-BD31-4B8C-83A1-F6EECF244321}">
                <p14:modId xmlns:p14="http://schemas.microsoft.com/office/powerpoint/2010/main" val="3323514181"/>
              </p:ext>
            </p:extLst>
          </p:nvPr>
        </p:nvGraphicFramePr>
        <p:xfrm>
          <a:off x="609600" y="2438400"/>
          <a:ext cx="8001003" cy="1920777"/>
        </p:xfrm>
        <a:graphic>
          <a:graphicData uri="http://schemas.openxmlformats.org/drawingml/2006/table">
            <a:tbl>
              <a:tblPr firstRow="1" bandRow="1">
                <a:tableStyleId>{5C22544A-7EE6-4342-B048-85BDC9FD1C3A}</a:tableStyleId>
              </a:tblPr>
              <a:tblGrid>
                <a:gridCol w="1455023"/>
                <a:gridCol w="1293353"/>
                <a:gridCol w="1616690"/>
                <a:gridCol w="1940029"/>
                <a:gridCol w="1695908"/>
              </a:tblGrid>
              <a:tr h="1066800">
                <a:tc>
                  <a:txBody>
                    <a:bodyPr/>
                    <a:lstStyle/>
                    <a:p>
                      <a:pPr algn="ctr"/>
                      <a:r>
                        <a:rPr lang="en-US" dirty="0" smtClean="0">
                          <a:solidFill>
                            <a:schemeClr val="tx1"/>
                          </a:solidFill>
                        </a:rPr>
                        <a:t>Parameter</a:t>
                      </a:r>
                      <a:endParaRPr lang="en-US" dirty="0">
                        <a:solidFill>
                          <a:schemeClr val="tx1"/>
                        </a:solidFill>
                      </a:endParaRPr>
                    </a:p>
                  </a:txBody>
                  <a:tcPr anchor="ctr">
                    <a:solidFill>
                      <a:schemeClr val="accent1">
                        <a:lumMod val="40000"/>
                        <a:lumOff val="60000"/>
                        <a:alpha val="98000"/>
                      </a:schemeClr>
                    </a:solidFill>
                  </a:tcPr>
                </a:tc>
                <a:tc>
                  <a:txBody>
                    <a:bodyPr/>
                    <a:lstStyle/>
                    <a:p>
                      <a:pPr algn="ctr"/>
                      <a:r>
                        <a:rPr lang="en-US" dirty="0" smtClean="0">
                          <a:solidFill>
                            <a:schemeClr val="tx1"/>
                          </a:solidFill>
                        </a:rPr>
                        <a:t>Units</a:t>
                      </a:r>
                      <a:endParaRPr lang="en-US" dirty="0">
                        <a:solidFill>
                          <a:schemeClr val="tx1"/>
                        </a:solidFill>
                      </a:endParaRPr>
                    </a:p>
                  </a:txBody>
                  <a:tcPr anchor="ctr">
                    <a:solidFill>
                      <a:schemeClr val="accent1">
                        <a:lumMod val="40000"/>
                        <a:lumOff val="60000"/>
                        <a:alpha val="98000"/>
                      </a:schemeClr>
                    </a:solidFill>
                  </a:tcPr>
                </a:tc>
                <a:tc>
                  <a:txBody>
                    <a:bodyPr/>
                    <a:lstStyle/>
                    <a:p>
                      <a:pPr algn="ctr"/>
                      <a:r>
                        <a:rPr lang="en-US" dirty="0" smtClean="0">
                          <a:solidFill>
                            <a:schemeClr val="tx1"/>
                          </a:solidFill>
                        </a:rPr>
                        <a:t>Discharge Limitation</a:t>
                      </a:r>
                      <a:endParaRPr lang="en-US" dirty="0">
                        <a:solidFill>
                          <a:schemeClr val="tx1"/>
                        </a:solidFill>
                      </a:endParaRPr>
                    </a:p>
                  </a:txBody>
                  <a:tcPr anchor="ctr">
                    <a:solidFill>
                      <a:schemeClr val="accent1">
                        <a:lumMod val="40000"/>
                        <a:lumOff val="60000"/>
                        <a:alpha val="98000"/>
                      </a:schemeClr>
                    </a:solidFill>
                  </a:tcPr>
                </a:tc>
                <a:tc>
                  <a:txBody>
                    <a:bodyPr/>
                    <a:lstStyle/>
                    <a:p>
                      <a:pPr marL="0" marR="0" algn="ctr" hangingPunct="0">
                        <a:spcBef>
                          <a:spcPts val="600"/>
                        </a:spcBef>
                        <a:spcAft>
                          <a:spcPts val="600"/>
                        </a:spcAft>
                        <a:tabLst>
                          <a:tab pos="742950" algn="l"/>
                        </a:tabLst>
                      </a:pPr>
                      <a:r>
                        <a:rPr lang="en-US" sz="1800" dirty="0">
                          <a:solidFill>
                            <a:schemeClr val="tx1"/>
                          </a:solidFill>
                          <a:effectLst/>
                        </a:rPr>
                        <a:t>Monitoring Frequency</a:t>
                      </a:r>
                      <a:endParaRPr lang="en-US" sz="1800" dirty="0">
                        <a:solidFill>
                          <a:schemeClr val="tx1"/>
                        </a:solidFill>
                        <a:effectLst/>
                        <a:latin typeface="Times New Roman"/>
                        <a:ea typeface="Times New Roman"/>
                      </a:endParaRPr>
                    </a:p>
                  </a:txBody>
                  <a:tcPr marL="68580" marR="68580" marT="0" marB="0" anchor="ctr">
                    <a:solidFill>
                      <a:schemeClr val="accent1">
                        <a:lumMod val="40000"/>
                        <a:lumOff val="60000"/>
                        <a:alpha val="98000"/>
                      </a:schemeClr>
                    </a:solidFill>
                  </a:tcPr>
                </a:tc>
                <a:tc>
                  <a:txBody>
                    <a:bodyPr/>
                    <a:lstStyle/>
                    <a:p>
                      <a:pPr marL="0" marR="0" algn="ctr" hangingPunct="0">
                        <a:spcBef>
                          <a:spcPts val="600"/>
                        </a:spcBef>
                        <a:spcAft>
                          <a:spcPts val="600"/>
                        </a:spcAft>
                        <a:tabLst>
                          <a:tab pos="742950" algn="l"/>
                        </a:tabLst>
                      </a:pPr>
                      <a:r>
                        <a:rPr lang="en-US" sz="1800" dirty="0">
                          <a:solidFill>
                            <a:schemeClr val="tx1"/>
                          </a:solidFill>
                          <a:effectLst/>
                        </a:rPr>
                        <a:t>Sample Type</a:t>
                      </a:r>
                      <a:endParaRPr lang="en-US" sz="1800" dirty="0">
                        <a:solidFill>
                          <a:schemeClr val="tx1"/>
                        </a:solidFill>
                        <a:effectLst/>
                        <a:latin typeface="Times New Roman"/>
                        <a:ea typeface="Times New Roman"/>
                      </a:endParaRPr>
                    </a:p>
                  </a:txBody>
                  <a:tcPr marL="68580" marR="68580" marT="0" marB="0" anchor="ctr">
                    <a:solidFill>
                      <a:schemeClr val="accent1">
                        <a:lumMod val="40000"/>
                        <a:lumOff val="60000"/>
                        <a:alpha val="98000"/>
                      </a:schemeClr>
                    </a:solidFill>
                  </a:tcPr>
                </a:tc>
              </a:tr>
              <a:tr h="853977">
                <a:tc>
                  <a:txBody>
                    <a:bodyPr/>
                    <a:lstStyle/>
                    <a:p>
                      <a:pPr algn="ctr"/>
                      <a:r>
                        <a:rPr lang="en-US" b="0" dirty="0" smtClean="0">
                          <a:latin typeface="Book Antiqua" panose="02040602050305030304" pitchFamily="18" charset="0"/>
                        </a:rPr>
                        <a:t>Flow</a:t>
                      </a:r>
                      <a:endParaRPr lang="en-US" b="0" dirty="0">
                        <a:latin typeface="Book Antiqua" panose="02040602050305030304" pitchFamily="18" charset="0"/>
                      </a:endParaRPr>
                    </a:p>
                  </a:txBody>
                  <a:tcPr anchor="ctr">
                    <a:solidFill>
                      <a:schemeClr val="accent1">
                        <a:alpha val="98000"/>
                      </a:schemeClr>
                    </a:solidFill>
                  </a:tcPr>
                </a:tc>
                <a:tc>
                  <a:txBody>
                    <a:bodyPr/>
                    <a:lstStyle/>
                    <a:p>
                      <a:pPr algn="ctr"/>
                      <a:r>
                        <a:rPr lang="en-US" dirty="0" smtClean="0">
                          <a:latin typeface="Book Antiqua" panose="02040602050305030304" pitchFamily="18" charset="0"/>
                        </a:rPr>
                        <a:t>Gallons</a:t>
                      </a:r>
                      <a:r>
                        <a:rPr lang="en-US" baseline="0" dirty="0" smtClean="0">
                          <a:latin typeface="Book Antiqua" panose="02040602050305030304" pitchFamily="18" charset="0"/>
                        </a:rPr>
                        <a:t> per day</a:t>
                      </a:r>
                      <a:endParaRPr lang="en-US" dirty="0">
                        <a:latin typeface="Book Antiqua" panose="02040602050305030304" pitchFamily="18" charset="0"/>
                      </a:endParaRPr>
                    </a:p>
                  </a:txBody>
                  <a:tcPr anchor="ctr">
                    <a:solidFill>
                      <a:schemeClr val="accent1">
                        <a:alpha val="98000"/>
                      </a:schemeClr>
                    </a:solidFill>
                  </a:tcPr>
                </a:tc>
                <a:tc>
                  <a:txBody>
                    <a:bodyPr/>
                    <a:lstStyle/>
                    <a:p>
                      <a:pPr algn="ctr"/>
                      <a:r>
                        <a:rPr lang="en-US" dirty="0" smtClean="0">
                          <a:latin typeface="Book Antiqua" panose="02040602050305030304" pitchFamily="18" charset="0"/>
                        </a:rPr>
                        <a:t>Report</a:t>
                      </a:r>
                      <a:endParaRPr lang="en-US" dirty="0">
                        <a:latin typeface="Book Antiqua" panose="02040602050305030304" pitchFamily="18" charset="0"/>
                      </a:endParaRPr>
                    </a:p>
                  </a:txBody>
                  <a:tcPr anchor="ctr">
                    <a:solidFill>
                      <a:schemeClr val="accent1">
                        <a:alpha val="98000"/>
                      </a:schemeClr>
                    </a:solidFill>
                  </a:tcPr>
                </a:tc>
                <a:tc>
                  <a:txBody>
                    <a:bodyPr/>
                    <a:lstStyle/>
                    <a:p>
                      <a:pPr marL="0" marR="0" algn="ctr" hangingPunct="0">
                        <a:spcBef>
                          <a:spcPts val="600"/>
                        </a:spcBef>
                        <a:spcAft>
                          <a:spcPts val="600"/>
                        </a:spcAft>
                        <a:tabLst>
                          <a:tab pos="742950" algn="l"/>
                        </a:tabLst>
                      </a:pPr>
                      <a:r>
                        <a:rPr lang="en-US" sz="1800" dirty="0">
                          <a:effectLst/>
                          <a:latin typeface="Book Antiqua" panose="02040602050305030304" pitchFamily="18" charset="0"/>
                        </a:rPr>
                        <a:t>1/week when discharging</a:t>
                      </a:r>
                      <a:endParaRPr lang="en-US" sz="1800" dirty="0">
                        <a:effectLst/>
                        <a:latin typeface="Book Antiqua" panose="02040602050305030304" pitchFamily="18" charset="0"/>
                        <a:ea typeface="Times New Roman"/>
                      </a:endParaRPr>
                    </a:p>
                  </a:txBody>
                  <a:tcPr marL="68580" marR="68580" marT="0" marB="0" anchor="ctr">
                    <a:solidFill>
                      <a:schemeClr val="accent1">
                        <a:alpha val="98000"/>
                      </a:schemeClr>
                    </a:solidFill>
                  </a:tcPr>
                </a:tc>
                <a:tc>
                  <a:txBody>
                    <a:bodyPr/>
                    <a:lstStyle/>
                    <a:p>
                      <a:pPr marL="0" marR="0" algn="ctr" hangingPunct="0">
                        <a:spcBef>
                          <a:spcPts val="600"/>
                        </a:spcBef>
                        <a:spcAft>
                          <a:spcPts val="600"/>
                        </a:spcAft>
                        <a:tabLst>
                          <a:tab pos="742950" algn="l"/>
                        </a:tabLst>
                      </a:pPr>
                      <a:r>
                        <a:rPr lang="en-US" sz="1800" dirty="0">
                          <a:effectLst/>
                          <a:latin typeface="Book Antiqua" panose="02040602050305030304" pitchFamily="18" charset="0"/>
                        </a:rPr>
                        <a:t>Actual or Estimated</a:t>
                      </a:r>
                      <a:endParaRPr lang="en-US" sz="1800" dirty="0">
                        <a:effectLst/>
                        <a:latin typeface="Book Antiqua" panose="02040602050305030304" pitchFamily="18" charset="0"/>
                        <a:ea typeface="Times New Roman"/>
                      </a:endParaRPr>
                    </a:p>
                  </a:txBody>
                  <a:tcPr marL="68580" marR="68580" marT="0" marB="0" anchor="ctr">
                    <a:solidFill>
                      <a:schemeClr val="accent1">
                        <a:alpha val="98000"/>
                      </a:schemeClr>
                    </a:solidFill>
                  </a:tcPr>
                </a:tc>
              </a:tr>
            </a:tbl>
          </a:graphicData>
        </a:graphic>
      </p:graphicFrame>
    </p:spTree>
    <p:extLst>
      <p:ext uri="{BB962C8B-B14F-4D97-AF65-F5344CB8AC3E}">
        <p14:creationId xmlns:p14="http://schemas.microsoft.com/office/powerpoint/2010/main" val="274507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76200"/>
            <a:ext cx="7239000" cy="928688"/>
          </a:xfrm>
        </p:spPr>
        <p:txBody>
          <a:bodyPr>
            <a:normAutofit fontScale="90000"/>
          </a:bodyPr>
          <a:lstStyle/>
          <a:p>
            <a:r>
              <a:rPr lang="en-US" dirty="0">
                <a:latin typeface="Bodoni MT" panose="02070603080606020203" pitchFamily="18" charset="0"/>
              </a:rPr>
              <a:t>The NOI:  Part II.D. </a:t>
            </a:r>
            <a:br>
              <a:rPr lang="en-US" dirty="0">
                <a:latin typeface="Bodoni MT" panose="02070603080606020203" pitchFamily="18" charset="0"/>
              </a:rPr>
            </a:br>
            <a:r>
              <a:rPr lang="en-US" dirty="0"/>
              <a:t>Dewatering Information, </a:t>
            </a:r>
            <a:r>
              <a:rPr lang="en-US" sz="3600" dirty="0"/>
              <a:t>BMPs</a:t>
            </a:r>
            <a:endParaRPr lang="en-US" sz="2000" dirty="0"/>
          </a:p>
        </p:txBody>
      </p:sp>
      <p:sp>
        <p:nvSpPr>
          <p:cNvPr id="3" name="Content Placeholder 2"/>
          <p:cNvSpPr>
            <a:spLocks noGrp="1"/>
          </p:cNvSpPr>
          <p:nvPr>
            <p:ph idx="1"/>
          </p:nvPr>
        </p:nvSpPr>
        <p:spPr>
          <a:xfrm>
            <a:off x="457200" y="1371600"/>
            <a:ext cx="8229600" cy="4754563"/>
          </a:xfrm>
        </p:spPr>
        <p:txBody>
          <a:bodyPr>
            <a:normAutofit/>
          </a:bodyPr>
          <a:lstStyle/>
          <a:p>
            <a:pPr>
              <a:spcBef>
                <a:spcPts val="1200"/>
              </a:spcBef>
            </a:pPr>
            <a:r>
              <a:rPr lang="en-US" dirty="0" smtClean="0"/>
              <a:t>Chemical Treatment</a:t>
            </a:r>
          </a:p>
          <a:p>
            <a:pPr lvl="1">
              <a:spcBef>
                <a:spcPts val="600"/>
              </a:spcBef>
            </a:pPr>
            <a:r>
              <a:rPr lang="en-US" sz="2800" dirty="0" smtClean="0"/>
              <a:t>The </a:t>
            </a:r>
            <a:r>
              <a:rPr lang="en-US" sz="2800" dirty="0"/>
              <a:t>use of chemicals such as polymers, alum and other flocculants are authorized by the dewatering </a:t>
            </a:r>
            <a:r>
              <a:rPr lang="en-US" sz="2800" dirty="0" smtClean="0"/>
              <a:t>generic permit.</a:t>
            </a:r>
          </a:p>
          <a:p>
            <a:pPr lvl="1">
              <a:spcBef>
                <a:spcPts val="600"/>
              </a:spcBef>
            </a:pPr>
            <a:r>
              <a:rPr lang="en-US" sz="2800" dirty="0" smtClean="0"/>
              <a:t>Polymers (e.g. polyacrylamide) and </a:t>
            </a:r>
            <a:r>
              <a:rPr lang="en-US" sz="2800" dirty="0"/>
              <a:t>alum can be used to reduce turbidity and other </a:t>
            </a:r>
            <a:r>
              <a:rPr lang="en-US" sz="2800" dirty="0" smtClean="0"/>
              <a:t>pollutants.</a:t>
            </a:r>
          </a:p>
          <a:p>
            <a:pPr lvl="1">
              <a:spcBef>
                <a:spcPts val="600"/>
              </a:spcBef>
            </a:pPr>
            <a:r>
              <a:rPr lang="en-US" sz="2800" dirty="0" smtClean="0"/>
              <a:t>Polyacrylamide (PAM) </a:t>
            </a:r>
            <a:r>
              <a:rPr lang="en-US" sz="2800" dirty="0"/>
              <a:t>is typically used in conjunction with other BMPs to increase their performance.</a:t>
            </a:r>
          </a:p>
          <a:p>
            <a:pPr lvl="1">
              <a:spcBef>
                <a:spcPts val="600"/>
              </a:spcBef>
            </a:pPr>
            <a:endParaRPr lang="en-US" dirty="0" smtClean="0"/>
          </a:p>
          <a:p>
            <a:pPr marL="457200" lvl="1" indent="0">
              <a:buNone/>
            </a:pPr>
            <a:endParaRPr lang="en-US" dirty="0" smtClean="0"/>
          </a:p>
        </p:txBody>
      </p:sp>
      <p:sp>
        <p:nvSpPr>
          <p:cNvPr id="5" name="Slide Number Placeholder 4"/>
          <p:cNvSpPr>
            <a:spLocks noGrp="1"/>
          </p:cNvSpPr>
          <p:nvPr>
            <p:ph type="sldNum" sz="quarter" idx="12"/>
          </p:nvPr>
        </p:nvSpPr>
        <p:spPr/>
        <p:txBody>
          <a:bodyPr/>
          <a:lstStyle/>
          <a:p>
            <a:fld id="{D9515C9C-B0D4-49C7-83C7-4BF66E55645D}" type="slidenum">
              <a:rPr lang="en-US" smtClean="0"/>
              <a:pPr/>
              <a:t>49</a:t>
            </a:fld>
            <a:endParaRPr lang="en-US" dirty="0"/>
          </a:p>
        </p:txBody>
      </p:sp>
    </p:spTree>
    <p:extLst>
      <p:ext uri="{BB962C8B-B14F-4D97-AF65-F5344CB8AC3E}">
        <p14:creationId xmlns:p14="http://schemas.microsoft.com/office/powerpoint/2010/main" val="38268401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2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35867" y="4313"/>
            <a:ext cx="8108133" cy="1143000"/>
          </a:xfrm>
        </p:spPr>
        <p:txBody>
          <a:bodyPr>
            <a:normAutofit/>
          </a:bodyPr>
          <a:lstStyle/>
          <a:p>
            <a:pPr lvl="0">
              <a:defRPr/>
            </a:pPr>
            <a:r>
              <a:rPr lang="en-US" sz="2800" dirty="0"/>
              <a:t>Generic Permit for Discharge of </a:t>
            </a:r>
            <a:r>
              <a:rPr lang="en-US" sz="2800" dirty="0" smtClean="0"/>
              <a:t>Ground Water </a:t>
            </a:r>
            <a:r>
              <a:rPr lang="en-US" sz="2800" dirty="0"/>
              <a:t>from </a:t>
            </a:r>
            <a:r>
              <a:rPr lang="en-US" sz="2800" dirty="0" smtClean="0"/>
              <a:t>Dewatering Operations</a:t>
            </a:r>
            <a:endParaRPr lang="en-US" sz="2800" dirty="0"/>
          </a:p>
        </p:txBody>
      </p:sp>
      <p:sp>
        <p:nvSpPr>
          <p:cNvPr id="3" name="Content Placeholder 2"/>
          <p:cNvSpPr>
            <a:spLocks noGrp="1"/>
          </p:cNvSpPr>
          <p:nvPr>
            <p:ph idx="1"/>
          </p:nvPr>
        </p:nvSpPr>
        <p:spPr>
          <a:xfrm>
            <a:off x="228600" y="1366113"/>
            <a:ext cx="5005807" cy="4830763"/>
          </a:xfrm>
        </p:spPr>
        <p:txBody>
          <a:bodyPr>
            <a:noAutofit/>
          </a:bodyPr>
          <a:lstStyle/>
          <a:p>
            <a:r>
              <a:rPr lang="en-US" sz="2400" dirty="0" smtClean="0"/>
              <a:t>Effective date February 10, 2015</a:t>
            </a:r>
          </a:p>
        </p:txBody>
      </p:sp>
      <p:sp>
        <p:nvSpPr>
          <p:cNvPr id="5" name="Slide Number Placeholder 4"/>
          <p:cNvSpPr>
            <a:spLocks noGrp="1"/>
          </p:cNvSpPr>
          <p:nvPr>
            <p:ph type="sldNum" sz="quarter" idx="12"/>
          </p:nvPr>
        </p:nvSpPr>
        <p:spPr/>
        <p:txBody>
          <a:bodyPr/>
          <a:lstStyle/>
          <a:p>
            <a:fld id="{D9515C9C-B0D4-49C7-83C7-4BF66E55645D}" type="slidenum">
              <a:rPr lang="en-US" smtClean="0"/>
              <a:pPr/>
              <a:t>5</a:t>
            </a:fld>
            <a:endParaRPr lang="en-US" dirty="0"/>
          </a:p>
        </p:txBody>
      </p:sp>
      <p:sp>
        <p:nvSpPr>
          <p:cNvPr id="9" name="Left Arrow 8"/>
          <p:cNvSpPr/>
          <p:nvPr/>
        </p:nvSpPr>
        <p:spPr>
          <a:xfrm>
            <a:off x="5146705" y="1494584"/>
            <a:ext cx="1447800" cy="228600"/>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stretch>
            <a:fillRect/>
          </a:stretch>
        </p:blipFill>
        <p:spPr>
          <a:xfrm>
            <a:off x="31750" y="1851655"/>
            <a:ext cx="9028038" cy="3809108"/>
          </a:xfrm>
          <a:prstGeom prst="rect">
            <a:avLst/>
          </a:prstGeom>
        </p:spPr>
      </p:pic>
    </p:spTree>
    <p:extLst>
      <p:ext uri="{BB962C8B-B14F-4D97-AF65-F5344CB8AC3E}">
        <p14:creationId xmlns:p14="http://schemas.microsoft.com/office/powerpoint/2010/main" val="22184033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678363"/>
          </a:xfrm>
        </p:spPr>
        <p:txBody>
          <a:bodyPr>
            <a:normAutofit/>
          </a:bodyPr>
          <a:lstStyle/>
          <a:p>
            <a:pPr>
              <a:lnSpc>
                <a:spcPct val="120000"/>
              </a:lnSpc>
              <a:spcBef>
                <a:spcPts val="1200"/>
              </a:spcBef>
            </a:pPr>
            <a:r>
              <a:rPr lang="en-US" sz="3300" dirty="0" smtClean="0"/>
              <a:t>Cationic Treatment Chemical</a:t>
            </a:r>
          </a:p>
          <a:p>
            <a:pPr lvl="1">
              <a:spcBef>
                <a:spcPts val="600"/>
              </a:spcBef>
            </a:pPr>
            <a:r>
              <a:rPr lang="en-US" dirty="0" smtClean="0"/>
              <a:t>Polymers</a:t>
            </a:r>
            <a:r>
              <a:rPr lang="en-US" dirty="0"/>
              <a:t>, flocculants, or other chemicals that contain an overall positive </a:t>
            </a:r>
            <a:r>
              <a:rPr lang="en-US" dirty="0" smtClean="0"/>
              <a:t>charge. </a:t>
            </a:r>
          </a:p>
          <a:p>
            <a:pPr lvl="1">
              <a:spcBef>
                <a:spcPts val="600"/>
              </a:spcBef>
            </a:pPr>
            <a:r>
              <a:rPr lang="en-US" dirty="0" smtClean="0"/>
              <a:t>Common </a:t>
            </a:r>
            <a:r>
              <a:rPr lang="en-US" dirty="0"/>
              <a:t>examples of cationic treatment chemicals are </a:t>
            </a:r>
            <a:endParaRPr lang="en-US" dirty="0" smtClean="0"/>
          </a:p>
          <a:p>
            <a:pPr lvl="2">
              <a:spcBef>
                <a:spcPts val="600"/>
              </a:spcBef>
            </a:pPr>
            <a:r>
              <a:rPr lang="en-US" sz="2400" dirty="0" smtClean="0"/>
              <a:t>chitosan, </a:t>
            </a:r>
          </a:p>
          <a:p>
            <a:pPr lvl="2">
              <a:spcBef>
                <a:spcPts val="600"/>
              </a:spcBef>
            </a:pPr>
            <a:r>
              <a:rPr lang="en-US" sz="2400" dirty="0" smtClean="0"/>
              <a:t>cationic polyacrylamide (C-PAM) and  </a:t>
            </a:r>
          </a:p>
          <a:p>
            <a:pPr lvl="2">
              <a:spcBef>
                <a:spcPts val="600"/>
              </a:spcBef>
            </a:pPr>
            <a:r>
              <a:rPr lang="en-US" sz="2400" dirty="0" smtClean="0"/>
              <a:t>PolyDADMAC </a:t>
            </a:r>
          </a:p>
          <a:p>
            <a:pPr lvl="3">
              <a:spcBef>
                <a:spcPts val="600"/>
              </a:spcBef>
            </a:pPr>
            <a:r>
              <a:rPr lang="en-US" sz="2400" dirty="0" smtClean="0"/>
              <a:t>(POLYDIALLYLDIMETHYLAMMONIUM CHLORIDE).</a:t>
            </a:r>
          </a:p>
          <a:p>
            <a:pPr marL="457200" lvl="1" indent="0">
              <a:buNone/>
            </a:pPr>
            <a:endParaRPr lang="en-US" dirty="0" smtClean="0"/>
          </a:p>
        </p:txBody>
      </p:sp>
      <p:sp>
        <p:nvSpPr>
          <p:cNvPr id="5" name="Slide Number Placeholder 4"/>
          <p:cNvSpPr>
            <a:spLocks noGrp="1"/>
          </p:cNvSpPr>
          <p:nvPr>
            <p:ph type="sldNum" sz="quarter" idx="12"/>
          </p:nvPr>
        </p:nvSpPr>
        <p:spPr/>
        <p:txBody>
          <a:bodyPr/>
          <a:lstStyle/>
          <a:p>
            <a:fld id="{D9515C9C-B0D4-49C7-83C7-4BF66E55645D}" type="slidenum">
              <a:rPr lang="en-US" smtClean="0"/>
              <a:pPr/>
              <a:t>50</a:t>
            </a:fld>
            <a:endParaRPr lang="en-US" dirty="0"/>
          </a:p>
        </p:txBody>
      </p:sp>
      <p:sp>
        <p:nvSpPr>
          <p:cNvPr id="9" name="Title 1"/>
          <p:cNvSpPr>
            <a:spLocks noGrp="1"/>
          </p:cNvSpPr>
          <p:nvPr>
            <p:ph type="title"/>
          </p:nvPr>
        </p:nvSpPr>
        <p:spPr>
          <a:xfrm>
            <a:off x="1524000" y="0"/>
            <a:ext cx="7315200" cy="1004888"/>
          </a:xfrm>
        </p:spPr>
        <p:txBody>
          <a:bodyPr>
            <a:normAutofit fontScale="90000"/>
          </a:bodyPr>
          <a:lstStyle/>
          <a:p>
            <a:r>
              <a:rPr lang="en-US" dirty="0">
                <a:latin typeface="Bodoni MT" panose="02070603080606020203" pitchFamily="18" charset="0"/>
              </a:rPr>
              <a:t>The NOI:  Part II.D. </a:t>
            </a:r>
            <a:br>
              <a:rPr lang="en-US" dirty="0">
                <a:latin typeface="Bodoni MT" panose="02070603080606020203" pitchFamily="18" charset="0"/>
              </a:rPr>
            </a:br>
            <a:r>
              <a:rPr lang="en-US" dirty="0"/>
              <a:t>Dewatering Information, </a:t>
            </a:r>
            <a:r>
              <a:rPr lang="en-US" sz="3600" dirty="0"/>
              <a:t>BMPs</a:t>
            </a:r>
            <a:endParaRPr lang="en-US" sz="2000" dirty="0"/>
          </a:p>
        </p:txBody>
      </p:sp>
    </p:spTree>
    <p:extLst>
      <p:ext uri="{BB962C8B-B14F-4D97-AF65-F5344CB8AC3E}">
        <p14:creationId xmlns:p14="http://schemas.microsoft.com/office/powerpoint/2010/main" val="31045173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56623"/>
            <a:ext cx="8229600" cy="4648200"/>
          </a:xfrm>
        </p:spPr>
        <p:txBody>
          <a:bodyPr>
            <a:noAutofit/>
          </a:bodyPr>
          <a:lstStyle/>
          <a:p>
            <a:pPr>
              <a:lnSpc>
                <a:spcPct val="80000"/>
              </a:lnSpc>
              <a:spcBef>
                <a:spcPts val="600"/>
              </a:spcBef>
            </a:pPr>
            <a:r>
              <a:rPr lang="en-US" dirty="0" smtClean="0"/>
              <a:t>Suggestions when reviewing request to use cationic treatment chemicals</a:t>
            </a:r>
          </a:p>
          <a:p>
            <a:pPr lvl="1">
              <a:lnSpc>
                <a:spcPct val="80000"/>
              </a:lnSpc>
              <a:spcBef>
                <a:spcPts val="1200"/>
              </a:spcBef>
            </a:pPr>
            <a:r>
              <a:rPr lang="en-US" sz="2800" dirty="0" smtClean="0"/>
              <a:t>Check if treatment chemicals have been approved by FDEP for potable water use.</a:t>
            </a:r>
          </a:p>
          <a:p>
            <a:pPr lvl="1">
              <a:lnSpc>
                <a:spcPct val="80000"/>
              </a:lnSpc>
              <a:spcBef>
                <a:spcPts val="1200"/>
              </a:spcBef>
            </a:pPr>
            <a:r>
              <a:rPr lang="en-US" sz="2800" dirty="0" smtClean="0"/>
              <a:t>Ask if laboratory data tests were conducted to demonstrate that turbidity reduction necessary to meet the receiving water criteria will be achieved</a:t>
            </a:r>
            <a:r>
              <a:rPr lang="en-US" sz="2600" dirty="0" smtClean="0"/>
              <a:t>.</a:t>
            </a:r>
          </a:p>
          <a:p>
            <a:pPr lvl="1">
              <a:lnSpc>
                <a:spcPct val="80000"/>
              </a:lnSpc>
              <a:spcBef>
                <a:spcPts val="1200"/>
              </a:spcBef>
            </a:pPr>
            <a:r>
              <a:rPr lang="en-US" sz="2600" dirty="0" smtClean="0"/>
              <a:t>Obtain information from permittee on the proposed dosage of the cationic chemical. </a:t>
            </a:r>
          </a:p>
          <a:p>
            <a:pPr lvl="1">
              <a:lnSpc>
                <a:spcPct val="80000"/>
              </a:lnSpc>
              <a:spcBef>
                <a:spcPts val="1200"/>
              </a:spcBef>
            </a:pPr>
            <a:endParaRPr lang="en-US" sz="2600"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51</a:t>
            </a:fld>
            <a:endParaRPr lang="en-US" dirty="0"/>
          </a:p>
        </p:txBody>
      </p:sp>
      <p:sp>
        <p:nvSpPr>
          <p:cNvPr id="6" name="Title 1"/>
          <p:cNvSpPr>
            <a:spLocks noGrp="1"/>
          </p:cNvSpPr>
          <p:nvPr>
            <p:ph type="title"/>
          </p:nvPr>
        </p:nvSpPr>
        <p:spPr>
          <a:xfrm>
            <a:off x="1447800" y="0"/>
            <a:ext cx="7239000" cy="1068571"/>
          </a:xfrm>
        </p:spPr>
        <p:txBody>
          <a:bodyPr>
            <a:normAutofit fontScale="90000"/>
          </a:bodyPr>
          <a:lstStyle/>
          <a:p>
            <a:r>
              <a:rPr lang="en-US" dirty="0">
                <a:latin typeface="Bodoni MT" panose="02070603080606020203" pitchFamily="18" charset="0"/>
              </a:rPr>
              <a:t>The NOI:  Part II.D. </a:t>
            </a:r>
            <a:br>
              <a:rPr lang="en-US" dirty="0">
                <a:latin typeface="Bodoni MT" panose="02070603080606020203" pitchFamily="18" charset="0"/>
              </a:rPr>
            </a:br>
            <a:r>
              <a:rPr lang="en-US" dirty="0"/>
              <a:t>Dewatering Information, </a:t>
            </a:r>
            <a:r>
              <a:rPr lang="en-US" sz="3600" dirty="0"/>
              <a:t>BMPs</a:t>
            </a:r>
            <a:endParaRPr lang="en-US" sz="2000" dirty="0"/>
          </a:p>
        </p:txBody>
      </p:sp>
    </p:spTree>
    <p:extLst>
      <p:ext uri="{BB962C8B-B14F-4D97-AF65-F5344CB8AC3E}">
        <p14:creationId xmlns:p14="http://schemas.microsoft.com/office/powerpoint/2010/main" val="8228756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7011"/>
            <a:ext cx="7467600" cy="1143000"/>
          </a:xfrm>
        </p:spPr>
        <p:txBody>
          <a:bodyPr>
            <a:normAutofit fontScale="90000"/>
          </a:bodyPr>
          <a:lstStyle/>
          <a:p>
            <a:r>
              <a:rPr lang="en-US" sz="3600" dirty="0" smtClean="0">
                <a:latin typeface="Bodoni MT" panose="02070603080606020203" pitchFamily="18" charset="0"/>
              </a:rPr>
              <a:t>The NOI:  Part II.D. </a:t>
            </a:r>
            <a:br>
              <a:rPr lang="en-US" sz="3600" dirty="0" smtClean="0">
                <a:latin typeface="Bodoni MT" panose="02070603080606020203" pitchFamily="18" charset="0"/>
              </a:rPr>
            </a:br>
            <a:r>
              <a:rPr lang="en-US" sz="3600" dirty="0" smtClean="0"/>
              <a:t>Dewatering Information, </a:t>
            </a:r>
            <a:r>
              <a:rPr lang="en-US" sz="3100" dirty="0" smtClean="0"/>
              <a:t>BMPs</a:t>
            </a:r>
            <a:endParaRPr lang="en-US" sz="3100" dirty="0"/>
          </a:p>
        </p:txBody>
      </p:sp>
      <p:sp>
        <p:nvSpPr>
          <p:cNvPr id="3" name="Content Placeholder 2"/>
          <p:cNvSpPr>
            <a:spLocks noGrp="1"/>
          </p:cNvSpPr>
          <p:nvPr>
            <p:ph idx="1"/>
          </p:nvPr>
        </p:nvSpPr>
        <p:spPr>
          <a:xfrm>
            <a:off x="457200" y="1371600"/>
            <a:ext cx="8382000" cy="4754563"/>
          </a:xfrm>
        </p:spPr>
        <p:txBody>
          <a:bodyPr>
            <a:normAutofit/>
          </a:bodyPr>
          <a:lstStyle/>
          <a:p>
            <a:pPr>
              <a:lnSpc>
                <a:spcPct val="120000"/>
              </a:lnSpc>
              <a:spcBef>
                <a:spcPts val="1200"/>
              </a:spcBef>
            </a:pPr>
            <a:r>
              <a:rPr lang="en-US" dirty="0"/>
              <a:t>S</a:t>
            </a:r>
            <a:r>
              <a:rPr lang="en-US" dirty="0" smtClean="0"/>
              <a:t>ite specific </a:t>
            </a:r>
            <a:r>
              <a:rPr lang="en-US" sz="2800" dirty="0" smtClean="0"/>
              <a:t>BMPs developed</a:t>
            </a:r>
            <a:r>
              <a:rPr lang="en-US" dirty="0" smtClean="0">
                <a:solidFill>
                  <a:srgbClr val="FF0000"/>
                </a:solidFill>
              </a:rPr>
              <a:t> </a:t>
            </a:r>
            <a:r>
              <a:rPr lang="en-US" u="sng" dirty="0" smtClean="0">
                <a:solidFill>
                  <a:srgbClr val="00B050"/>
                </a:solidFill>
              </a:rPr>
              <a:t>prior </a:t>
            </a:r>
            <a:r>
              <a:rPr lang="en-US" u="sng" dirty="0">
                <a:solidFill>
                  <a:srgbClr val="00B050"/>
                </a:solidFill>
              </a:rPr>
              <a:t>to the submittal of the </a:t>
            </a:r>
            <a:r>
              <a:rPr lang="en-US" u="sng" dirty="0" smtClean="0">
                <a:solidFill>
                  <a:srgbClr val="00B050"/>
                </a:solidFill>
              </a:rPr>
              <a:t>NOI</a:t>
            </a:r>
            <a:r>
              <a:rPr lang="en-US" sz="2800" dirty="0" smtClean="0"/>
              <a:t> or addressed in an existing BMP plan, in accordance to the requirements of the dewatering </a:t>
            </a:r>
            <a:r>
              <a:rPr lang="en-US" dirty="0" smtClean="0"/>
              <a:t>generic permit.</a:t>
            </a:r>
            <a:endParaRPr lang="en-US" sz="2800" dirty="0" smtClean="0"/>
          </a:p>
          <a:p>
            <a:pPr>
              <a:lnSpc>
                <a:spcPct val="120000"/>
              </a:lnSpc>
              <a:spcBef>
                <a:spcPts val="1200"/>
              </a:spcBef>
            </a:pPr>
            <a:r>
              <a:rPr lang="en-US" sz="2800" dirty="0" smtClean="0"/>
              <a:t>NOI specifies that the BMPs must be implemented upon commencement of discharge</a:t>
            </a:r>
            <a:r>
              <a:rPr lang="en-US" dirty="0" smtClean="0"/>
              <a:t>.</a:t>
            </a:r>
          </a:p>
          <a:p>
            <a:pPr marL="457200" lvl="1" indent="0">
              <a:buNone/>
            </a:pPr>
            <a:endParaRPr lang="en-US" dirty="0" smtClean="0"/>
          </a:p>
        </p:txBody>
      </p:sp>
      <p:sp>
        <p:nvSpPr>
          <p:cNvPr id="5" name="Slide Number Placeholder 4"/>
          <p:cNvSpPr>
            <a:spLocks noGrp="1"/>
          </p:cNvSpPr>
          <p:nvPr>
            <p:ph type="sldNum" sz="quarter" idx="12"/>
          </p:nvPr>
        </p:nvSpPr>
        <p:spPr/>
        <p:txBody>
          <a:bodyPr/>
          <a:lstStyle/>
          <a:p>
            <a:fld id="{D9515C9C-B0D4-49C7-83C7-4BF66E55645D}" type="slidenum">
              <a:rPr lang="en-US" smtClean="0"/>
              <a:pPr/>
              <a:t>52</a:t>
            </a:fld>
            <a:endParaRPr lang="en-US" dirty="0"/>
          </a:p>
        </p:txBody>
      </p:sp>
    </p:spTree>
    <p:extLst>
      <p:ext uri="{BB962C8B-B14F-4D97-AF65-F5344CB8AC3E}">
        <p14:creationId xmlns:p14="http://schemas.microsoft.com/office/powerpoint/2010/main" val="32154184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2940"/>
            <a:ext cx="8001000" cy="1143000"/>
          </a:xfrm>
        </p:spPr>
        <p:txBody>
          <a:bodyPr>
            <a:normAutofit/>
          </a:bodyPr>
          <a:lstStyle/>
          <a:p>
            <a:pPr marL="0" indent="0"/>
            <a:r>
              <a:rPr lang="en-US" dirty="0"/>
              <a:t>Best Management </a:t>
            </a:r>
            <a:r>
              <a:rPr lang="en-US" dirty="0" smtClean="0"/>
              <a:t>Practices </a:t>
            </a:r>
            <a:r>
              <a:rPr lang="en-US" sz="2700" dirty="0" smtClean="0">
                <a:solidFill>
                  <a:srgbClr val="00B0F0"/>
                </a:solidFill>
              </a:rPr>
              <a:t>(Kim)</a:t>
            </a:r>
            <a:endParaRPr lang="en-US" sz="2700" dirty="0">
              <a:solidFill>
                <a:srgbClr val="00B0F0"/>
              </a:solidFill>
            </a:endParaRPr>
          </a:p>
        </p:txBody>
      </p:sp>
      <p:sp>
        <p:nvSpPr>
          <p:cNvPr id="3" name="Content Placeholder 2"/>
          <p:cNvSpPr>
            <a:spLocks noGrp="1"/>
          </p:cNvSpPr>
          <p:nvPr>
            <p:ph idx="1"/>
          </p:nvPr>
        </p:nvSpPr>
        <p:spPr>
          <a:xfrm>
            <a:off x="457200" y="1371600"/>
            <a:ext cx="8229600" cy="4754563"/>
          </a:xfrm>
        </p:spPr>
        <p:txBody>
          <a:bodyPr>
            <a:normAutofit fontScale="85000" lnSpcReduction="20000"/>
          </a:bodyPr>
          <a:lstStyle/>
          <a:p>
            <a:pPr lvl="0">
              <a:lnSpc>
                <a:spcPct val="120000"/>
              </a:lnSpc>
              <a:spcBef>
                <a:spcPts val="1200"/>
              </a:spcBef>
            </a:pPr>
            <a:r>
              <a:rPr lang="en-US" dirty="0" smtClean="0"/>
              <a:t>Developed </a:t>
            </a:r>
            <a:r>
              <a:rPr lang="en-US" u="sng" dirty="0" smtClean="0">
                <a:solidFill>
                  <a:srgbClr val="00B0F0"/>
                </a:solidFill>
              </a:rPr>
              <a:t>prior to the submittal of the NOI </a:t>
            </a:r>
            <a:r>
              <a:rPr lang="en-US" dirty="0"/>
              <a:t>and </a:t>
            </a:r>
            <a:r>
              <a:rPr lang="en-US" dirty="0" smtClean="0"/>
              <a:t>implemented </a:t>
            </a:r>
            <a:r>
              <a:rPr lang="en-US" dirty="0"/>
              <a:t>upon commencement of the </a:t>
            </a:r>
            <a:r>
              <a:rPr lang="en-US" dirty="0" smtClean="0"/>
              <a:t>discharge.</a:t>
            </a:r>
          </a:p>
          <a:p>
            <a:pPr lvl="0">
              <a:lnSpc>
                <a:spcPct val="120000"/>
              </a:lnSpc>
              <a:spcBef>
                <a:spcPts val="1200"/>
              </a:spcBef>
            </a:pPr>
            <a:r>
              <a:rPr lang="en-US" dirty="0" smtClean="0"/>
              <a:t>Site </a:t>
            </a:r>
            <a:r>
              <a:rPr lang="en-US" dirty="0"/>
              <a:t>specific </a:t>
            </a:r>
            <a:r>
              <a:rPr lang="en-US" dirty="0" smtClean="0"/>
              <a:t>to </a:t>
            </a:r>
            <a:r>
              <a:rPr lang="en-US" dirty="0"/>
              <a:t>minimize or eliminate pollutant discharges </a:t>
            </a:r>
            <a:r>
              <a:rPr lang="en-US" dirty="0" smtClean="0"/>
              <a:t>to </a:t>
            </a:r>
            <a:r>
              <a:rPr lang="en-US" dirty="0"/>
              <a:t>surface waters of the State</a:t>
            </a:r>
            <a:r>
              <a:rPr lang="en-US" dirty="0" smtClean="0"/>
              <a:t>.</a:t>
            </a:r>
          </a:p>
          <a:p>
            <a:pPr>
              <a:lnSpc>
                <a:spcPct val="120000"/>
              </a:lnSpc>
              <a:spcBef>
                <a:spcPts val="1200"/>
              </a:spcBef>
            </a:pPr>
            <a:r>
              <a:rPr lang="en-US" dirty="0" smtClean="0"/>
              <a:t>Require periodic inspections </a:t>
            </a:r>
            <a:r>
              <a:rPr lang="en-US" dirty="0"/>
              <a:t>and </a:t>
            </a:r>
            <a:r>
              <a:rPr lang="en-US" dirty="0" smtClean="0"/>
              <a:t>maintenance to </a:t>
            </a:r>
            <a:r>
              <a:rPr lang="en-US" dirty="0"/>
              <a:t>maintain treatment </a:t>
            </a:r>
            <a:r>
              <a:rPr lang="en-US" dirty="0" smtClean="0"/>
              <a:t>efficiency</a:t>
            </a:r>
            <a:r>
              <a:rPr lang="en-US" dirty="0"/>
              <a:t> </a:t>
            </a:r>
            <a:r>
              <a:rPr lang="en-US" dirty="0" smtClean="0"/>
              <a:t>and recordkeeping.</a:t>
            </a:r>
          </a:p>
          <a:p>
            <a:pPr lvl="0">
              <a:lnSpc>
                <a:spcPct val="120000"/>
              </a:lnSpc>
              <a:spcBef>
                <a:spcPts val="1200"/>
              </a:spcBef>
            </a:pPr>
            <a:r>
              <a:rPr lang="en-US" dirty="0" smtClean="0"/>
              <a:t>Most </a:t>
            </a:r>
            <a:r>
              <a:rPr lang="en-US" dirty="0"/>
              <a:t>common types of sediment control </a:t>
            </a:r>
            <a:r>
              <a:rPr lang="en-US" dirty="0" smtClean="0"/>
              <a:t>technologies</a:t>
            </a:r>
            <a:endParaRPr lang="en-US" dirty="0"/>
          </a:p>
          <a:p>
            <a:pPr lvl="1">
              <a:lnSpc>
                <a:spcPct val="120000"/>
              </a:lnSpc>
              <a:spcBef>
                <a:spcPts val="600"/>
              </a:spcBef>
            </a:pPr>
            <a:r>
              <a:rPr lang="en-US" sz="2800" dirty="0"/>
              <a:t>Sediment Traps and Basins</a:t>
            </a:r>
          </a:p>
          <a:p>
            <a:pPr lvl="1"/>
            <a:r>
              <a:rPr lang="en-US" sz="2800" dirty="0"/>
              <a:t>Weir and Dewatering Tanks</a:t>
            </a:r>
          </a:p>
          <a:p>
            <a:pPr lvl="1"/>
            <a:r>
              <a:rPr lang="en-US" sz="2800" dirty="0"/>
              <a:t>Filters </a:t>
            </a:r>
            <a:endParaRPr lang="en-US" sz="2800" dirty="0" smtClean="0"/>
          </a:p>
          <a:p>
            <a:pPr lvl="1"/>
            <a:r>
              <a:rPr lang="en-US" sz="2800" dirty="0" smtClean="0"/>
              <a:t>Chemical </a:t>
            </a:r>
            <a:r>
              <a:rPr lang="en-US" sz="2800" dirty="0"/>
              <a:t>Treatment</a:t>
            </a:r>
          </a:p>
          <a:p>
            <a:pPr lvl="0">
              <a:lnSpc>
                <a:spcPct val="120000"/>
              </a:lnSpc>
              <a:spcBef>
                <a:spcPts val="1200"/>
              </a:spcBef>
            </a:pPr>
            <a:endParaRPr lang="en-US" dirty="0" smtClean="0"/>
          </a:p>
          <a:p>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53</a:t>
            </a:fld>
            <a:endParaRPr lang="en-US" dirty="0"/>
          </a:p>
        </p:txBody>
      </p:sp>
    </p:spTree>
    <p:extLst>
      <p:ext uri="{BB962C8B-B14F-4D97-AF65-F5344CB8AC3E}">
        <p14:creationId xmlns:p14="http://schemas.microsoft.com/office/powerpoint/2010/main" val="3282142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Sediment Trap Image"/>
          <p:cNvPicPr>
            <a:picLocks noChangeAspect="1"/>
          </p:cNvPicPr>
          <p:nvPr/>
        </p:nvPicPr>
        <p:blipFill>
          <a:blip r:embed="rId3"/>
          <a:stretch>
            <a:fillRect/>
          </a:stretch>
        </p:blipFill>
        <p:spPr>
          <a:xfrm>
            <a:off x="0" y="1004888"/>
            <a:ext cx="9144000" cy="5853112"/>
          </a:xfrm>
          <a:prstGeom prst="rect">
            <a:avLst/>
          </a:prstGeom>
        </p:spPr>
      </p:pic>
      <p:sp>
        <p:nvSpPr>
          <p:cNvPr id="2" name="Title 1"/>
          <p:cNvSpPr>
            <a:spLocks noGrp="1"/>
          </p:cNvSpPr>
          <p:nvPr>
            <p:ph type="title"/>
          </p:nvPr>
        </p:nvSpPr>
        <p:spPr/>
        <p:txBody>
          <a:bodyPr>
            <a:normAutofit/>
          </a:bodyPr>
          <a:lstStyle/>
          <a:p>
            <a:r>
              <a:rPr lang="en-US" dirty="0"/>
              <a:t>Best Management </a:t>
            </a:r>
            <a:r>
              <a:rPr lang="en-US" dirty="0" smtClean="0"/>
              <a:t>Practices</a:t>
            </a:r>
            <a:endParaRPr lang="en-US" dirty="0"/>
          </a:p>
        </p:txBody>
      </p:sp>
      <p:sp>
        <p:nvSpPr>
          <p:cNvPr id="3" name="Content Placeholder 2"/>
          <p:cNvSpPr>
            <a:spLocks noGrp="1"/>
          </p:cNvSpPr>
          <p:nvPr>
            <p:ph idx="1"/>
          </p:nvPr>
        </p:nvSpPr>
        <p:spPr>
          <a:xfrm>
            <a:off x="457200" y="1371600"/>
            <a:ext cx="8686800" cy="4754563"/>
          </a:xfrm>
        </p:spPr>
        <p:txBody>
          <a:bodyPr>
            <a:normAutofit/>
          </a:bodyPr>
          <a:lstStyle/>
          <a:p>
            <a:pPr marL="0" indent="0">
              <a:lnSpc>
                <a:spcPct val="120000"/>
              </a:lnSpc>
              <a:spcBef>
                <a:spcPts val="1200"/>
              </a:spcBef>
              <a:buNone/>
            </a:pPr>
            <a:r>
              <a:rPr lang="en-US" dirty="0">
                <a:solidFill>
                  <a:srgbClr val="00B0F0"/>
                </a:solidFill>
              </a:rPr>
              <a:t>Sediment Traps</a:t>
            </a:r>
          </a:p>
          <a:p>
            <a:pPr lvl="1">
              <a:lnSpc>
                <a:spcPct val="120000"/>
              </a:lnSpc>
              <a:spcBef>
                <a:spcPts val="1200"/>
              </a:spcBef>
            </a:pPr>
            <a:r>
              <a:rPr lang="en-US" dirty="0" smtClean="0">
                <a:solidFill>
                  <a:srgbClr val="CC6600"/>
                </a:solidFill>
              </a:rPr>
              <a:t>Sediment </a:t>
            </a:r>
            <a:r>
              <a:rPr lang="en-US" dirty="0">
                <a:solidFill>
                  <a:srgbClr val="CC6600"/>
                </a:solidFill>
              </a:rPr>
              <a:t>traps are usually smaller than sediment basins. </a:t>
            </a:r>
          </a:p>
          <a:p>
            <a:pPr lvl="1">
              <a:lnSpc>
                <a:spcPct val="120000"/>
              </a:lnSpc>
              <a:spcBef>
                <a:spcPts val="1200"/>
              </a:spcBef>
            </a:pPr>
            <a:r>
              <a:rPr lang="en-US" dirty="0">
                <a:solidFill>
                  <a:srgbClr val="CC6600"/>
                </a:solidFill>
              </a:rPr>
              <a:t>Effective for the removal of </a:t>
            </a:r>
            <a:r>
              <a:rPr lang="en-US" dirty="0" smtClean="0">
                <a:solidFill>
                  <a:srgbClr val="CC6600"/>
                </a:solidFill>
              </a:rPr>
              <a:t>large- </a:t>
            </a:r>
            <a:r>
              <a:rPr lang="en-US" dirty="0">
                <a:solidFill>
                  <a:srgbClr val="CC6600"/>
                </a:solidFill>
              </a:rPr>
              <a:t>and </a:t>
            </a:r>
            <a:r>
              <a:rPr lang="en-US" dirty="0" smtClean="0">
                <a:solidFill>
                  <a:srgbClr val="CC6600"/>
                </a:solidFill>
              </a:rPr>
              <a:t>medium-sized </a:t>
            </a:r>
            <a:r>
              <a:rPr lang="en-US" dirty="0">
                <a:solidFill>
                  <a:srgbClr val="CC6600"/>
                </a:solidFill>
              </a:rPr>
              <a:t>particles and metals that settle out with the sediment.</a:t>
            </a:r>
          </a:p>
          <a:p>
            <a:pPr lvl="1">
              <a:lnSpc>
                <a:spcPct val="120000"/>
              </a:lnSpc>
              <a:spcBef>
                <a:spcPts val="1200"/>
              </a:spcBef>
            </a:pPr>
            <a:r>
              <a:rPr lang="en-US" dirty="0">
                <a:solidFill>
                  <a:srgbClr val="CC6600"/>
                </a:solidFill>
              </a:rPr>
              <a:t>Design flow rates are 25 to 500 gpm</a:t>
            </a:r>
            <a:r>
              <a:rPr lang="en-US" dirty="0">
                <a:solidFill>
                  <a:schemeClr val="accent6">
                    <a:lumMod val="60000"/>
                    <a:lumOff val="40000"/>
                  </a:schemeClr>
                </a:solidFill>
              </a:rPr>
              <a:t>.</a:t>
            </a:r>
          </a:p>
          <a:p>
            <a:pPr marL="0" lvl="0" indent="0">
              <a:lnSpc>
                <a:spcPct val="120000"/>
              </a:lnSpc>
              <a:spcBef>
                <a:spcPts val="1200"/>
              </a:spcBef>
              <a:buNone/>
            </a:pPr>
            <a:endParaRPr lang="en-US" dirty="0"/>
          </a:p>
          <a:p>
            <a:pPr marL="0" lvl="0" indent="0">
              <a:lnSpc>
                <a:spcPct val="120000"/>
              </a:lnSpc>
              <a:spcBef>
                <a:spcPts val="1200"/>
              </a:spcBef>
              <a:buNone/>
            </a:pPr>
            <a:endParaRPr lang="en-US" dirty="0"/>
          </a:p>
          <a:p>
            <a:pPr marL="0" lvl="0" indent="0">
              <a:lnSpc>
                <a:spcPct val="120000"/>
              </a:lnSpc>
              <a:spcBef>
                <a:spcPts val="1200"/>
              </a:spcBef>
              <a:buNone/>
            </a:pPr>
            <a:endParaRPr lang="en-US" dirty="0" smtClean="0"/>
          </a:p>
          <a:p>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54</a:t>
            </a:fld>
            <a:endParaRPr lang="en-US" dirty="0"/>
          </a:p>
        </p:txBody>
      </p:sp>
      <p:sp>
        <p:nvSpPr>
          <p:cNvPr id="6" name="Rectangle 5"/>
          <p:cNvSpPr/>
          <p:nvPr/>
        </p:nvSpPr>
        <p:spPr>
          <a:xfrm>
            <a:off x="2362200" y="972994"/>
            <a:ext cx="3672416" cy="424732"/>
          </a:xfrm>
          <a:prstGeom prst="rect">
            <a:avLst/>
          </a:prstGeom>
        </p:spPr>
        <p:txBody>
          <a:bodyPr wrap="none">
            <a:spAutoFit/>
          </a:bodyPr>
          <a:lstStyle/>
          <a:p>
            <a:pPr lvl="0">
              <a:lnSpc>
                <a:spcPct val="120000"/>
              </a:lnSpc>
              <a:spcBef>
                <a:spcPts val="1200"/>
              </a:spcBef>
            </a:pPr>
            <a:r>
              <a:rPr lang="en-US" dirty="0"/>
              <a:t>Sediment Traps and Sediment Basins </a:t>
            </a:r>
          </a:p>
        </p:txBody>
      </p:sp>
    </p:spTree>
    <p:extLst>
      <p:ext uri="{BB962C8B-B14F-4D97-AF65-F5344CB8AC3E}">
        <p14:creationId xmlns:p14="http://schemas.microsoft.com/office/powerpoint/2010/main" val="4418254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Sediment Basin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1673"/>
            <a:ext cx="9161781" cy="5726113"/>
          </a:xfrm>
          <a:prstGeom prst="rect">
            <a:avLst/>
          </a:prstGeom>
        </p:spPr>
      </p:pic>
      <p:sp>
        <p:nvSpPr>
          <p:cNvPr id="2" name="Title 1"/>
          <p:cNvSpPr>
            <a:spLocks noGrp="1"/>
          </p:cNvSpPr>
          <p:nvPr>
            <p:ph type="title"/>
          </p:nvPr>
        </p:nvSpPr>
        <p:spPr>
          <a:xfrm>
            <a:off x="1143000" y="-131327"/>
            <a:ext cx="7848600" cy="1143000"/>
          </a:xfrm>
        </p:spPr>
        <p:txBody>
          <a:bodyPr>
            <a:normAutofit/>
          </a:bodyPr>
          <a:lstStyle/>
          <a:p>
            <a:r>
              <a:rPr lang="en-US" dirty="0"/>
              <a:t>Best Management </a:t>
            </a:r>
            <a:r>
              <a:rPr lang="en-US" dirty="0" smtClean="0"/>
              <a:t>Practices</a:t>
            </a:r>
            <a:endParaRPr lang="en-US" dirty="0"/>
          </a:p>
        </p:txBody>
      </p:sp>
      <p:sp>
        <p:nvSpPr>
          <p:cNvPr id="3" name="Content Placeholder 2"/>
          <p:cNvSpPr>
            <a:spLocks noGrp="1"/>
          </p:cNvSpPr>
          <p:nvPr>
            <p:ph idx="1"/>
          </p:nvPr>
        </p:nvSpPr>
        <p:spPr>
          <a:xfrm>
            <a:off x="533400" y="1458336"/>
            <a:ext cx="8382000" cy="5094864"/>
          </a:xfrm>
        </p:spPr>
        <p:txBody>
          <a:bodyPr>
            <a:normAutofit fontScale="92500" lnSpcReduction="20000"/>
          </a:bodyPr>
          <a:lstStyle/>
          <a:p>
            <a:pPr lvl="0">
              <a:lnSpc>
                <a:spcPct val="120000"/>
              </a:lnSpc>
              <a:spcBef>
                <a:spcPts val="1200"/>
              </a:spcBef>
            </a:pPr>
            <a:r>
              <a:rPr lang="en-US" dirty="0" smtClean="0">
                <a:solidFill>
                  <a:schemeClr val="bg1"/>
                </a:solidFill>
              </a:rPr>
              <a:t>Sediment Basin </a:t>
            </a:r>
          </a:p>
          <a:p>
            <a:pPr lvl="0">
              <a:lnSpc>
                <a:spcPct val="120000"/>
              </a:lnSpc>
              <a:spcBef>
                <a:spcPts val="1200"/>
              </a:spcBef>
            </a:pPr>
            <a:endParaRPr lang="en-US" dirty="0" smtClean="0">
              <a:solidFill>
                <a:schemeClr val="bg1"/>
              </a:solidFill>
            </a:endParaRPr>
          </a:p>
          <a:p>
            <a:pPr lvl="0">
              <a:lnSpc>
                <a:spcPct val="120000"/>
              </a:lnSpc>
              <a:spcBef>
                <a:spcPts val="1200"/>
              </a:spcBef>
            </a:pPr>
            <a:endParaRPr lang="en-US" dirty="0">
              <a:solidFill>
                <a:schemeClr val="bg1"/>
              </a:solidFill>
            </a:endParaRPr>
          </a:p>
          <a:p>
            <a:pPr lvl="0">
              <a:lnSpc>
                <a:spcPct val="120000"/>
              </a:lnSpc>
              <a:spcBef>
                <a:spcPts val="1200"/>
              </a:spcBef>
            </a:pPr>
            <a:endParaRPr lang="en-US" dirty="0" smtClean="0">
              <a:solidFill>
                <a:schemeClr val="bg1"/>
              </a:solidFill>
            </a:endParaRPr>
          </a:p>
          <a:p>
            <a:pPr lvl="0">
              <a:lnSpc>
                <a:spcPct val="120000"/>
              </a:lnSpc>
              <a:spcBef>
                <a:spcPts val="1200"/>
              </a:spcBef>
            </a:pPr>
            <a:endParaRPr lang="en-US" dirty="0">
              <a:solidFill>
                <a:schemeClr val="bg1"/>
              </a:solidFill>
            </a:endParaRPr>
          </a:p>
          <a:p>
            <a:pPr lvl="1">
              <a:lnSpc>
                <a:spcPct val="120000"/>
              </a:lnSpc>
              <a:spcBef>
                <a:spcPts val="1200"/>
              </a:spcBef>
            </a:pPr>
            <a:r>
              <a:rPr lang="en-US" sz="2000" dirty="0">
                <a:solidFill>
                  <a:srgbClr val="FFFF00"/>
                </a:solidFill>
              </a:rPr>
              <a:t>Temporary earthen basins formed by the excavation and/or construction of an embankment to detain runoff containing sediment and allow sediments to settle out before discharging.</a:t>
            </a:r>
          </a:p>
          <a:p>
            <a:pPr lvl="1">
              <a:lnSpc>
                <a:spcPct val="120000"/>
              </a:lnSpc>
              <a:spcBef>
                <a:spcPts val="1200"/>
              </a:spcBef>
            </a:pPr>
            <a:r>
              <a:rPr lang="en-US" sz="2000" dirty="0" smtClean="0">
                <a:solidFill>
                  <a:srgbClr val="FFFF00"/>
                </a:solidFill>
              </a:rPr>
              <a:t>Effective </a:t>
            </a:r>
            <a:r>
              <a:rPr lang="en-US" sz="2000" dirty="0">
                <a:solidFill>
                  <a:srgbClr val="FFFF00"/>
                </a:solidFill>
              </a:rPr>
              <a:t>for the removal of </a:t>
            </a:r>
            <a:r>
              <a:rPr lang="en-US" sz="2000" dirty="0" smtClean="0">
                <a:solidFill>
                  <a:srgbClr val="FFFF00"/>
                </a:solidFill>
              </a:rPr>
              <a:t>large- </a:t>
            </a:r>
            <a:r>
              <a:rPr lang="en-US" sz="2000" dirty="0">
                <a:solidFill>
                  <a:srgbClr val="FFFF00"/>
                </a:solidFill>
              </a:rPr>
              <a:t>and </a:t>
            </a:r>
            <a:r>
              <a:rPr lang="en-US" sz="2000" dirty="0" smtClean="0">
                <a:solidFill>
                  <a:srgbClr val="FFFF00"/>
                </a:solidFill>
              </a:rPr>
              <a:t>medium-sized </a:t>
            </a:r>
            <a:r>
              <a:rPr lang="en-US" sz="2000" dirty="0">
                <a:solidFill>
                  <a:srgbClr val="FFFF00"/>
                </a:solidFill>
              </a:rPr>
              <a:t>particles and metals that settle out with the sediment.</a:t>
            </a:r>
          </a:p>
          <a:p>
            <a:pPr lvl="1">
              <a:lnSpc>
                <a:spcPct val="120000"/>
              </a:lnSpc>
              <a:spcBef>
                <a:spcPts val="1200"/>
              </a:spcBef>
            </a:pPr>
            <a:r>
              <a:rPr lang="en-US" sz="2000" dirty="0">
                <a:solidFill>
                  <a:srgbClr val="FFFF00"/>
                </a:solidFill>
              </a:rPr>
              <a:t>Design flow rates are 25 to 500 gpm.</a:t>
            </a:r>
          </a:p>
          <a:p>
            <a:pPr marL="0" lvl="0" indent="0">
              <a:lnSpc>
                <a:spcPct val="120000"/>
              </a:lnSpc>
              <a:spcBef>
                <a:spcPts val="1200"/>
              </a:spcBef>
              <a:buNone/>
            </a:pPr>
            <a:endParaRPr lang="en-US" dirty="0" smtClean="0"/>
          </a:p>
          <a:p>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55</a:t>
            </a:fld>
            <a:endParaRPr lang="en-US" dirty="0"/>
          </a:p>
        </p:txBody>
      </p:sp>
    </p:spTree>
    <p:extLst>
      <p:ext uri="{BB962C8B-B14F-4D97-AF65-F5344CB8AC3E}">
        <p14:creationId xmlns:p14="http://schemas.microsoft.com/office/powerpoint/2010/main" val="19135870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title="Photo of Weir Tank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3505200"/>
            <a:ext cx="4932705" cy="3124046"/>
          </a:xfrm>
          <a:prstGeom prst="rect">
            <a:avLst/>
          </a:prstGeom>
          <a:blipFill>
            <a:blip r:embed="rId4"/>
            <a:tile tx="0" ty="0" sx="100000" sy="100000" flip="none" algn="tl"/>
          </a:blipFill>
        </p:spPr>
      </p:pic>
      <p:sp>
        <p:nvSpPr>
          <p:cNvPr id="2" name="Title 1"/>
          <p:cNvSpPr>
            <a:spLocks noGrp="1"/>
          </p:cNvSpPr>
          <p:nvPr>
            <p:ph type="title"/>
          </p:nvPr>
        </p:nvSpPr>
        <p:spPr/>
        <p:txBody>
          <a:bodyPr/>
          <a:lstStyle/>
          <a:p>
            <a:pPr marL="0" indent="0"/>
            <a:r>
              <a:rPr lang="en-US" dirty="0"/>
              <a:t>Best Management Practices</a:t>
            </a:r>
          </a:p>
        </p:txBody>
      </p:sp>
      <p:sp>
        <p:nvSpPr>
          <p:cNvPr id="5" name="Slide Number Placeholder 4"/>
          <p:cNvSpPr>
            <a:spLocks noGrp="1"/>
          </p:cNvSpPr>
          <p:nvPr>
            <p:ph type="sldNum" sz="quarter" idx="12"/>
          </p:nvPr>
        </p:nvSpPr>
        <p:spPr/>
        <p:txBody>
          <a:bodyPr/>
          <a:lstStyle/>
          <a:p>
            <a:fld id="{D9515C9C-B0D4-49C7-83C7-4BF66E55645D}" type="slidenum">
              <a:rPr lang="en-US" smtClean="0"/>
              <a:pPr/>
              <a:t>56</a:t>
            </a:fld>
            <a:endParaRPr lang="en-US" dirty="0"/>
          </a:p>
        </p:txBody>
      </p:sp>
      <p:pic>
        <p:nvPicPr>
          <p:cNvPr id="4" name="Picture 3"/>
          <p:cNvPicPr>
            <a:picLocks noChangeAspect="1"/>
          </p:cNvPicPr>
          <p:nvPr/>
        </p:nvPicPr>
        <p:blipFill>
          <a:blip r:embed="rId5"/>
          <a:stretch>
            <a:fillRect/>
          </a:stretch>
        </p:blipFill>
        <p:spPr>
          <a:xfrm>
            <a:off x="5895840" y="2783023"/>
            <a:ext cx="3075465" cy="3744686"/>
          </a:xfrm>
          <a:prstGeom prst="rect">
            <a:avLst/>
          </a:prstGeom>
        </p:spPr>
      </p:pic>
      <p:sp>
        <p:nvSpPr>
          <p:cNvPr id="3" name="Content Placeholder 2"/>
          <p:cNvSpPr>
            <a:spLocks noGrp="1"/>
          </p:cNvSpPr>
          <p:nvPr>
            <p:ph idx="1"/>
          </p:nvPr>
        </p:nvSpPr>
        <p:spPr>
          <a:xfrm>
            <a:off x="0" y="990600"/>
            <a:ext cx="8971305" cy="4754563"/>
          </a:xfrm>
        </p:spPr>
        <p:txBody>
          <a:bodyPr>
            <a:normAutofit/>
          </a:bodyPr>
          <a:lstStyle/>
          <a:p>
            <a:pPr lvl="0">
              <a:lnSpc>
                <a:spcPct val="120000"/>
              </a:lnSpc>
              <a:spcBef>
                <a:spcPts val="1200"/>
              </a:spcBef>
            </a:pPr>
            <a:r>
              <a:rPr lang="en-US" dirty="0" smtClean="0"/>
              <a:t>Weir Tanks</a:t>
            </a:r>
          </a:p>
          <a:p>
            <a:pPr lvl="1">
              <a:lnSpc>
                <a:spcPct val="120000"/>
              </a:lnSpc>
              <a:spcBef>
                <a:spcPts val="1200"/>
              </a:spcBef>
            </a:pPr>
            <a:r>
              <a:rPr lang="en-US" dirty="0"/>
              <a:t>Use a series of over-flow and under-flow weirs to maximize the residence time in the tank and achieve efficient settling and removal of sediments including gravel, sand, silt and metals (with the removed sediment). </a:t>
            </a:r>
          </a:p>
          <a:p>
            <a:pPr lvl="1">
              <a:lnSpc>
                <a:spcPct val="120000"/>
              </a:lnSpc>
              <a:spcBef>
                <a:spcPts val="1200"/>
              </a:spcBef>
            </a:pPr>
            <a:r>
              <a:rPr lang="en-US" dirty="0"/>
              <a:t>Design flow rates are 60 to 100 gpm.</a:t>
            </a:r>
          </a:p>
          <a:p>
            <a:pPr marL="0" indent="0">
              <a:buNone/>
            </a:pPr>
            <a:endParaRPr lang="en-US" dirty="0"/>
          </a:p>
        </p:txBody>
      </p:sp>
    </p:spTree>
    <p:extLst>
      <p:ext uri="{BB962C8B-B14F-4D97-AF65-F5344CB8AC3E}">
        <p14:creationId xmlns:p14="http://schemas.microsoft.com/office/powerpoint/2010/main" val="41131933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370446" y="1143000"/>
            <a:ext cx="2753614" cy="3352800"/>
          </a:xfrm>
          <a:prstGeom prst="rect">
            <a:avLst/>
          </a:prstGeom>
        </p:spPr>
      </p:pic>
      <p:sp>
        <p:nvSpPr>
          <p:cNvPr id="2" name="Title 1"/>
          <p:cNvSpPr>
            <a:spLocks noGrp="1"/>
          </p:cNvSpPr>
          <p:nvPr>
            <p:ph type="title"/>
          </p:nvPr>
        </p:nvSpPr>
        <p:spPr/>
        <p:txBody>
          <a:bodyPr/>
          <a:lstStyle/>
          <a:p>
            <a:r>
              <a:rPr lang="en-US" dirty="0"/>
              <a:t>Best Management Practices</a:t>
            </a:r>
          </a:p>
        </p:txBody>
      </p:sp>
      <p:sp>
        <p:nvSpPr>
          <p:cNvPr id="3" name="Content Placeholder 2"/>
          <p:cNvSpPr>
            <a:spLocks noGrp="1"/>
          </p:cNvSpPr>
          <p:nvPr>
            <p:ph idx="1"/>
          </p:nvPr>
        </p:nvSpPr>
        <p:spPr>
          <a:xfrm>
            <a:off x="457200" y="1371600"/>
            <a:ext cx="6477000" cy="4754563"/>
          </a:xfrm>
        </p:spPr>
        <p:txBody>
          <a:bodyPr>
            <a:normAutofit lnSpcReduction="10000"/>
          </a:bodyPr>
          <a:lstStyle/>
          <a:p>
            <a:r>
              <a:rPr lang="en-US" dirty="0" smtClean="0"/>
              <a:t>Dewatering Tanks</a:t>
            </a:r>
          </a:p>
          <a:p>
            <a:pPr lvl="1">
              <a:spcBef>
                <a:spcPts val="1200"/>
              </a:spcBef>
            </a:pPr>
            <a:r>
              <a:rPr lang="en-US" sz="2800" dirty="0"/>
              <a:t>E</a:t>
            </a:r>
            <a:r>
              <a:rPr lang="en-US" sz="2800" dirty="0" smtClean="0"/>
              <a:t>quipped </a:t>
            </a:r>
            <a:r>
              <a:rPr lang="en-US" sz="2800" dirty="0"/>
              <a:t>with a fabric filter. </a:t>
            </a:r>
            <a:endParaRPr lang="en-US" sz="2800" dirty="0" smtClean="0"/>
          </a:p>
          <a:p>
            <a:pPr lvl="1">
              <a:spcBef>
                <a:spcPts val="1200"/>
              </a:spcBef>
            </a:pPr>
            <a:r>
              <a:rPr lang="en-US" sz="2800" dirty="0" smtClean="0"/>
              <a:t>Water enters </a:t>
            </a:r>
            <a:r>
              <a:rPr lang="en-US" sz="2800" dirty="0"/>
              <a:t>the tank through the top, passes through the filter, and is </a:t>
            </a:r>
            <a:r>
              <a:rPr lang="en-US" sz="2800" dirty="0" smtClean="0"/>
              <a:t>discharged </a:t>
            </a:r>
            <a:r>
              <a:rPr lang="en-US" sz="2800" dirty="0"/>
              <a:t>through the bottom of the tank. </a:t>
            </a:r>
            <a:endParaRPr lang="en-US" sz="2800" dirty="0" smtClean="0"/>
          </a:p>
          <a:p>
            <a:pPr lvl="1">
              <a:spcBef>
                <a:spcPts val="1200"/>
              </a:spcBef>
            </a:pPr>
            <a:r>
              <a:rPr lang="en-US" sz="2800" dirty="0" smtClean="0"/>
              <a:t>Remove </a:t>
            </a:r>
            <a:r>
              <a:rPr lang="en-US" sz="2800" dirty="0"/>
              <a:t>trash, gravel, sand, and </a:t>
            </a:r>
            <a:r>
              <a:rPr lang="en-US" sz="2800" dirty="0" smtClean="0"/>
              <a:t>silt, visible </a:t>
            </a:r>
            <a:r>
              <a:rPr lang="en-US" sz="2800" dirty="0"/>
              <a:t>oil and grease, </a:t>
            </a:r>
            <a:r>
              <a:rPr lang="en-US" sz="2800" dirty="0" smtClean="0"/>
              <a:t>and metals.</a:t>
            </a:r>
          </a:p>
          <a:p>
            <a:pPr lvl="1">
              <a:spcBef>
                <a:spcPts val="1200"/>
              </a:spcBef>
            </a:pPr>
            <a:r>
              <a:rPr lang="en-US" sz="2800" dirty="0" smtClean="0"/>
              <a:t>Design </a:t>
            </a:r>
            <a:r>
              <a:rPr lang="en-US" sz="2800" dirty="0"/>
              <a:t>flow rates vary.</a:t>
            </a:r>
            <a:endParaRPr lang="en-US" sz="2800" dirty="0" smtClean="0"/>
          </a:p>
          <a:p>
            <a:pPr marL="0" lvl="0" indent="0">
              <a:lnSpc>
                <a:spcPct val="120000"/>
              </a:lnSpc>
              <a:spcBef>
                <a:spcPts val="1200"/>
              </a:spcBef>
              <a:buNone/>
            </a:pPr>
            <a:endParaRPr lang="en-US" sz="2400" dirty="0" smtClean="0"/>
          </a:p>
          <a:p>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57</a:t>
            </a:fld>
            <a:endParaRPr lang="en-US" dirty="0"/>
          </a:p>
        </p:txBody>
      </p:sp>
    </p:spTree>
    <p:extLst>
      <p:ext uri="{BB962C8B-B14F-4D97-AF65-F5344CB8AC3E}">
        <p14:creationId xmlns:p14="http://schemas.microsoft.com/office/powerpoint/2010/main" val="37146327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title="Photo Dewateringf Tank"/>
          <p:cNvPicPr>
            <a:picLocks noChangeAspect="1"/>
          </p:cNvPicPr>
          <p:nvPr/>
        </p:nvPicPr>
        <p:blipFill>
          <a:blip r:embed="rId3"/>
          <a:stretch>
            <a:fillRect/>
          </a:stretch>
        </p:blipFill>
        <p:spPr>
          <a:xfrm>
            <a:off x="0" y="1066800"/>
            <a:ext cx="9144000" cy="5791200"/>
          </a:xfrm>
          <a:prstGeom prst="rect">
            <a:avLst/>
          </a:prstGeom>
        </p:spPr>
      </p:pic>
      <p:sp>
        <p:nvSpPr>
          <p:cNvPr id="2" name="Title 1"/>
          <p:cNvSpPr>
            <a:spLocks noGrp="1"/>
          </p:cNvSpPr>
          <p:nvPr>
            <p:ph type="title"/>
          </p:nvPr>
        </p:nvSpPr>
        <p:spPr/>
        <p:txBody>
          <a:bodyPr/>
          <a:lstStyle/>
          <a:p>
            <a:r>
              <a:rPr lang="en-US" dirty="0"/>
              <a:t>Best Management Practices</a:t>
            </a:r>
          </a:p>
        </p:txBody>
      </p:sp>
      <p:sp>
        <p:nvSpPr>
          <p:cNvPr id="3" name="Content Placeholder 2"/>
          <p:cNvSpPr>
            <a:spLocks noGrp="1"/>
          </p:cNvSpPr>
          <p:nvPr>
            <p:ph idx="1"/>
          </p:nvPr>
        </p:nvSpPr>
        <p:spPr>
          <a:xfrm>
            <a:off x="457200" y="1371600"/>
            <a:ext cx="8229600" cy="4754563"/>
          </a:xfrm>
        </p:spPr>
        <p:txBody>
          <a:bodyPr>
            <a:normAutofit/>
          </a:bodyPr>
          <a:lstStyle/>
          <a:p>
            <a:r>
              <a:rPr lang="en-US" dirty="0" smtClean="0">
                <a:solidFill>
                  <a:schemeClr val="bg1"/>
                </a:solidFill>
              </a:rPr>
              <a:t>Dewatering Tanks</a:t>
            </a:r>
          </a:p>
          <a:p>
            <a:pPr lvl="0">
              <a:lnSpc>
                <a:spcPct val="120000"/>
              </a:lnSpc>
              <a:spcBef>
                <a:spcPts val="1200"/>
              </a:spcBef>
            </a:pPr>
            <a:endParaRPr lang="en-US" sz="2400" dirty="0" smtClean="0"/>
          </a:p>
          <a:p>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58</a:t>
            </a:fld>
            <a:endParaRPr lang="en-US" dirty="0"/>
          </a:p>
        </p:txBody>
      </p:sp>
    </p:spTree>
    <p:extLst>
      <p:ext uri="{BB962C8B-B14F-4D97-AF65-F5344CB8AC3E}">
        <p14:creationId xmlns:p14="http://schemas.microsoft.com/office/powerpoint/2010/main" val="26065631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Best Management </a:t>
            </a:r>
            <a:r>
              <a:rPr lang="en-US" dirty="0" smtClean="0"/>
              <a:t>Practices</a:t>
            </a:r>
            <a:endParaRPr lang="en-US" sz="2000" dirty="0"/>
          </a:p>
        </p:txBody>
      </p:sp>
      <p:sp>
        <p:nvSpPr>
          <p:cNvPr id="3" name="Content Placeholder 2"/>
          <p:cNvSpPr>
            <a:spLocks noGrp="1"/>
          </p:cNvSpPr>
          <p:nvPr>
            <p:ph idx="1"/>
          </p:nvPr>
        </p:nvSpPr>
        <p:spPr>
          <a:xfrm>
            <a:off x="0" y="1384346"/>
            <a:ext cx="5105400" cy="4754563"/>
          </a:xfrm>
        </p:spPr>
        <p:txBody>
          <a:bodyPr>
            <a:normAutofit fontScale="92500" lnSpcReduction="10000"/>
          </a:bodyPr>
          <a:lstStyle/>
          <a:p>
            <a:pPr>
              <a:lnSpc>
                <a:spcPct val="120000"/>
              </a:lnSpc>
              <a:spcBef>
                <a:spcPts val="1200"/>
              </a:spcBef>
            </a:pPr>
            <a:r>
              <a:rPr lang="en-US" sz="3000" dirty="0" smtClean="0"/>
              <a:t>Gravity Bag</a:t>
            </a:r>
          </a:p>
          <a:p>
            <a:pPr lvl="1">
              <a:lnSpc>
                <a:spcPct val="120000"/>
              </a:lnSpc>
              <a:spcBef>
                <a:spcPts val="1200"/>
              </a:spcBef>
            </a:pPr>
            <a:r>
              <a:rPr lang="en-US" sz="2600" dirty="0" smtClean="0"/>
              <a:t>Effective </a:t>
            </a:r>
            <a:r>
              <a:rPr lang="en-US" sz="2600" dirty="0"/>
              <a:t>for the removal of sediments (gravel, sand, and silt). </a:t>
            </a:r>
            <a:endParaRPr lang="en-US" sz="2600" dirty="0" smtClean="0"/>
          </a:p>
          <a:p>
            <a:pPr lvl="1">
              <a:lnSpc>
                <a:spcPct val="120000"/>
              </a:lnSpc>
              <a:spcBef>
                <a:spcPts val="1200"/>
              </a:spcBef>
            </a:pPr>
            <a:r>
              <a:rPr lang="en-US" sz="2600" dirty="0" smtClean="0"/>
              <a:t>Metals </a:t>
            </a:r>
            <a:r>
              <a:rPr lang="en-US" sz="2600" dirty="0"/>
              <a:t>are removed with </a:t>
            </a:r>
            <a:r>
              <a:rPr lang="en-US" sz="2600" dirty="0" smtClean="0"/>
              <a:t>the sediment.</a:t>
            </a:r>
          </a:p>
          <a:p>
            <a:pPr lvl="1"/>
            <a:r>
              <a:rPr lang="en-US" sz="2600" dirty="0" smtClean="0"/>
              <a:t>Higher initial design </a:t>
            </a:r>
            <a:r>
              <a:rPr lang="en-US" sz="2600" dirty="0"/>
              <a:t>flow rates (300 </a:t>
            </a:r>
            <a:r>
              <a:rPr lang="en-US" sz="2600" dirty="0" smtClean="0"/>
              <a:t>gpm) when compared to other filters.</a:t>
            </a:r>
          </a:p>
          <a:p>
            <a:pPr lvl="1"/>
            <a:r>
              <a:rPr lang="en-US" sz="2600" dirty="0"/>
              <a:t>Design flow rates are 300 to 800 gpm. </a:t>
            </a:r>
            <a:endParaRPr lang="en-US" sz="2600" dirty="0" smtClean="0"/>
          </a:p>
          <a:p>
            <a:endParaRPr lang="en-US" dirty="0" smtClean="0"/>
          </a:p>
          <a:p>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59</a:t>
            </a:fld>
            <a:endParaRPr lang="en-US" dirty="0"/>
          </a:p>
        </p:txBody>
      </p:sp>
      <p:pic>
        <p:nvPicPr>
          <p:cNvPr id="7" name="Picture 6" title="Photo of installation of Gravity Bag Filter"/>
          <p:cNvPicPr>
            <a:picLocks noChangeAspect="1"/>
          </p:cNvPicPr>
          <p:nvPr/>
        </p:nvPicPr>
        <p:blipFill>
          <a:blip r:embed="rId3"/>
          <a:stretch>
            <a:fillRect/>
          </a:stretch>
        </p:blipFill>
        <p:spPr>
          <a:xfrm>
            <a:off x="5181601" y="1384346"/>
            <a:ext cx="3962399" cy="4419600"/>
          </a:xfrm>
          <a:prstGeom prst="rect">
            <a:avLst/>
          </a:prstGeom>
        </p:spPr>
      </p:pic>
    </p:spTree>
    <p:extLst>
      <p:ext uri="{BB962C8B-B14F-4D97-AF65-F5344CB8AC3E}">
        <p14:creationId xmlns:p14="http://schemas.microsoft.com/office/powerpoint/2010/main" val="30125867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20000"/>
          </a:schemeClr>
        </a:solidFill>
        <a:effectLst/>
      </p:bgPr>
    </p:bg>
    <p:spTree>
      <p:nvGrpSpPr>
        <p:cNvPr id="1" name=""/>
        <p:cNvGrpSpPr/>
        <p:nvPr/>
      </p:nvGrpSpPr>
      <p:grpSpPr>
        <a:xfrm>
          <a:off x="0" y="0"/>
          <a:ext cx="0" cy="0"/>
          <a:chOff x="0" y="0"/>
          <a:chExt cx="0" cy="0"/>
        </a:xfrm>
      </p:grpSpPr>
      <p:sp>
        <p:nvSpPr>
          <p:cNvPr id="6" name="Rounded Rectangle 5"/>
          <p:cNvSpPr/>
          <p:nvPr/>
        </p:nvSpPr>
        <p:spPr>
          <a:xfrm>
            <a:off x="609600" y="2209800"/>
            <a:ext cx="4028536" cy="457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9943" y="1092157"/>
            <a:ext cx="3909089" cy="5111250"/>
          </a:xfrm>
          <a:prstGeom prst="rect">
            <a:avLst/>
          </a:prstGeom>
        </p:spPr>
      </p:pic>
      <p:sp>
        <p:nvSpPr>
          <p:cNvPr id="2" name="Title 1"/>
          <p:cNvSpPr>
            <a:spLocks noGrp="1"/>
          </p:cNvSpPr>
          <p:nvPr>
            <p:ph type="title"/>
          </p:nvPr>
        </p:nvSpPr>
        <p:spPr>
          <a:xfrm>
            <a:off x="1143000" y="-10009"/>
            <a:ext cx="8001000" cy="1143000"/>
          </a:xfrm>
        </p:spPr>
        <p:txBody>
          <a:bodyPr>
            <a:normAutofit/>
          </a:bodyPr>
          <a:lstStyle/>
          <a:p>
            <a:pPr lvl="0">
              <a:defRPr/>
            </a:pPr>
            <a:r>
              <a:rPr lang="en-US" sz="2800" dirty="0"/>
              <a:t>Generic Permit for Discharge of </a:t>
            </a:r>
            <a:r>
              <a:rPr lang="en-US" sz="2800" dirty="0" smtClean="0"/>
              <a:t>Ground Water </a:t>
            </a:r>
            <a:r>
              <a:rPr lang="en-US" sz="2800" dirty="0"/>
              <a:t>from </a:t>
            </a:r>
            <a:r>
              <a:rPr lang="en-US" sz="2800" dirty="0" smtClean="0"/>
              <a:t>Dewatering Operations</a:t>
            </a:r>
            <a:endParaRPr lang="en-US" sz="2800" dirty="0"/>
          </a:p>
        </p:txBody>
      </p:sp>
      <p:sp>
        <p:nvSpPr>
          <p:cNvPr id="3" name="Content Placeholder 2"/>
          <p:cNvSpPr>
            <a:spLocks noGrp="1"/>
          </p:cNvSpPr>
          <p:nvPr>
            <p:ph idx="1"/>
          </p:nvPr>
        </p:nvSpPr>
        <p:spPr>
          <a:xfrm>
            <a:off x="228600" y="1366113"/>
            <a:ext cx="5867400" cy="4830763"/>
          </a:xfrm>
        </p:spPr>
        <p:txBody>
          <a:bodyPr>
            <a:noAutofit/>
          </a:bodyPr>
          <a:lstStyle/>
          <a:p>
            <a:r>
              <a:rPr lang="en-US" sz="2400" dirty="0" smtClean="0">
                <a:solidFill>
                  <a:schemeClr val="tx1">
                    <a:lumMod val="50000"/>
                    <a:lumOff val="50000"/>
                  </a:schemeClr>
                </a:solidFill>
              </a:rPr>
              <a:t>Effective date February 10, 2015</a:t>
            </a:r>
          </a:p>
          <a:p>
            <a:r>
              <a:rPr lang="en-US" sz="2400" dirty="0" smtClean="0"/>
              <a:t>Includes site-specific </a:t>
            </a:r>
            <a:r>
              <a:rPr lang="en-US" sz="2400" dirty="0"/>
              <a:t>control measures (Best Management Practices) </a:t>
            </a:r>
            <a:r>
              <a:rPr lang="en-US" sz="2400" dirty="0" smtClean="0"/>
              <a:t>which </a:t>
            </a:r>
            <a:r>
              <a:rPr lang="en-US" sz="2400" dirty="0" smtClean="0">
                <a:solidFill>
                  <a:srgbClr val="7030A0"/>
                </a:solidFill>
              </a:rPr>
              <a:t>are</a:t>
            </a:r>
            <a:r>
              <a:rPr lang="en-US" sz="2400" dirty="0" smtClean="0"/>
              <a:t> </a:t>
            </a:r>
            <a:r>
              <a:rPr lang="en-US" sz="2400" dirty="0">
                <a:solidFill>
                  <a:srgbClr val="7030A0"/>
                </a:solidFill>
              </a:rPr>
              <a:t>more effective at minimizing or eliminating pollutant discharges </a:t>
            </a:r>
            <a:r>
              <a:rPr lang="en-US" sz="2400" dirty="0"/>
              <a:t>from dewatering operations to surface waters of the </a:t>
            </a:r>
            <a:r>
              <a:rPr lang="en-US" sz="2400" dirty="0" smtClean="0"/>
              <a:t>State</a:t>
            </a:r>
          </a:p>
        </p:txBody>
      </p:sp>
      <p:sp>
        <p:nvSpPr>
          <p:cNvPr id="5" name="Slide Number Placeholder 4"/>
          <p:cNvSpPr>
            <a:spLocks noGrp="1"/>
          </p:cNvSpPr>
          <p:nvPr>
            <p:ph type="sldNum" sz="quarter" idx="12"/>
          </p:nvPr>
        </p:nvSpPr>
        <p:spPr/>
        <p:txBody>
          <a:bodyPr/>
          <a:lstStyle/>
          <a:p>
            <a:fld id="{D9515C9C-B0D4-49C7-83C7-4BF66E55645D}" type="slidenum">
              <a:rPr lang="en-US" smtClean="0">
                <a:solidFill>
                  <a:prstClr val="white"/>
                </a:solidFill>
              </a:rPr>
              <a:pPr/>
              <a:t>6</a:t>
            </a:fld>
            <a:endParaRPr lang="en-US" dirty="0">
              <a:solidFill>
                <a:prstClr val="white"/>
              </a:solidFill>
            </a:endParaRPr>
          </a:p>
        </p:txBody>
      </p:sp>
      <p:sp>
        <p:nvSpPr>
          <p:cNvPr id="9" name="Left Arrow 8"/>
          <p:cNvSpPr/>
          <p:nvPr/>
        </p:nvSpPr>
        <p:spPr>
          <a:xfrm>
            <a:off x="4698007" y="2430780"/>
            <a:ext cx="2083794" cy="228600"/>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781801" y="2362200"/>
            <a:ext cx="838199"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3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Photo Gravity Bag Filter in ac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4143"/>
            <a:ext cx="9144000" cy="5791200"/>
          </a:xfrm>
          <a:prstGeom prst="rect">
            <a:avLst/>
          </a:prstGeom>
        </p:spPr>
      </p:pic>
      <p:sp>
        <p:nvSpPr>
          <p:cNvPr id="2" name="Title 1"/>
          <p:cNvSpPr>
            <a:spLocks noGrp="1"/>
          </p:cNvSpPr>
          <p:nvPr>
            <p:ph type="title"/>
          </p:nvPr>
        </p:nvSpPr>
        <p:spPr/>
        <p:txBody>
          <a:bodyPr>
            <a:normAutofit/>
          </a:bodyPr>
          <a:lstStyle/>
          <a:p>
            <a:r>
              <a:rPr lang="en-US" dirty="0"/>
              <a:t>Best Management </a:t>
            </a:r>
            <a:r>
              <a:rPr lang="en-US" dirty="0" smtClean="0"/>
              <a:t>Practices</a:t>
            </a:r>
            <a:endParaRPr lang="en-US" sz="2000" dirty="0"/>
          </a:p>
        </p:txBody>
      </p:sp>
      <p:sp>
        <p:nvSpPr>
          <p:cNvPr id="3" name="Content Placeholder 2"/>
          <p:cNvSpPr>
            <a:spLocks noGrp="1"/>
          </p:cNvSpPr>
          <p:nvPr>
            <p:ph idx="1"/>
          </p:nvPr>
        </p:nvSpPr>
        <p:spPr>
          <a:xfrm>
            <a:off x="457200" y="2514600"/>
            <a:ext cx="8229600" cy="3200400"/>
          </a:xfrm>
        </p:spPr>
        <p:txBody>
          <a:bodyPr>
            <a:normAutofit/>
          </a:bodyPr>
          <a:lstStyle/>
          <a:p>
            <a:pPr>
              <a:lnSpc>
                <a:spcPct val="120000"/>
              </a:lnSpc>
              <a:spcBef>
                <a:spcPts val="1200"/>
              </a:spcBef>
            </a:pPr>
            <a:r>
              <a:rPr lang="en-US" dirty="0" smtClean="0"/>
              <a:t>Gravity Bag</a:t>
            </a:r>
          </a:p>
          <a:p>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60</a:t>
            </a:fld>
            <a:endParaRPr lang="en-US" dirty="0"/>
          </a:p>
        </p:txBody>
      </p:sp>
    </p:spTree>
    <p:extLst>
      <p:ext uri="{BB962C8B-B14F-4D97-AF65-F5344CB8AC3E}">
        <p14:creationId xmlns:p14="http://schemas.microsoft.com/office/powerpoint/2010/main" val="42568658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Best Management </a:t>
            </a:r>
            <a:r>
              <a:rPr lang="en-US" dirty="0" smtClean="0"/>
              <a:t>Practices</a:t>
            </a:r>
            <a:endParaRPr lang="en-US" sz="2000" dirty="0"/>
          </a:p>
        </p:txBody>
      </p:sp>
      <p:sp>
        <p:nvSpPr>
          <p:cNvPr id="3" name="Content Placeholder 2"/>
          <p:cNvSpPr>
            <a:spLocks noGrp="1"/>
          </p:cNvSpPr>
          <p:nvPr>
            <p:ph idx="1"/>
          </p:nvPr>
        </p:nvSpPr>
        <p:spPr>
          <a:xfrm>
            <a:off x="152400" y="1371600"/>
            <a:ext cx="8763000" cy="4754563"/>
          </a:xfrm>
        </p:spPr>
        <p:txBody>
          <a:bodyPr>
            <a:normAutofit/>
          </a:bodyPr>
          <a:lstStyle/>
          <a:p>
            <a:r>
              <a:rPr lang="en-US" dirty="0" smtClean="0"/>
              <a:t>Sand Media Filters</a:t>
            </a:r>
          </a:p>
          <a:p>
            <a:pPr lvl="1">
              <a:lnSpc>
                <a:spcPct val="110000"/>
              </a:lnSpc>
              <a:spcBef>
                <a:spcPts val="1200"/>
              </a:spcBef>
            </a:pPr>
            <a:r>
              <a:rPr lang="en-US" dirty="0" smtClean="0"/>
              <a:t>Water </a:t>
            </a:r>
            <a:r>
              <a:rPr lang="en-US" dirty="0"/>
              <a:t>is treated by passing it through canisters filled with sand media. </a:t>
            </a:r>
            <a:endParaRPr lang="en-US" dirty="0" smtClean="0"/>
          </a:p>
          <a:p>
            <a:pPr lvl="1"/>
            <a:r>
              <a:rPr lang="en-US" dirty="0"/>
              <a:t>Effective for the removal of trash, gravel, sand, and silt </a:t>
            </a:r>
            <a:r>
              <a:rPr lang="en-US" dirty="0" smtClean="0"/>
              <a:t>and </a:t>
            </a:r>
            <a:r>
              <a:rPr lang="en-US" dirty="0"/>
              <a:t>metals, as well as the reduction </a:t>
            </a:r>
            <a:r>
              <a:rPr lang="en-US" dirty="0" smtClean="0"/>
              <a:t>of BOD </a:t>
            </a:r>
            <a:r>
              <a:rPr lang="en-US" dirty="0"/>
              <a:t>and turbidity.</a:t>
            </a:r>
            <a:endParaRPr lang="en-US" dirty="0" smtClean="0"/>
          </a:p>
          <a:p>
            <a:pPr lvl="1"/>
            <a:r>
              <a:rPr lang="en-US" dirty="0" smtClean="0"/>
              <a:t>Often </a:t>
            </a:r>
            <a:r>
              <a:rPr lang="en-US" dirty="0"/>
              <a:t>used as a </a:t>
            </a:r>
            <a:r>
              <a:rPr lang="en-US" dirty="0">
                <a:solidFill>
                  <a:srgbClr val="FFC000"/>
                </a:solidFill>
              </a:rPr>
              <a:t>secondary or higher level </a:t>
            </a:r>
            <a:r>
              <a:rPr lang="en-US" dirty="0"/>
              <a:t>of treatment after a significant amount </a:t>
            </a:r>
            <a:r>
              <a:rPr lang="en-US" dirty="0" smtClean="0"/>
              <a:t>of sediment </a:t>
            </a:r>
            <a:r>
              <a:rPr lang="en-US" dirty="0"/>
              <a:t>and other pollutants have been removed using other methods. </a:t>
            </a:r>
            <a:endParaRPr lang="en-US" dirty="0" smtClean="0"/>
          </a:p>
          <a:p>
            <a:pPr lvl="1"/>
            <a:r>
              <a:rPr lang="en-US" dirty="0"/>
              <a:t>Design flow rates are 80 to 1000 gpm.</a:t>
            </a:r>
            <a:endParaRPr lang="en-US" dirty="0" smtClean="0"/>
          </a:p>
          <a:p>
            <a:pPr lvl="0">
              <a:lnSpc>
                <a:spcPct val="120000"/>
              </a:lnSpc>
              <a:spcBef>
                <a:spcPts val="1200"/>
              </a:spcBef>
            </a:pPr>
            <a:endParaRPr lang="en-US" dirty="0" smtClean="0"/>
          </a:p>
          <a:p>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61</a:t>
            </a:fld>
            <a:endParaRPr lang="en-US" dirty="0"/>
          </a:p>
        </p:txBody>
      </p:sp>
    </p:spTree>
    <p:extLst>
      <p:ext uri="{BB962C8B-B14F-4D97-AF65-F5344CB8AC3E}">
        <p14:creationId xmlns:p14="http://schemas.microsoft.com/office/powerpoint/2010/main" val="187891288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Best Management </a:t>
            </a:r>
            <a:r>
              <a:rPr lang="en-US" dirty="0" smtClean="0"/>
              <a:t>Practices</a:t>
            </a:r>
            <a:br>
              <a:rPr lang="en-US" dirty="0" smtClean="0"/>
            </a:br>
            <a:r>
              <a:rPr lang="en-US" sz="2000" dirty="0" smtClean="0"/>
              <a:t>(Filters </a:t>
            </a:r>
            <a:r>
              <a:rPr lang="en-US" sz="2000" dirty="0"/>
              <a:t>C</a:t>
            </a:r>
            <a:r>
              <a:rPr lang="en-US" sz="2000" dirty="0" smtClean="0"/>
              <a:t>ontinued)</a:t>
            </a:r>
            <a:endParaRPr lang="en-US" sz="2000" dirty="0"/>
          </a:p>
        </p:txBody>
      </p:sp>
      <p:sp>
        <p:nvSpPr>
          <p:cNvPr id="3" name="Content Placeholder 2"/>
          <p:cNvSpPr>
            <a:spLocks noGrp="1"/>
          </p:cNvSpPr>
          <p:nvPr>
            <p:ph idx="1"/>
          </p:nvPr>
        </p:nvSpPr>
        <p:spPr>
          <a:xfrm>
            <a:off x="457200" y="1371600"/>
            <a:ext cx="8229600" cy="4754563"/>
          </a:xfrm>
        </p:spPr>
        <p:txBody>
          <a:bodyPr>
            <a:normAutofit/>
          </a:bodyPr>
          <a:lstStyle/>
          <a:p>
            <a:r>
              <a:rPr lang="en-US" dirty="0" smtClean="0"/>
              <a:t>Sand Media Filters</a:t>
            </a:r>
          </a:p>
          <a:p>
            <a:pPr lvl="0">
              <a:lnSpc>
                <a:spcPct val="120000"/>
              </a:lnSpc>
              <a:spcBef>
                <a:spcPts val="1200"/>
              </a:spcBef>
            </a:pPr>
            <a:endParaRPr lang="en-US" dirty="0" smtClean="0"/>
          </a:p>
          <a:p>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62</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064" y="2133600"/>
            <a:ext cx="3654136" cy="3657600"/>
          </a:xfrm>
          <a:prstGeom prst="rect">
            <a:avLst/>
          </a:prstGeom>
        </p:spPr>
      </p:pic>
      <p:pic>
        <p:nvPicPr>
          <p:cNvPr id="6" name="Picture 5"/>
          <p:cNvPicPr>
            <a:picLocks noChangeAspect="1"/>
          </p:cNvPicPr>
          <p:nvPr/>
        </p:nvPicPr>
        <p:blipFill>
          <a:blip r:embed="rId4"/>
          <a:stretch>
            <a:fillRect/>
          </a:stretch>
        </p:blipFill>
        <p:spPr>
          <a:xfrm>
            <a:off x="4267200" y="2133600"/>
            <a:ext cx="4343400" cy="3657600"/>
          </a:xfrm>
          <a:prstGeom prst="rect">
            <a:avLst/>
          </a:prstGeom>
        </p:spPr>
      </p:pic>
    </p:spTree>
    <p:extLst>
      <p:ext uri="{BB962C8B-B14F-4D97-AF65-F5344CB8AC3E}">
        <p14:creationId xmlns:p14="http://schemas.microsoft.com/office/powerpoint/2010/main" val="15787087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Best Management </a:t>
            </a:r>
            <a:r>
              <a:rPr lang="en-US" dirty="0" smtClean="0"/>
              <a:t>Practices</a:t>
            </a:r>
            <a:br>
              <a:rPr lang="en-US" dirty="0" smtClean="0"/>
            </a:br>
            <a:endParaRPr lang="en-US" sz="2000" dirty="0"/>
          </a:p>
        </p:txBody>
      </p:sp>
      <p:sp>
        <p:nvSpPr>
          <p:cNvPr id="3" name="Content Placeholder 2"/>
          <p:cNvSpPr>
            <a:spLocks noGrp="1"/>
          </p:cNvSpPr>
          <p:nvPr>
            <p:ph idx="1"/>
          </p:nvPr>
        </p:nvSpPr>
        <p:spPr>
          <a:xfrm>
            <a:off x="203562" y="1142999"/>
            <a:ext cx="4825637" cy="5349875"/>
          </a:xfrm>
        </p:spPr>
        <p:txBody>
          <a:bodyPr>
            <a:normAutofit/>
          </a:bodyPr>
          <a:lstStyle/>
          <a:p>
            <a:pPr>
              <a:lnSpc>
                <a:spcPct val="120000"/>
              </a:lnSpc>
              <a:spcBef>
                <a:spcPts val="1200"/>
              </a:spcBef>
            </a:pPr>
            <a:r>
              <a:rPr lang="en-US" dirty="0" smtClean="0"/>
              <a:t>Pressurized Bag</a:t>
            </a:r>
          </a:p>
          <a:p>
            <a:pPr lvl="1"/>
            <a:r>
              <a:rPr lang="en-US" dirty="0"/>
              <a:t>U</a:t>
            </a:r>
            <a:r>
              <a:rPr lang="en-US" dirty="0" smtClean="0"/>
              <a:t>nit </a:t>
            </a:r>
            <a:r>
              <a:rPr lang="en-US" dirty="0"/>
              <a:t>composed of single filter bags made from polyester felt material. </a:t>
            </a:r>
            <a:endParaRPr lang="en-US" dirty="0" smtClean="0"/>
          </a:p>
          <a:p>
            <a:pPr lvl="1"/>
            <a:r>
              <a:rPr lang="en-US" dirty="0" smtClean="0"/>
              <a:t>Water</a:t>
            </a:r>
            <a:r>
              <a:rPr lang="en-US" dirty="0"/>
              <a:t> </a:t>
            </a:r>
            <a:r>
              <a:rPr lang="en-US" dirty="0" smtClean="0"/>
              <a:t>filters </a:t>
            </a:r>
            <a:r>
              <a:rPr lang="en-US" dirty="0"/>
              <a:t>through the unit and is discharged through a header. </a:t>
            </a:r>
            <a:endParaRPr lang="en-US" dirty="0" smtClean="0"/>
          </a:p>
          <a:p>
            <a:pPr lvl="1"/>
            <a:r>
              <a:rPr lang="en-US" dirty="0"/>
              <a:t>Effective for the removal of sediment (sand, silt, and some clays) and </a:t>
            </a:r>
            <a:r>
              <a:rPr lang="en-US" dirty="0" smtClean="0"/>
              <a:t>metals</a:t>
            </a:r>
            <a:r>
              <a:rPr lang="en-US" dirty="0"/>
              <a:t>, as well as </a:t>
            </a:r>
            <a:r>
              <a:rPr lang="en-US" dirty="0" smtClean="0"/>
              <a:t>the reduction </a:t>
            </a:r>
            <a:r>
              <a:rPr lang="en-US" dirty="0"/>
              <a:t>of </a:t>
            </a:r>
            <a:r>
              <a:rPr lang="en-US" dirty="0" smtClean="0"/>
              <a:t>BOD</a:t>
            </a:r>
            <a:r>
              <a:rPr lang="en-US" dirty="0"/>
              <a:t> </a:t>
            </a:r>
            <a:r>
              <a:rPr lang="en-US" dirty="0" smtClean="0"/>
              <a:t>and turbidity.</a:t>
            </a:r>
          </a:p>
          <a:p>
            <a:pPr lvl="1"/>
            <a:r>
              <a:rPr lang="en-US" dirty="0" smtClean="0"/>
              <a:t>50 </a:t>
            </a:r>
            <a:r>
              <a:rPr lang="en-US" dirty="0"/>
              <a:t>to 1000 gpm. </a:t>
            </a:r>
            <a:endParaRPr lang="en-US" dirty="0" smtClean="0"/>
          </a:p>
        </p:txBody>
      </p:sp>
      <p:sp>
        <p:nvSpPr>
          <p:cNvPr id="5" name="Slide Number Placeholder 4"/>
          <p:cNvSpPr>
            <a:spLocks noGrp="1"/>
          </p:cNvSpPr>
          <p:nvPr>
            <p:ph type="sldNum" sz="quarter" idx="12"/>
          </p:nvPr>
        </p:nvSpPr>
        <p:spPr/>
        <p:txBody>
          <a:bodyPr/>
          <a:lstStyle/>
          <a:p>
            <a:fld id="{D9515C9C-B0D4-49C7-83C7-4BF66E55645D}" type="slidenum">
              <a:rPr lang="en-US" smtClean="0"/>
              <a:pPr/>
              <a:t>63</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520687"/>
            <a:ext cx="3733800" cy="4605475"/>
          </a:xfrm>
          <a:prstGeom prst="rect">
            <a:avLst/>
          </a:prstGeom>
        </p:spPr>
      </p:pic>
    </p:spTree>
    <p:extLst>
      <p:ext uri="{BB962C8B-B14F-4D97-AF65-F5344CB8AC3E}">
        <p14:creationId xmlns:p14="http://schemas.microsoft.com/office/powerpoint/2010/main" val="310656579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06896" y="1509712"/>
            <a:ext cx="8229600" cy="4845050"/>
          </a:xfrm>
          <a:prstGeom prst="rect">
            <a:avLst/>
          </a:prstGeom>
        </p:spPr>
      </p:pic>
      <p:sp>
        <p:nvSpPr>
          <p:cNvPr id="2" name="Title 1"/>
          <p:cNvSpPr>
            <a:spLocks noGrp="1"/>
          </p:cNvSpPr>
          <p:nvPr>
            <p:ph type="title"/>
          </p:nvPr>
        </p:nvSpPr>
        <p:spPr/>
        <p:txBody>
          <a:bodyPr>
            <a:normAutofit/>
          </a:bodyPr>
          <a:lstStyle/>
          <a:p>
            <a:r>
              <a:rPr lang="en-US" dirty="0"/>
              <a:t>Best Management </a:t>
            </a:r>
            <a:r>
              <a:rPr lang="en-US" dirty="0" smtClean="0"/>
              <a:t>Practices</a:t>
            </a:r>
            <a:endParaRPr lang="en-US" sz="2000" dirty="0"/>
          </a:p>
        </p:txBody>
      </p:sp>
      <p:sp>
        <p:nvSpPr>
          <p:cNvPr id="3" name="Content Placeholder 2"/>
          <p:cNvSpPr>
            <a:spLocks noGrp="1"/>
          </p:cNvSpPr>
          <p:nvPr>
            <p:ph idx="1"/>
          </p:nvPr>
        </p:nvSpPr>
        <p:spPr>
          <a:xfrm>
            <a:off x="457200" y="1371600"/>
            <a:ext cx="8229600" cy="4754563"/>
          </a:xfrm>
        </p:spPr>
        <p:txBody>
          <a:bodyPr>
            <a:normAutofit/>
          </a:bodyPr>
          <a:lstStyle/>
          <a:p>
            <a:pPr>
              <a:lnSpc>
                <a:spcPct val="120000"/>
              </a:lnSpc>
              <a:spcBef>
                <a:spcPts val="1200"/>
              </a:spcBef>
            </a:pPr>
            <a:r>
              <a:rPr lang="en-US" dirty="0" smtClean="0"/>
              <a:t>Pressurized Bag</a:t>
            </a:r>
          </a:p>
          <a:p>
            <a:pPr>
              <a:lnSpc>
                <a:spcPct val="120000"/>
              </a:lnSpc>
              <a:spcBef>
                <a:spcPts val="1200"/>
              </a:spcBef>
            </a:pPr>
            <a:endParaRPr lang="en-US" dirty="0" smtClean="0"/>
          </a:p>
        </p:txBody>
      </p:sp>
      <p:sp>
        <p:nvSpPr>
          <p:cNvPr id="5" name="Slide Number Placeholder 4"/>
          <p:cNvSpPr>
            <a:spLocks noGrp="1"/>
          </p:cNvSpPr>
          <p:nvPr>
            <p:ph type="sldNum" sz="quarter" idx="12"/>
          </p:nvPr>
        </p:nvSpPr>
        <p:spPr/>
        <p:txBody>
          <a:bodyPr/>
          <a:lstStyle/>
          <a:p>
            <a:fld id="{D9515C9C-B0D4-49C7-83C7-4BF66E55645D}" type="slidenum">
              <a:rPr lang="en-US" smtClean="0"/>
              <a:pPr/>
              <a:t>64</a:t>
            </a:fld>
            <a:endParaRPr lang="en-US" dirty="0"/>
          </a:p>
        </p:txBody>
      </p:sp>
    </p:spTree>
    <p:extLst>
      <p:ext uri="{BB962C8B-B14F-4D97-AF65-F5344CB8AC3E}">
        <p14:creationId xmlns:p14="http://schemas.microsoft.com/office/powerpoint/2010/main" val="16121526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162049" y="2954119"/>
            <a:ext cx="7200901" cy="3559408"/>
          </a:xfrm>
          <a:prstGeom prst="rect">
            <a:avLst/>
          </a:prstGeom>
        </p:spPr>
      </p:pic>
      <p:sp>
        <p:nvSpPr>
          <p:cNvPr id="2" name="Title 1"/>
          <p:cNvSpPr>
            <a:spLocks noGrp="1"/>
          </p:cNvSpPr>
          <p:nvPr>
            <p:ph type="title"/>
          </p:nvPr>
        </p:nvSpPr>
        <p:spPr/>
        <p:txBody>
          <a:bodyPr>
            <a:normAutofit/>
          </a:bodyPr>
          <a:lstStyle/>
          <a:p>
            <a:r>
              <a:rPr lang="en-US" dirty="0"/>
              <a:t>Best Management </a:t>
            </a:r>
            <a:r>
              <a:rPr lang="en-US" dirty="0" smtClean="0"/>
              <a:t>Practices</a:t>
            </a:r>
            <a:endParaRPr lang="en-US" sz="2000" dirty="0"/>
          </a:p>
        </p:txBody>
      </p:sp>
      <p:sp>
        <p:nvSpPr>
          <p:cNvPr id="3" name="Content Placeholder 2"/>
          <p:cNvSpPr>
            <a:spLocks noGrp="1"/>
          </p:cNvSpPr>
          <p:nvPr>
            <p:ph idx="1"/>
          </p:nvPr>
        </p:nvSpPr>
        <p:spPr>
          <a:xfrm>
            <a:off x="228600" y="1014412"/>
            <a:ext cx="8229600" cy="4754563"/>
          </a:xfrm>
        </p:spPr>
        <p:txBody>
          <a:bodyPr>
            <a:normAutofit/>
          </a:bodyPr>
          <a:lstStyle/>
          <a:p>
            <a:pPr>
              <a:lnSpc>
                <a:spcPct val="120000"/>
              </a:lnSpc>
              <a:spcBef>
                <a:spcPts val="1200"/>
              </a:spcBef>
            </a:pPr>
            <a:r>
              <a:rPr lang="en-US" dirty="0" smtClean="0"/>
              <a:t>Cartridge Filters</a:t>
            </a:r>
          </a:p>
          <a:p>
            <a:pPr lvl="1">
              <a:lnSpc>
                <a:spcPct val="120000"/>
              </a:lnSpc>
              <a:spcBef>
                <a:spcPts val="1200"/>
              </a:spcBef>
            </a:pPr>
            <a:r>
              <a:rPr lang="en-US" dirty="0" smtClean="0"/>
              <a:t>High </a:t>
            </a:r>
            <a:r>
              <a:rPr lang="en-US" dirty="0"/>
              <a:t>degree of pollutant removal by </a:t>
            </a:r>
            <a:r>
              <a:rPr lang="en-US" dirty="0" smtClean="0"/>
              <a:t>using </a:t>
            </a:r>
            <a:r>
              <a:rPr lang="en-US" dirty="0"/>
              <a:t>a number of individual cartridges as </a:t>
            </a:r>
            <a:r>
              <a:rPr lang="en-US" dirty="0" smtClean="0"/>
              <a:t>part of </a:t>
            </a:r>
            <a:r>
              <a:rPr lang="en-US" dirty="0"/>
              <a:t>a larger filtering unit. </a:t>
            </a:r>
            <a:endParaRPr lang="en-US" dirty="0" smtClean="0"/>
          </a:p>
          <a:p>
            <a:pPr lvl="1"/>
            <a:r>
              <a:rPr lang="en-US" dirty="0"/>
              <a:t>O</a:t>
            </a:r>
            <a:r>
              <a:rPr lang="en-US" dirty="0" smtClean="0"/>
              <a:t>ften </a:t>
            </a:r>
            <a:r>
              <a:rPr lang="en-US" dirty="0"/>
              <a:t>used as a </a:t>
            </a:r>
            <a:r>
              <a:rPr lang="en-US" dirty="0">
                <a:solidFill>
                  <a:srgbClr val="FFC000"/>
                </a:solidFill>
              </a:rPr>
              <a:t>secondary or higher </a:t>
            </a:r>
            <a:r>
              <a:rPr lang="en-US" dirty="0" smtClean="0">
                <a:solidFill>
                  <a:srgbClr val="FFC000"/>
                </a:solidFill>
              </a:rPr>
              <a:t>polishing </a:t>
            </a:r>
            <a:r>
              <a:rPr lang="en-US" dirty="0">
                <a:solidFill>
                  <a:srgbClr val="FFC000"/>
                </a:solidFill>
              </a:rPr>
              <a:t>level </a:t>
            </a:r>
            <a:r>
              <a:rPr lang="en-US" dirty="0"/>
              <a:t>of </a:t>
            </a:r>
            <a:r>
              <a:rPr lang="en-US" dirty="0">
                <a:solidFill>
                  <a:schemeClr val="tx1">
                    <a:lumMod val="65000"/>
                    <a:lumOff val="35000"/>
                  </a:schemeClr>
                </a:solidFill>
              </a:rPr>
              <a:t>treatment after </a:t>
            </a:r>
            <a:r>
              <a:rPr lang="en-US" dirty="0" smtClean="0">
                <a:solidFill>
                  <a:schemeClr val="tx1">
                    <a:lumMod val="65000"/>
                    <a:lumOff val="35000"/>
                  </a:schemeClr>
                </a:solidFill>
              </a:rPr>
              <a:t>a significant </a:t>
            </a:r>
            <a:r>
              <a:rPr lang="en-US" dirty="0">
                <a:solidFill>
                  <a:schemeClr val="tx1">
                    <a:lumMod val="65000"/>
                    <a:lumOff val="35000"/>
                  </a:schemeClr>
                </a:solidFill>
              </a:rPr>
              <a:t>amount of sediment and other pollutants are removed. </a:t>
            </a:r>
            <a:endParaRPr lang="en-US" dirty="0" smtClean="0">
              <a:solidFill>
                <a:schemeClr val="tx1">
                  <a:lumMod val="65000"/>
                  <a:lumOff val="35000"/>
                </a:schemeClr>
              </a:solidFill>
            </a:endParaRPr>
          </a:p>
          <a:p>
            <a:pPr lvl="1"/>
            <a:r>
              <a:rPr lang="en-US" dirty="0" smtClean="0">
                <a:solidFill>
                  <a:schemeClr val="tx1">
                    <a:lumMod val="65000"/>
                    <a:lumOff val="35000"/>
                  </a:schemeClr>
                </a:solidFill>
              </a:rPr>
              <a:t>Units </a:t>
            </a:r>
            <a:r>
              <a:rPr lang="en-US" dirty="0">
                <a:solidFill>
                  <a:schemeClr val="tx1">
                    <a:lumMod val="65000"/>
                    <a:lumOff val="35000"/>
                  </a:schemeClr>
                </a:solidFill>
              </a:rPr>
              <a:t>come with various cartridge </a:t>
            </a:r>
            <a:r>
              <a:rPr lang="en-US" dirty="0" smtClean="0">
                <a:solidFill>
                  <a:schemeClr val="tx1">
                    <a:lumMod val="65000"/>
                    <a:lumOff val="35000"/>
                  </a:schemeClr>
                </a:solidFill>
              </a:rPr>
              <a:t>configurations (for </a:t>
            </a:r>
            <a:r>
              <a:rPr lang="en-US" dirty="0">
                <a:solidFill>
                  <a:schemeClr val="tx1">
                    <a:lumMod val="65000"/>
                    <a:lumOff val="35000"/>
                  </a:schemeClr>
                </a:solidFill>
              </a:rPr>
              <a:t>use in series with bag filters) </a:t>
            </a:r>
            <a:r>
              <a:rPr lang="en-US" u="sng" dirty="0">
                <a:solidFill>
                  <a:schemeClr val="tx1">
                    <a:lumMod val="65000"/>
                    <a:lumOff val="35000"/>
                  </a:schemeClr>
                </a:solidFill>
              </a:rPr>
              <a:t>or</a:t>
            </a:r>
            <a:r>
              <a:rPr lang="en-US" dirty="0">
                <a:solidFill>
                  <a:schemeClr val="tx1">
                    <a:lumMod val="65000"/>
                    <a:lumOff val="35000"/>
                  </a:schemeClr>
                </a:solidFill>
              </a:rPr>
              <a:t> with a larger single cartridge filtration unit (with multiple filters within). </a:t>
            </a:r>
            <a:endParaRPr lang="en-US" dirty="0" smtClean="0">
              <a:solidFill>
                <a:schemeClr val="tx1">
                  <a:lumMod val="65000"/>
                  <a:lumOff val="35000"/>
                </a:schemeClr>
              </a:solidFill>
            </a:endParaRPr>
          </a:p>
          <a:p>
            <a:pPr lvl="1"/>
            <a:r>
              <a:rPr lang="en-US" dirty="0">
                <a:solidFill>
                  <a:schemeClr val="tx1">
                    <a:lumMod val="65000"/>
                    <a:lumOff val="35000"/>
                  </a:schemeClr>
                </a:solidFill>
              </a:rPr>
              <a:t>Design flow rates are 50 to 1000 gpm. </a:t>
            </a:r>
            <a:endParaRPr lang="en-US" dirty="0" smtClean="0">
              <a:solidFill>
                <a:schemeClr val="tx1">
                  <a:lumMod val="65000"/>
                  <a:lumOff val="35000"/>
                </a:schemeClr>
              </a:solidFill>
            </a:endParaRPr>
          </a:p>
          <a:p>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65</a:t>
            </a:fld>
            <a:endParaRPr lang="en-US" dirty="0"/>
          </a:p>
        </p:txBody>
      </p:sp>
    </p:spTree>
    <p:extLst>
      <p:ext uri="{BB962C8B-B14F-4D97-AF65-F5344CB8AC3E}">
        <p14:creationId xmlns:p14="http://schemas.microsoft.com/office/powerpoint/2010/main" val="39087597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01417"/>
            <a:ext cx="8229600" cy="4724746"/>
          </a:xfrm>
        </p:spPr>
        <p:txBody>
          <a:bodyPr>
            <a:normAutofit/>
          </a:bodyPr>
          <a:lstStyle/>
          <a:p>
            <a:pPr>
              <a:spcBef>
                <a:spcPts val="1200"/>
              </a:spcBef>
            </a:pPr>
            <a:r>
              <a:rPr lang="en-US" sz="2400" dirty="0" smtClean="0"/>
              <a:t>Chemical Treatment</a:t>
            </a:r>
          </a:p>
          <a:p>
            <a:pPr lvl="1">
              <a:spcBef>
                <a:spcPts val="600"/>
              </a:spcBef>
            </a:pPr>
            <a:r>
              <a:rPr lang="en-US" dirty="0"/>
              <a:t>I</a:t>
            </a:r>
            <a:r>
              <a:rPr lang="en-US" dirty="0" smtClean="0"/>
              <a:t>ncludes </a:t>
            </a:r>
            <a:r>
              <a:rPr lang="en-US" dirty="0"/>
              <a:t>the addition of </a:t>
            </a:r>
            <a:r>
              <a:rPr lang="en-US" dirty="0">
                <a:solidFill>
                  <a:schemeClr val="accent4">
                    <a:lumMod val="60000"/>
                    <a:lumOff val="40000"/>
                  </a:schemeClr>
                </a:solidFill>
              </a:rPr>
              <a:t>carefully selected </a:t>
            </a:r>
            <a:r>
              <a:rPr lang="en-US" dirty="0"/>
              <a:t>chemicals such as polymers (e.g., polyacrylamide, PAM), alum, or other </a:t>
            </a:r>
            <a:r>
              <a:rPr lang="en-US" dirty="0" smtClean="0"/>
              <a:t>flocculants </a:t>
            </a:r>
            <a:r>
              <a:rPr lang="en-US" dirty="0"/>
              <a:t>to aid in the reduction of turbidity by the removal of smaller particulates such as clay and fine silt. </a:t>
            </a:r>
            <a:endParaRPr lang="en-US" dirty="0" smtClean="0"/>
          </a:p>
          <a:p>
            <a:pPr lvl="1">
              <a:spcBef>
                <a:spcPts val="600"/>
              </a:spcBef>
            </a:pPr>
            <a:r>
              <a:rPr lang="en-US" dirty="0" smtClean="0"/>
              <a:t>Chemical </a:t>
            </a:r>
            <a:r>
              <a:rPr lang="en-US" dirty="0"/>
              <a:t>treatment should be considered where turbid discharges to surfaces waters cannot be avoided using other available BMPs and turbidity needs to be reduced to levels less than the water quality standard of 29 nephelometric turbidity units (NTUs) above background.</a:t>
            </a:r>
          </a:p>
          <a:p>
            <a:pPr lvl="1">
              <a:spcBef>
                <a:spcPts val="600"/>
              </a:spcBef>
            </a:pPr>
            <a:endParaRPr lang="en-US" sz="2400" dirty="0" smtClean="0"/>
          </a:p>
          <a:p>
            <a:pPr lvl="1">
              <a:spcBef>
                <a:spcPts val="600"/>
              </a:spcBef>
            </a:pPr>
            <a:endParaRPr lang="en-US" dirty="0" smtClean="0"/>
          </a:p>
          <a:p>
            <a:pPr marL="457200" lvl="1" indent="0">
              <a:buNone/>
            </a:pPr>
            <a:endParaRPr lang="en-US" dirty="0" smtClean="0"/>
          </a:p>
        </p:txBody>
      </p:sp>
      <p:sp>
        <p:nvSpPr>
          <p:cNvPr id="5" name="Slide Number Placeholder 4"/>
          <p:cNvSpPr>
            <a:spLocks noGrp="1"/>
          </p:cNvSpPr>
          <p:nvPr>
            <p:ph type="sldNum" sz="quarter" idx="12"/>
          </p:nvPr>
        </p:nvSpPr>
        <p:spPr/>
        <p:txBody>
          <a:bodyPr/>
          <a:lstStyle/>
          <a:p>
            <a:fld id="{D9515C9C-B0D4-49C7-83C7-4BF66E55645D}" type="slidenum">
              <a:rPr lang="en-US" smtClean="0"/>
              <a:pPr/>
              <a:t>66</a:t>
            </a:fld>
            <a:endParaRPr lang="en-US" dirty="0"/>
          </a:p>
        </p:txBody>
      </p:sp>
      <p:sp>
        <p:nvSpPr>
          <p:cNvPr id="7" name="Title 1"/>
          <p:cNvSpPr>
            <a:spLocks noGrp="1"/>
          </p:cNvSpPr>
          <p:nvPr>
            <p:ph type="title"/>
          </p:nvPr>
        </p:nvSpPr>
        <p:spPr/>
        <p:txBody>
          <a:bodyPr>
            <a:normAutofit/>
          </a:bodyPr>
          <a:lstStyle/>
          <a:p>
            <a:r>
              <a:rPr lang="en-US" dirty="0"/>
              <a:t>Best Management </a:t>
            </a:r>
            <a:r>
              <a:rPr lang="en-US" dirty="0" smtClean="0"/>
              <a:t>Practices</a:t>
            </a:r>
            <a:endParaRPr lang="en-US" sz="2000" dirty="0"/>
          </a:p>
        </p:txBody>
      </p:sp>
    </p:spTree>
    <p:extLst>
      <p:ext uri="{BB962C8B-B14F-4D97-AF65-F5344CB8AC3E}">
        <p14:creationId xmlns:p14="http://schemas.microsoft.com/office/powerpoint/2010/main" val="12421696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Best Management </a:t>
            </a:r>
            <a:r>
              <a:rPr lang="en-US" dirty="0" smtClean="0"/>
              <a:t>Practices</a:t>
            </a:r>
            <a:br>
              <a:rPr lang="en-US" dirty="0" smtClean="0"/>
            </a:br>
            <a:r>
              <a:rPr lang="en-US" sz="2000" dirty="0" smtClean="0"/>
              <a:t>(</a:t>
            </a:r>
            <a:r>
              <a:rPr lang="en-US" sz="2000" dirty="0"/>
              <a:t>Chemical Treatment Continued)</a:t>
            </a:r>
          </a:p>
        </p:txBody>
      </p:sp>
      <p:sp>
        <p:nvSpPr>
          <p:cNvPr id="3" name="Content Placeholder 2"/>
          <p:cNvSpPr>
            <a:spLocks noGrp="1"/>
          </p:cNvSpPr>
          <p:nvPr>
            <p:ph idx="1"/>
          </p:nvPr>
        </p:nvSpPr>
        <p:spPr>
          <a:xfrm>
            <a:off x="457200" y="1371600"/>
            <a:ext cx="8229600" cy="4754563"/>
          </a:xfrm>
        </p:spPr>
        <p:txBody>
          <a:bodyPr>
            <a:normAutofit lnSpcReduction="10000"/>
          </a:bodyPr>
          <a:lstStyle/>
          <a:p>
            <a:pPr lvl="0">
              <a:lnSpc>
                <a:spcPct val="120000"/>
              </a:lnSpc>
              <a:spcBef>
                <a:spcPts val="600"/>
              </a:spcBef>
            </a:pPr>
            <a:r>
              <a:rPr lang="en-US" sz="2400" dirty="0"/>
              <a:t>Chemical </a:t>
            </a:r>
            <a:r>
              <a:rPr lang="en-US" sz="2400" dirty="0" smtClean="0"/>
              <a:t>Treatment - Factors to Consider</a:t>
            </a:r>
          </a:p>
          <a:p>
            <a:pPr lvl="1">
              <a:lnSpc>
                <a:spcPct val="120000"/>
              </a:lnSpc>
              <a:spcBef>
                <a:spcPts val="600"/>
              </a:spcBef>
            </a:pPr>
            <a:r>
              <a:rPr lang="en-US" dirty="0" smtClean="0"/>
              <a:t>The </a:t>
            </a:r>
            <a:r>
              <a:rPr lang="en-US" dirty="0" smtClean="0">
                <a:solidFill>
                  <a:schemeClr val="accent4">
                    <a:lumMod val="60000"/>
                    <a:lumOff val="40000"/>
                  </a:schemeClr>
                </a:solidFill>
              </a:rPr>
              <a:t>right chemical used at the right dosage</a:t>
            </a:r>
            <a:r>
              <a:rPr lang="en-US" dirty="0" smtClean="0"/>
              <a:t>.</a:t>
            </a:r>
          </a:p>
          <a:p>
            <a:pPr lvl="2">
              <a:lnSpc>
                <a:spcPct val="120000"/>
              </a:lnSpc>
              <a:spcBef>
                <a:spcPts val="600"/>
              </a:spcBef>
            </a:pPr>
            <a:r>
              <a:rPr lang="en-US" sz="2400" dirty="0"/>
              <a:t>Will not cause or contribute to WQS violations</a:t>
            </a:r>
            <a:r>
              <a:rPr lang="en-US" sz="2400" dirty="0" smtClean="0"/>
              <a:t>.</a:t>
            </a:r>
          </a:p>
          <a:p>
            <a:pPr lvl="1">
              <a:lnSpc>
                <a:spcPct val="120000"/>
              </a:lnSpc>
              <a:spcBef>
                <a:spcPts val="600"/>
              </a:spcBef>
            </a:pPr>
            <a:r>
              <a:rPr lang="en-US" dirty="0"/>
              <a:t>F</a:t>
            </a:r>
            <a:r>
              <a:rPr lang="en-US" dirty="0" smtClean="0"/>
              <a:t>locculant mixed </a:t>
            </a:r>
            <a:r>
              <a:rPr lang="en-US" dirty="0"/>
              <a:t>rapidly into the water to ensure proper dispersion and floc formation. </a:t>
            </a:r>
          </a:p>
          <a:p>
            <a:pPr lvl="1">
              <a:lnSpc>
                <a:spcPct val="120000"/>
              </a:lnSpc>
              <a:spcBef>
                <a:spcPts val="600"/>
              </a:spcBef>
            </a:pPr>
            <a:r>
              <a:rPr lang="en-US" dirty="0" smtClean="0"/>
              <a:t>Withdrawal system </a:t>
            </a:r>
            <a:r>
              <a:rPr lang="en-US" dirty="0"/>
              <a:t>designed to minimize outflow velocities </a:t>
            </a:r>
            <a:r>
              <a:rPr lang="en-US" dirty="0" smtClean="0"/>
              <a:t>and </a:t>
            </a:r>
            <a:r>
              <a:rPr lang="en-US" dirty="0">
                <a:solidFill>
                  <a:schemeClr val="accent4">
                    <a:lumMod val="60000"/>
                    <a:lumOff val="40000"/>
                  </a:schemeClr>
                </a:solidFill>
              </a:rPr>
              <a:t>prevent floc discharge</a:t>
            </a:r>
            <a:r>
              <a:rPr lang="en-US" dirty="0"/>
              <a:t>. </a:t>
            </a:r>
            <a:endParaRPr lang="en-US" dirty="0" smtClean="0"/>
          </a:p>
          <a:p>
            <a:pPr lvl="2">
              <a:lnSpc>
                <a:spcPct val="120000"/>
              </a:lnSpc>
              <a:spcBef>
                <a:spcPts val="600"/>
              </a:spcBef>
            </a:pPr>
            <a:r>
              <a:rPr lang="en-US" sz="2400" dirty="0" smtClean="0"/>
              <a:t>If </a:t>
            </a:r>
            <a:r>
              <a:rPr lang="en-US" sz="2400" dirty="0"/>
              <a:t>possible, </a:t>
            </a:r>
            <a:r>
              <a:rPr lang="en-US" sz="2400" dirty="0" smtClean="0"/>
              <a:t>discharge directed </a:t>
            </a:r>
            <a:r>
              <a:rPr lang="en-US" sz="2400" dirty="0"/>
              <a:t>through a physical filter such as a vegetated swale to catch any unintended floc discharge</a:t>
            </a:r>
            <a:r>
              <a:rPr lang="en-US" sz="2400" dirty="0" smtClean="0"/>
              <a:t>.</a:t>
            </a:r>
            <a:endParaRPr lang="en-US" sz="2400" dirty="0"/>
          </a:p>
          <a:p>
            <a:pPr marL="0" indent="0">
              <a:buNone/>
            </a:pPr>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67</a:t>
            </a:fld>
            <a:endParaRPr lang="en-US" dirty="0"/>
          </a:p>
        </p:txBody>
      </p:sp>
    </p:spTree>
    <p:extLst>
      <p:ext uri="{BB962C8B-B14F-4D97-AF65-F5344CB8AC3E}">
        <p14:creationId xmlns:p14="http://schemas.microsoft.com/office/powerpoint/2010/main" val="60659386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2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Best Management </a:t>
            </a:r>
            <a:r>
              <a:rPr lang="en-US" dirty="0" smtClean="0"/>
              <a:t>Practices</a:t>
            </a:r>
            <a:br>
              <a:rPr lang="en-US" dirty="0" smtClean="0"/>
            </a:br>
            <a:r>
              <a:rPr lang="en-US" sz="2000" dirty="0" smtClean="0"/>
              <a:t>(</a:t>
            </a:r>
            <a:r>
              <a:rPr lang="en-US" sz="2000" dirty="0"/>
              <a:t>Chemical Treatment Continued)</a:t>
            </a:r>
          </a:p>
        </p:txBody>
      </p:sp>
      <p:sp>
        <p:nvSpPr>
          <p:cNvPr id="3" name="Content Placeholder 2"/>
          <p:cNvSpPr>
            <a:spLocks noGrp="1"/>
          </p:cNvSpPr>
          <p:nvPr>
            <p:ph idx="1"/>
          </p:nvPr>
        </p:nvSpPr>
        <p:spPr>
          <a:xfrm>
            <a:off x="457200" y="1341784"/>
            <a:ext cx="8229600" cy="4784380"/>
          </a:xfrm>
        </p:spPr>
        <p:txBody>
          <a:bodyPr>
            <a:normAutofit/>
          </a:bodyPr>
          <a:lstStyle/>
          <a:p>
            <a:pPr lvl="0">
              <a:lnSpc>
                <a:spcPct val="120000"/>
              </a:lnSpc>
              <a:spcBef>
                <a:spcPts val="600"/>
              </a:spcBef>
            </a:pPr>
            <a:r>
              <a:rPr lang="en-US" sz="2400" dirty="0"/>
              <a:t>Chemical </a:t>
            </a:r>
            <a:r>
              <a:rPr lang="en-US" sz="2400" dirty="0" smtClean="0"/>
              <a:t>Treatment - Factors to Consider</a:t>
            </a:r>
            <a:endParaRPr lang="en-US" dirty="0" smtClean="0"/>
          </a:p>
          <a:p>
            <a:pPr lvl="1">
              <a:lnSpc>
                <a:spcPct val="120000"/>
              </a:lnSpc>
              <a:spcBef>
                <a:spcPts val="600"/>
              </a:spcBef>
            </a:pPr>
            <a:r>
              <a:rPr lang="en-US" dirty="0"/>
              <a:t>pH  adjusting chemical shall be added, if needed.</a:t>
            </a:r>
          </a:p>
          <a:p>
            <a:pPr lvl="1">
              <a:lnSpc>
                <a:spcPct val="120000"/>
              </a:lnSpc>
              <a:spcBef>
                <a:spcPts val="600"/>
              </a:spcBef>
            </a:pPr>
            <a:r>
              <a:rPr lang="en-US" dirty="0"/>
              <a:t>Systems can be designed as flow-through continuous or batch-treatment systems.</a:t>
            </a:r>
          </a:p>
          <a:p>
            <a:pPr lvl="1">
              <a:lnSpc>
                <a:spcPct val="120000"/>
              </a:lnSpc>
              <a:spcBef>
                <a:spcPts val="600"/>
              </a:spcBef>
            </a:pPr>
            <a:r>
              <a:rPr lang="en-US" dirty="0"/>
              <a:t>Chemicals </a:t>
            </a:r>
            <a:r>
              <a:rPr lang="en-US" dirty="0" smtClean="0"/>
              <a:t>approved for </a:t>
            </a:r>
            <a:r>
              <a:rPr lang="en-US" dirty="0"/>
              <a:t>potable water use </a:t>
            </a:r>
            <a:endParaRPr lang="en-US" dirty="0" smtClean="0"/>
          </a:p>
          <a:p>
            <a:pPr lvl="1">
              <a:lnSpc>
                <a:spcPct val="120000"/>
              </a:lnSpc>
              <a:spcBef>
                <a:spcPts val="600"/>
              </a:spcBef>
            </a:pPr>
            <a:r>
              <a:rPr lang="en-US" dirty="0" smtClean="0">
                <a:solidFill>
                  <a:srgbClr val="FFC000"/>
                </a:solidFill>
              </a:rPr>
              <a:t>Primary </a:t>
            </a:r>
            <a:r>
              <a:rPr lang="en-US" dirty="0">
                <a:solidFill>
                  <a:srgbClr val="FFC000"/>
                </a:solidFill>
              </a:rPr>
              <a:t>sediment basins </a:t>
            </a:r>
            <a:r>
              <a:rPr lang="en-US" dirty="0"/>
              <a:t>may be required if the water to be treated has a high percentage of suspended solids. </a:t>
            </a:r>
          </a:p>
          <a:p>
            <a:pPr marL="457200" lvl="1" indent="0">
              <a:lnSpc>
                <a:spcPct val="120000"/>
              </a:lnSpc>
              <a:spcBef>
                <a:spcPts val="600"/>
              </a:spcBef>
              <a:buNone/>
            </a:pPr>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68</a:t>
            </a:fld>
            <a:endParaRPr lang="en-US" dirty="0"/>
          </a:p>
        </p:txBody>
      </p:sp>
    </p:spTree>
    <p:extLst>
      <p:ext uri="{BB962C8B-B14F-4D97-AF65-F5344CB8AC3E}">
        <p14:creationId xmlns:p14="http://schemas.microsoft.com/office/powerpoint/2010/main" val="105582733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Best Management Practices</a:t>
            </a:r>
            <a:r>
              <a:rPr lang="en-US" sz="3200" dirty="0"/>
              <a:t/>
            </a:r>
            <a:br>
              <a:rPr lang="en-US" sz="3200" dirty="0"/>
            </a:br>
            <a:r>
              <a:rPr lang="en-US" sz="2000" dirty="0"/>
              <a:t>(Chemical Treatment Continued)</a:t>
            </a:r>
          </a:p>
        </p:txBody>
      </p:sp>
      <p:sp>
        <p:nvSpPr>
          <p:cNvPr id="3" name="Content Placeholder 2"/>
          <p:cNvSpPr>
            <a:spLocks noGrp="1"/>
          </p:cNvSpPr>
          <p:nvPr>
            <p:ph idx="1"/>
          </p:nvPr>
        </p:nvSpPr>
        <p:spPr>
          <a:xfrm>
            <a:off x="457200" y="1371600"/>
            <a:ext cx="8229600" cy="4754563"/>
          </a:xfrm>
        </p:spPr>
        <p:txBody>
          <a:bodyPr>
            <a:normAutofit fontScale="92500" lnSpcReduction="20000"/>
          </a:bodyPr>
          <a:lstStyle/>
          <a:p>
            <a:pPr>
              <a:lnSpc>
                <a:spcPct val="120000"/>
              </a:lnSpc>
              <a:spcBef>
                <a:spcPts val="600"/>
              </a:spcBef>
            </a:pPr>
            <a:r>
              <a:rPr lang="en-US" dirty="0" smtClean="0"/>
              <a:t>Continuous Treatment Systems </a:t>
            </a:r>
          </a:p>
          <a:p>
            <a:pPr lvl="1">
              <a:lnSpc>
                <a:spcPct val="120000"/>
              </a:lnSpc>
              <a:spcBef>
                <a:spcPts val="600"/>
              </a:spcBef>
            </a:pPr>
            <a:r>
              <a:rPr lang="en-US" dirty="0"/>
              <a:t>C</a:t>
            </a:r>
            <a:r>
              <a:rPr lang="en-US" dirty="0" smtClean="0"/>
              <a:t>onsist </a:t>
            </a:r>
            <a:r>
              <a:rPr lang="en-US" dirty="0"/>
              <a:t>of the collection system, a chemical mixing </a:t>
            </a:r>
            <a:r>
              <a:rPr lang="en-US" dirty="0" smtClean="0"/>
              <a:t>system, sediment </a:t>
            </a:r>
            <a:r>
              <a:rPr lang="en-US" dirty="0"/>
              <a:t>collection device, and interconnecting </a:t>
            </a:r>
            <a:r>
              <a:rPr lang="en-US" dirty="0" smtClean="0"/>
              <a:t>conveyances.</a:t>
            </a:r>
          </a:p>
          <a:p>
            <a:pPr lvl="1">
              <a:lnSpc>
                <a:spcPct val="120000"/>
              </a:lnSpc>
              <a:spcBef>
                <a:spcPts val="600"/>
              </a:spcBef>
            </a:pPr>
            <a:r>
              <a:rPr lang="en-US" dirty="0" smtClean="0"/>
              <a:t>May include pump(s)</a:t>
            </a:r>
          </a:p>
          <a:p>
            <a:pPr lvl="1">
              <a:lnSpc>
                <a:spcPct val="120000"/>
              </a:lnSpc>
              <a:spcBef>
                <a:spcPts val="600"/>
              </a:spcBef>
            </a:pPr>
            <a:r>
              <a:rPr lang="en-US" dirty="0" smtClean="0">
                <a:solidFill>
                  <a:srgbClr val="FFC000"/>
                </a:solidFill>
              </a:rPr>
              <a:t>Primary settling </a:t>
            </a:r>
            <a:r>
              <a:rPr lang="en-US" dirty="0" smtClean="0"/>
              <a:t>in a sediment basins prior to treatment is recommended if </a:t>
            </a:r>
            <a:r>
              <a:rPr lang="en-US" dirty="0"/>
              <a:t>the water to be treated has a high </a:t>
            </a:r>
            <a:r>
              <a:rPr lang="en-US" dirty="0" smtClean="0"/>
              <a:t>percentage of </a:t>
            </a:r>
            <a:r>
              <a:rPr lang="en-US" dirty="0"/>
              <a:t>suspended </a:t>
            </a:r>
            <a:r>
              <a:rPr lang="en-US" dirty="0" smtClean="0"/>
              <a:t>solids.</a:t>
            </a:r>
          </a:p>
          <a:p>
            <a:pPr lvl="1">
              <a:lnSpc>
                <a:spcPct val="120000"/>
              </a:lnSpc>
              <a:spcBef>
                <a:spcPts val="600"/>
              </a:spcBef>
            </a:pPr>
            <a:r>
              <a:rPr lang="en-US" dirty="0" smtClean="0"/>
              <a:t>The size of the </a:t>
            </a:r>
            <a:r>
              <a:rPr lang="en-US" dirty="0"/>
              <a:t>continuous </a:t>
            </a:r>
            <a:r>
              <a:rPr lang="en-US" dirty="0" smtClean="0"/>
              <a:t>treatment system has </a:t>
            </a:r>
            <a:r>
              <a:rPr lang="en-US" dirty="0"/>
              <a:t>to allow for continuous mixing for the length of </a:t>
            </a:r>
            <a:r>
              <a:rPr lang="en-US" dirty="0" smtClean="0"/>
              <a:t>time required </a:t>
            </a:r>
            <a:r>
              <a:rPr lang="en-US" dirty="0"/>
              <a:t>to complete the </a:t>
            </a:r>
            <a:r>
              <a:rPr lang="en-US" dirty="0" smtClean="0"/>
              <a:t>reaction </a:t>
            </a:r>
            <a:r>
              <a:rPr lang="en-US" dirty="0"/>
              <a:t>at the flow rate expected through the system.</a:t>
            </a:r>
            <a:endParaRPr lang="en-US" dirty="0" smtClean="0"/>
          </a:p>
          <a:p>
            <a:pPr lvl="1">
              <a:lnSpc>
                <a:spcPct val="120000"/>
              </a:lnSpc>
              <a:spcBef>
                <a:spcPts val="600"/>
              </a:spcBef>
            </a:pPr>
            <a:endParaRPr lang="en-US" dirty="0" smtClean="0"/>
          </a:p>
          <a:p>
            <a:pPr marL="0" lvl="0" indent="0">
              <a:lnSpc>
                <a:spcPct val="120000"/>
              </a:lnSpc>
              <a:spcBef>
                <a:spcPts val="1200"/>
              </a:spcBef>
              <a:buNone/>
            </a:pPr>
            <a:endParaRPr lang="en-US" dirty="0"/>
          </a:p>
          <a:p>
            <a:pPr marL="914400" lvl="2"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69</a:t>
            </a:fld>
            <a:endParaRPr lang="en-US" dirty="0"/>
          </a:p>
        </p:txBody>
      </p:sp>
    </p:spTree>
    <p:extLst>
      <p:ext uri="{BB962C8B-B14F-4D97-AF65-F5344CB8AC3E}">
        <p14:creationId xmlns:p14="http://schemas.microsoft.com/office/powerpoint/2010/main" val="16919103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20000"/>
          </a:schemeClr>
        </a:solidFill>
        <a:effectLst/>
      </p:bgPr>
    </p:bg>
    <p:spTree>
      <p:nvGrpSpPr>
        <p:cNvPr id="1" name=""/>
        <p:cNvGrpSpPr/>
        <p:nvPr/>
      </p:nvGrpSpPr>
      <p:grpSpPr>
        <a:xfrm>
          <a:off x="0" y="0"/>
          <a:ext cx="0" cy="0"/>
          <a:chOff x="0" y="0"/>
          <a:chExt cx="0" cy="0"/>
        </a:xfrm>
      </p:grpSpPr>
      <p:sp>
        <p:nvSpPr>
          <p:cNvPr id="6" name="Rounded Rectangle 5"/>
          <p:cNvSpPr/>
          <p:nvPr/>
        </p:nvSpPr>
        <p:spPr>
          <a:xfrm>
            <a:off x="2438400" y="3690213"/>
            <a:ext cx="2209800" cy="381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9" name="Rounded Rectangle 8"/>
          <p:cNvSpPr/>
          <p:nvPr/>
        </p:nvSpPr>
        <p:spPr>
          <a:xfrm>
            <a:off x="609600" y="4071213"/>
            <a:ext cx="1219200" cy="381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1066800" y="-20128"/>
            <a:ext cx="8077200" cy="1143000"/>
          </a:xfrm>
        </p:spPr>
        <p:txBody>
          <a:bodyPr>
            <a:normAutofit/>
          </a:bodyPr>
          <a:lstStyle/>
          <a:p>
            <a:pPr lvl="0">
              <a:defRPr/>
            </a:pPr>
            <a:r>
              <a:rPr lang="en-US" sz="2800" dirty="0"/>
              <a:t>Generic Permit for Discharge of </a:t>
            </a:r>
            <a:r>
              <a:rPr lang="en-US" sz="2800" dirty="0" smtClean="0"/>
              <a:t>Ground Water </a:t>
            </a:r>
            <a:r>
              <a:rPr lang="en-US" sz="2800" dirty="0"/>
              <a:t>from </a:t>
            </a:r>
            <a:r>
              <a:rPr lang="en-US" sz="2800" dirty="0" smtClean="0"/>
              <a:t>Dewatering Operations</a:t>
            </a:r>
            <a:endParaRPr lang="en-US" sz="2800" dirty="0"/>
          </a:p>
        </p:txBody>
      </p:sp>
      <p:sp>
        <p:nvSpPr>
          <p:cNvPr id="3" name="Content Placeholder 2"/>
          <p:cNvSpPr>
            <a:spLocks noGrp="1"/>
          </p:cNvSpPr>
          <p:nvPr>
            <p:ph idx="1"/>
          </p:nvPr>
        </p:nvSpPr>
        <p:spPr>
          <a:xfrm>
            <a:off x="228600" y="1366113"/>
            <a:ext cx="5005807" cy="4830763"/>
          </a:xfrm>
        </p:spPr>
        <p:txBody>
          <a:bodyPr>
            <a:noAutofit/>
          </a:bodyPr>
          <a:lstStyle/>
          <a:p>
            <a:r>
              <a:rPr lang="en-US" sz="2000" dirty="0" smtClean="0">
                <a:solidFill>
                  <a:schemeClr val="tx1">
                    <a:lumMod val="50000"/>
                    <a:lumOff val="50000"/>
                  </a:schemeClr>
                </a:solidFill>
              </a:rPr>
              <a:t>Effective date February 10, 2015</a:t>
            </a:r>
          </a:p>
          <a:p>
            <a:r>
              <a:rPr lang="en-US" sz="2000" dirty="0" smtClean="0">
                <a:solidFill>
                  <a:schemeClr val="tx1">
                    <a:lumMod val="50000"/>
                    <a:lumOff val="50000"/>
                  </a:schemeClr>
                </a:solidFill>
              </a:rPr>
              <a:t>Includes site-specific </a:t>
            </a:r>
            <a:r>
              <a:rPr lang="en-US" sz="2000" dirty="0">
                <a:solidFill>
                  <a:schemeClr val="tx1">
                    <a:lumMod val="50000"/>
                    <a:lumOff val="50000"/>
                  </a:schemeClr>
                </a:solidFill>
              </a:rPr>
              <a:t>control measures (Best Management Practices) </a:t>
            </a:r>
            <a:r>
              <a:rPr lang="en-US" sz="2000" dirty="0" smtClean="0">
                <a:solidFill>
                  <a:schemeClr val="tx1">
                    <a:lumMod val="50000"/>
                    <a:lumOff val="50000"/>
                  </a:schemeClr>
                </a:solidFill>
              </a:rPr>
              <a:t>which are </a:t>
            </a:r>
            <a:r>
              <a:rPr lang="en-US" sz="2000" dirty="0">
                <a:solidFill>
                  <a:schemeClr val="tx1">
                    <a:lumMod val="50000"/>
                    <a:lumOff val="50000"/>
                  </a:schemeClr>
                </a:solidFill>
              </a:rPr>
              <a:t>more effective at minimizing or eliminating pollutant discharges from dewatering operations to surface waters of the State</a:t>
            </a:r>
            <a:endParaRPr lang="en-US" sz="2000" dirty="0" smtClean="0">
              <a:solidFill>
                <a:schemeClr val="tx1">
                  <a:lumMod val="50000"/>
                  <a:lumOff val="50000"/>
                </a:schemeClr>
              </a:solidFill>
            </a:endParaRPr>
          </a:p>
          <a:p>
            <a:r>
              <a:rPr lang="en-US" sz="2400" dirty="0" smtClean="0"/>
              <a:t>User-friendly </a:t>
            </a:r>
            <a:r>
              <a:rPr lang="en-US" sz="2400" dirty="0"/>
              <a:t>Notice of Intent </a:t>
            </a:r>
            <a:r>
              <a:rPr lang="en-US" sz="2400" dirty="0" smtClean="0"/>
              <a:t>Form 2b </a:t>
            </a:r>
            <a:r>
              <a:rPr lang="en-US" sz="2400" dirty="0"/>
              <a:t>(NOI) to standardize application </a:t>
            </a:r>
            <a:r>
              <a:rPr lang="en-US" sz="2400" dirty="0" smtClean="0"/>
              <a:t>requirements</a:t>
            </a:r>
          </a:p>
        </p:txBody>
      </p:sp>
      <p:sp>
        <p:nvSpPr>
          <p:cNvPr id="5" name="Slide Number Placeholder 4"/>
          <p:cNvSpPr>
            <a:spLocks noGrp="1"/>
          </p:cNvSpPr>
          <p:nvPr>
            <p:ph type="sldNum" sz="quarter" idx="12"/>
          </p:nvPr>
        </p:nvSpPr>
        <p:spPr/>
        <p:txBody>
          <a:bodyPr/>
          <a:lstStyle/>
          <a:p>
            <a:fld id="{D9515C9C-B0D4-49C7-83C7-4BF66E55645D}" type="slidenum">
              <a:rPr lang="en-US" smtClean="0">
                <a:solidFill>
                  <a:prstClr val="white"/>
                </a:solidFill>
              </a:rPr>
              <a:pPr/>
              <a:t>7</a:t>
            </a:fld>
            <a:endParaRPr lang="en-US" dirty="0">
              <a:solidFill>
                <a:prstClr val="white"/>
              </a:solidFill>
            </a:endParaRPr>
          </a:p>
        </p:txBody>
      </p:sp>
      <p:pic>
        <p:nvPicPr>
          <p:cNvPr id="7" name="Content Placeholder 9" descr="Image of the cover page of the Notice of Intent to use Generic Permit for Discharge of Ground Water From Dewatering Operations document." title="Notice of Inte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9901" y="1578604"/>
            <a:ext cx="2991662" cy="3893014"/>
          </a:xfrm>
          <a:prstGeom prst="rect">
            <a:avLst/>
          </a:prstGeom>
          <a:ln>
            <a:noFill/>
          </a:ln>
          <a:effectLst>
            <a:outerShdw blurRad="190500" algn="tl" rotWithShape="0">
              <a:srgbClr val="000000">
                <a:alpha val="70000"/>
              </a:srgbClr>
            </a:outerShdw>
          </a:effectLst>
        </p:spPr>
      </p:pic>
      <p:sp>
        <p:nvSpPr>
          <p:cNvPr id="10" name="Left Arrow 9"/>
          <p:cNvSpPr/>
          <p:nvPr/>
        </p:nvSpPr>
        <p:spPr>
          <a:xfrm>
            <a:off x="4622503" y="3766413"/>
            <a:ext cx="1221504" cy="228600"/>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8098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Best Management Practices</a:t>
            </a:r>
            <a:r>
              <a:rPr lang="en-US" sz="3200" dirty="0"/>
              <a:t/>
            </a:r>
            <a:br>
              <a:rPr lang="en-US" sz="3200" dirty="0"/>
            </a:br>
            <a:r>
              <a:rPr lang="en-US" sz="2000" dirty="0"/>
              <a:t>(Chemical Treatment Continued)</a:t>
            </a:r>
          </a:p>
        </p:txBody>
      </p:sp>
      <p:sp>
        <p:nvSpPr>
          <p:cNvPr id="3" name="Content Placeholder 2"/>
          <p:cNvSpPr>
            <a:spLocks noGrp="1"/>
          </p:cNvSpPr>
          <p:nvPr>
            <p:ph idx="1"/>
          </p:nvPr>
        </p:nvSpPr>
        <p:spPr>
          <a:xfrm>
            <a:off x="457200" y="1371600"/>
            <a:ext cx="8229600" cy="4953000"/>
          </a:xfrm>
        </p:spPr>
        <p:txBody>
          <a:bodyPr>
            <a:normAutofit fontScale="77500" lnSpcReduction="20000"/>
          </a:bodyPr>
          <a:lstStyle/>
          <a:p>
            <a:pPr>
              <a:lnSpc>
                <a:spcPct val="120000"/>
              </a:lnSpc>
              <a:spcBef>
                <a:spcPts val="600"/>
              </a:spcBef>
            </a:pPr>
            <a:r>
              <a:rPr lang="en-US" sz="3100" dirty="0" smtClean="0"/>
              <a:t>Batch Treatment Systems </a:t>
            </a:r>
          </a:p>
          <a:p>
            <a:pPr lvl="1">
              <a:lnSpc>
                <a:spcPct val="120000"/>
              </a:lnSpc>
              <a:spcBef>
                <a:spcPts val="600"/>
              </a:spcBef>
            </a:pPr>
            <a:r>
              <a:rPr lang="en-US" sz="3100" dirty="0" smtClean="0"/>
              <a:t>Consists </a:t>
            </a:r>
            <a:r>
              <a:rPr lang="en-US" sz="3100" dirty="0"/>
              <a:t>of the collection system, a sediment basin or sediment </a:t>
            </a:r>
            <a:r>
              <a:rPr lang="en-US" sz="3100" dirty="0" smtClean="0"/>
              <a:t>trap, pumps</a:t>
            </a:r>
            <a:r>
              <a:rPr lang="en-US" sz="3100" dirty="0"/>
              <a:t>, a chemical feed system, treatment cells, and interconnecting piping</a:t>
            </a:r>
            <a:r>
              <a:rPr lang="en-US" sz="3100" dirty="0" smtClean="0"/>
              <a:t>.</a:t>
            </a:r>
          </a:p>
          <a:p>
            <a:pPr lvl="1">
              <a:lnSpc>
                <a:spcPct val="120000"/>
              </a:lnSpc>
              <a:spcBef>
                <a:spcPts val="600"/>
              </a:spcBef>
            </a:pPr>
            <a:r>
              <a:rPr lang="en-US" sz="3100" dirty="0" smtClean="0"/>
              <a:t>May be designed using ponds or portable </a:t>
            </a:r>
            <a:r>
              <a:rPr lang="en-US" sz="3100" dirty="0"/>
              <a:t>t</a:t>
            </a:r>
            <a:r>
              <a:rPr lang="en-US" sz="3100" dirty="0" smtClean="0"/>
              <a:t>railer mounted tanks.</a:t>
            </a:r>
          </a:p>
          <a:p>
            <a:pPr lvl="1">
              <a:lnSpc>
                <a:spcPct val="120000"/>
              </a:lnSpc>
              <a:spcBef>
                <a:spcPts val="600"/>
              </a:spcBef>
            </a:pPr>
            <a:r>
              <a:rPr lang="en-US" sz="3100" dirty="0" smtClean="0"/>
              <a:t>Multiple treatment cells (at a minimum two) to allow clarification of treated water while other cells are filled or emptied.</a:t>
            </a:r>
          </a:p>
          <a:p>
            <a:pPr lvl="1">
              <a:lnSpc>
                <a:spcPct val="120000"/>
              </a:lnSpc>
              <a:spcBef>
                <a:spcPts val="600"/>
              </a:spcBef>
            </a:pPr>
            <a:r>
              <a:rPr lang="en-US" sz="3100" dirty="0" smtClean="0"/>
              <a:t>The combination </a:t>
            </a:r>
            <a:r>
              <a:rPr lang="en-US" sz="3100" dirty="0"/>
              <a:t>of the sediment basin or other holding area and treatment capacity should </a:t>
            </a:r>
            <a:r>
              <a:rPr lang="en-US" sz="3100" dirty="0" smtClean="0"/>
              <a:t>be large </a:t>
            </a:r>
            <a:r>
              <a:rPr lang="en-US" sz="3100" dirty="0"/>
              <a:t>enough to treat the volume of water anticipated</a:t>
            </a:r>
            <a:endParaRPr lang="en-US" sz="3100" dirty="0" smtClean="0">
              <a:solidFill>
                <a:schemeClr val="tx2">
                  <a:lumMod val="60000"/>
                  <a:lumOff val="40000"/>
                </a:schemeClr>
              </a:solidFill>
            </a:endParaRPr>
          </a:p>
          <a:p>
            <a:pPr lvl="1">
              <a:lnSpc>
                <a:spcPct val="120000"/>
              </a:lnSpc>
              <a:spcBef>
                <a:spcPts val="600"/>
              </a:spcBef>
            </a:pPr>
            <a:endParaRPr lang="en-US" dirty="0" smtClean="0"/>
          </a:p>
          <a:p>
            <a:pPr marL="0" lvl="0" indent="0">
              <a:lnSpc>
                <a:spcPct val="120000"/>
              </a:lnSpc>
              <a:spcBef>
                <a:spcPts val="1200"/>
              </a:spcBef>
              <a:buNone/>
            </a:pPr>
            <a:endParaRPr lang="en-US" dirty="0"/>
          </a:p>
          <a:p>
            <a:pPr marL="914400" lvl="2"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70</a:t>
            </a:fld>
            <a:endParaRPr lang="en-US" dirty="0"/>
          </a:p>
        </p:txBody>
      </p:sp>
    </p:spTree>
    <p:extLst>
      <p:ext uri="{BB962C8B-B14F-4D97-AF65-F5344CB8AC3E}">
        <p14:creationId xmlns:p14="http://schemas.microsoft.com/office/powerpoint/2010/main" val="131161909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66800"/>
            <a:ext cx="9144000" cy="5486400"/>
          </a:xfrm>
          <a:solidFill>
            <a:schemeClr val="bg2">
              <a:lumMod val="75000"/>
            </a:schemeClr>
          </a:solidFill>
        </p:spPr>
        <p:txBody>
          <a:bodyPr>
            <a:normAutofit/>
          </a:bodyPr>
          <a:lstStyle/>
          <a:p>
            <a:pPr>
              <a:lnSpc>
                <a:spcPct val="120000"/>
              </a:lnSpc>
              <a:spcBef>
                <a:spcPts val="600"/>
              </a:spcBef>
            </a:pPr>
            <a:r>
              <a:rPr lang="en-US" dirty="0" smtClean="0"/>
              <a:t>Chemical Treatment System</a:t>
            </a:r>
          </a:p>
          <a:p>
            <a:pPr marL="457200" lvl="1" indent="0">
              <a:lnSpc>
                <a:spcPct val="120000"/>
              </a:lnSpc>
              <a:spcBef>
                <a:spcPts val="600"/>
              </a:spcBef>
              <a:buNone/>
            </a:pPr>
            <a:endParaRPr lang="en-US" dirty="0" smtClean="0"/>
          </a:p>
          <a:p>
            <a:pPr lvl="1">
              <a:lnSpc>
                <a:spcPct val="120000"/>
              </a:lnSpc>
              <a:spcBef>
                <a:spcPts val="600"/>
              </a:spcBef>
            </a:pPr>
            <a:endParaRPr lang="en-US" dirty="0" smtClean="0"/>
          </a:p>
          <a:p>
            <a:pPr marL="0" lvl="0" indent="0">
              <a:lnSpc>
                <a:spcPct val="120000"/>
              </a:lnSpc>
              <a:spcBef>
                <a:spcPts val="1200"/>
              </a:spcBef>
              <a:buNone/>
            </a:pPr>
            <a:endParaRPr lang="en-US" dirty="0" smtClean="0"/>
          </a:p>
          <a:p>
            <a:pPr marL="914400" lvl="2" indent="0">
              <a:buNone/>
            </a:pPr>
            <a:endParaRPr lang="en-US" dirty="0" smtClean="0"/>
          </a:p>
          <a:p>
            <a:pPr marL="0" indent="0">
              <a:buNone/>
            </a:pPr>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71</a:t>
            </a:fld>
            <a:endParaRPr lang="en-US" dirty="0"/>
          </a:p>
        </p:txBody>
      </p:sp>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47461"/>
            <a:ext cx="4425462" cy="4038600"/>
          </a:xfrm>
          <a:prstGeom prst="rect">
            <a:avLst/>
          </a:prstGeom>
          <a:ln>
            <a:noFill/>
          </a:ln>
          <a:effectLst>
            <a:outerShdw blurRad="63500" sx="102000" sy="102000" algn="ctr" rotWithShape="0">
              <a:prstClr val="black">
                <a:alpha val="40000"/>
              </a:prstClr>
            </a:outerShdw>
          </a:effectLst>
        </p:spPr>
      </p:pic>
      <p:pic>
        <p:nvPicPr>
          <p:cNvPr id="9" name="Picture 8"/>
          <p:cNvPicPr>
            <a:picLocks noChangeAspect="1"/>
          </p:cNvPicPr>
          <p:nvPr/>
        </p:nvPicPr>
        <p:blipFill>
          <a:blip r:embed="rId4"/>
          <a:stretch>
            <a:fillRect/>
          </a:stretch>
        </p:blipFill>
        <p:spPr>
          <a:xfrm>
            <a:off x="4862784" y="2057400"/>
            <a:ext cx="4128816" cy="4038600"/>
          </a:xfrm>
          <a:prstGeom prst="rect">
            <a:avLst/>
          </a:prstGeom>
          <a:effectLst>
            <a:outerShdw blurRad="63500" sx="102000" sy="102000" algn="ctr" rotWithShape="0">
              <a:prstClr val="black">
                <a:alpha val="40000"/>
              </a:prstClr>
            </a:outerShdw>
          </a:effectLst>
        </p:spPr>
      </p:pic>
      <p:sp>
        <p:nvSpPr>
          <p:cNvPr id="8" name="Title 1"/>
          <p:cNvSpPr>
            <a:spLocks noGrp="1"/>
          </p:cNvSpPr>
          <p:nvPr>
            <p:ph type="title"/>
          </p:nvPr>
        </p:nvSpPr>
        <p:spPr/>
        <p:txBody>
          <a:bodyPr>
            <a:normAutofit/>
          </a:bodyPr>
          <a:lstStyle/>
          <a:p>
            <a:r>
              <a:rPr lang="en-US" dirty="0"/>
              <a:t>Best Management </a:t>
            </a:r>
            <a:r>
              <a:rPr lang="en-US" dirty="0" smtClean="0"/>
              <a:t>Practices</a:t>
            </a:r>
            <a:br>
              <a:rPr lang="en-US" dirty="0" smtClean="0"/>
            </a:br>
            <a:r>
              <a:rPr lang="en-US" sz="2000" dirty="0" smtClean="0"/>
              <a:t>(</a:t>
            </a:r>
            <a:r>
              <a:rPr lang="en-US" sz="2000" dirty="0"/>
              <a:t>Chemical Treatment Continued)</a:t>
            </a:r>
          </a:p>
        </p:txBody>
      </p:sp>
    </p:spTree>
    <p:extLst>
      <p:ext uri="{BB962C8B-B14F-4D97-AF65-F5344CB8AC3E}">
        <p14:creationId xmlns:p14="http://schemas.microsoft.com/office/powerpoint/2010/main" val="223081316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title="Photo of Floc log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200" y="933994"/>
            <a:ext cx="9296400" cy="5943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D9515C9C-B0D4-49C7-83C7-4BF66E55645D}" type="slidenum">
              <a:rPr lang="en-US" smtClean="0"/>
              <a:pPr/>
              <a:t>72</a:t>
            </a:fld>
            <a:endParaRPr lang="en-US" dirty="0"/>
          </a:p>
        </p:txBody>
      </p:sp>
      <p:sp>
        <p:nvSpPr>
          <p:cNvPr id="7" name="Title 1"/>
          <p:cNvSpPr>
            <a:spLocks noGrp="1"/>
          </p:cNvSpPr>
          <p:nvPr>
            <p:ph type="title"/>
          </p:nvPr>
        </p:nvSpPr>
        <p:spPr/>
        <p:txBody>
          <a:bodyPr>
            <a:normAutofit/>
          </a:bodyPr>
          <a:lstStyle/>
          <a:p>
            <a:r>
              <a:rPr lang="en-US" dirty="0"/>
              <a:t>Best Management </a:t>
            </a:r>
            <a:r>
              <a:rPr lang="en-US" dirty="0" smtClean="0"/>
              <a:t>Practices</a:t>
            </a:r>
            <a:br>
              <a:rPr lang="en-US" dirty="0" smtClean="0"/>
            </a:br>
            <a:r>
              <a:rPr lang="en-US" sz="2000" dirty="0" smtClean="0"/>
              <a:t>(</a:t>
            </a:r>
            <a:r>
              <a:rPr lang="en-US" sz="2000" dirty="0"/>
              <a:t>Chemical Treatment Continued)</a:t>
            </a:r>
          </a:p>
        </p:txBody>
      </p:sp>
    </p:spTree>
    <p:extLst>
      <p:ext uri="{BB962C8B-B14F-4D97-AF65-F5344CB8AC3E}">
        <p14:creationId xmlns:p14="http://schemas.microsoft.com/office/powerpoint/2010/main" val="192483008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0656"/>
            <a:ext cx="8229600" cy="4754563"/>
          </a:xfrm>
        </p:spPr>
        <p:txBody>
          <a:bodyPr>
            <a:normAutofit/>
          </a:bodyPr>
          <a:lstStyle/>
          <a:p>
            <a:pPr>
              <a:lnSpc>
                <a:spcPct val="120000"/>
              </a:lnSpc>
              <a:spcBef>
                <a:spcPts val="1200"/>
              </a:spcBef>
            </a:pPr>
            <a:r>
              <a:rPr lang="en-US" dirty="0" smtClean="0"/>
              <a:t>Note about Chemical Treatment</a:t>
            </a:r>
          </a:p>
          <a:p>
            <a:pPr lvl="1">
              <a:spcBef>
                <a:spcPts val="600"/>
              </a:spcBef>
            </a:pPr>
            <a:r>
              <a:rPr lang="en-US" sz="2800" dirty="0" smtClean="0"/>
              <a:t>Sites </a:t>
            </a:r>
            <a:r>
              <a:rPr lang="en-US" sz="2800" dirty="0"/>
              <a:t>that use </a:t>
            </a:r>
            <a:r>
              <a:rPr lang="en-US" sz="2800" dirty="0">
                <a:solidFill>
                  <a:srgbClr val="FF0000"/>
                </a:solidFill>
              </a:rPr>
              <a:t>cationic</a:t>
            </a:r>
            <a:r>
              <a:rPr lang="en-US" sz="2800" dirty="0"/>
              <a:t> treatment chemicals are </a:t>
            </a:r>
            <a:r>
              <a:rPr lang="en-US" sz="2800" dirty="0">
                <a:solidFill>
                  <a:srgbClr val="FF0000"/>
                </a:solidFill>
              </a:rPr>
              <a:t>not eligible </a:t>
            </a:r>
            <a:r>
              <a:rPr lang="en-US" sz="2800" dirty="0" smtClean="0">
                <a:solidFill>
                  <a:srgbClr val="0070C0"/>
                </a:solidFill>
              </a:rPr>
              <a:t>unless</a:t>
            </a:r>
            <a:r>
              <a:rPr lang="en-US" sz="2800" dirty="0" smtClean="0"/>
              <a:t> </a:t>
            </a:r>
            <a:r>
              <a:rPr lang="en-US" sz="2800" dirty="0" smtClean="0">
                <a:solidFill>
                  <a:srgbClr val="0070C0"/>
                </a:solidFill>
              </a:rPr>
              <a:t>concurrence</a:t>
            </a:r>
            <a:r>
              <a:rPr lang="en-US" sz="2800" dirty="0" smtClean="0"/>
              <a:t> from local DEP office is </a:t>
            </a:r>
            <a:r>
              <a:rPr lang="en-US" sz="2800" dirty="0"/>
              <a:t>obtained </a:t>
            </a:r>
            <a:r>
              <a:rPr lang="en-US" sz="2800" u="sng" dirty="0">
                <a:solidFill>
                  <a:srgbClr val="00B050"/>
                </a:solidFill>
              </a:rPr>
              <a:t>in advance </a:t>
            </a:r>
            <a:r>
              <a:rPr lang="en-US" sz="2800" u="sng" dirty="0"/>
              <a:t>of the submittal of the </a:t>
            </a:r>
            <a:r>
              <a:rPr lang="en-US" sz="2800" u="sng" dirty="0" smtClean="0"/>
              <a:t>NOI</a:t>
            </a:r>
            <a:r>
              <a:rPr lang="en-US" sz="2800" dirty="0" smtClean="0"/>
              <a:t>.</a:t>
            </a:r>
          </a:p>
          <a:p>
            <a:pPr lvl="2">
              <a:spcBef>
                <a:spcPts val="600"/>
              </a:spcBef>
            </a:pPr>
            <a:r>
              <a:rPr lang="en-US" sz="2400" dirty="0"/>
              <a:t>The site specific BMPs </a:t>
            </a:r>
            <a:r>
              <a:rPr lang="en-US" sz="2400" dirty="0" smtClean="0"/>
              <a:t>shall </a:t>
            </a:r>
            <a:r>
              <a:rPr lang="en-US" sz="2400" dirty="0"/>
              <a:t>include a</a:t>
            </a:r>
            <a:r>
              <a:rPr lang="en-US" sz="2400" dirty="0" smtClean="0"/>
              <a:t>ppropriate </a:t>
            </a:r>
            <a:r>
              <a:rPr lang="en-US" sz="2400" dirty="0"/>
              <a:t>controls and implementation procedures designed to ensure that the use of cationic treatment chemicals will not cause or contribute to a violation of water quality </a:t>
            </a:r>
            <a:r>
              <a:rPr lang="en-US" sz="2400" dirty="0" smtClean="0"/>
              <a:t>standards.</a:t>
            </a:r>
          </a:p>
          <a:p>
            <a:pPr marL="457200" lvl="1" indent="0">
              <a:buNone/>
            </a:pPr>
            <a:endParaRPr lang="en-US" dirty="0" smtClean="0"/>
          </a:p>
        </p:txBody>
      </p:sp>
      <p:sp>
        <p:nvSpPr>
          <p:cNvPr id="5" name="Slide Number Placeholder 4"/>
          <p:cNvSpPr>
            <a:spLocks noGrp="1"/>
          </p:cNvSpPr>
          <p:nvPr>
            <p:ph type="sldNum" sz="quarter" idx="12"/>
          </p:nvPr>
        </p:nvSpPr>
        <p:spPr/>
        <p:txBody>
          <a:bodyPr/>
          <a:lstStyle/>
          <a:p>
            <a:fld id="{D9515C9C-B0D4-49C7-83C7-4BF66E55645D}" type="slidenum">
              <a:rPr lang="en-US" smtClean="0"/>
              <a:pPr/>
              <a:t>73</a:t>
            </a:fld>
            <a:endParaRPr lang="en-US" dirty="0"/>
          </a:p>
        </p:txBody>
      </p:sp>
      <p:sp>
        <p:nvSpPr>
          <p:cNvPr id="7" name="Title 1"/>
          <p:cNvSpPr>
            <a:spLocks noGrp="1"/>
          </p:cNvSpPr>
          <p:nvPr>
            <p:ph type="title"/>
          </p:nvPr>
        </p:nvSpPr>
        <p:spPr>
          <a:xfrm>
            <a:off x="1524000" y="0"/>
            <a:ext cx="7315200" cy="1143000"/>
          </a:xfrm>
        </p:spPr>
        <p:txBody>
          <a:bodyPr>
            <a:normAutofit fontScale="90000"/>
          </a:bodyPr>
          <a:lstStyle/>
          <a:p>
            <a:r>
              <a:rPr lang="en-US" dirty="0">
                <a:latin typeface="Bodoni MT" panose="02070603080606020203" pitchFamily="18" charset="0"/>
              </a:rPr>
              <a:t>Part II.D.</a:t>
            </a:r>
            <a:r>
              <a:rPr lang="en-US" dirty="0" smtClean="0"/>
              <a:t> Dewatering Information</a:t>
            </a:r>
            <a:r>
              <a:rPr lang="en-US" sz="4400" dirty="0" smtClean="0"/>
              <a:t/>
            </a:r>
            <a:br>
              <a:rPr lang="en-US" sz="4400" dirty="0" smtClean="0"/>
            </a:br>
            <a:r>
              <a:rPr lang="en-US" sz="2000" dirty="0"/>
              <a:t>(BMP </a:t>
            </a:r>
            <a:r>
              <a:rPr lang="en-US" sz="2000" dirty="0" smtClean="0"/>
              <a:t>Continued)</a:t>
            </a:r>
            <a:endParaRPr lang="en-US" sz="2000" dirty="0"/>
          </a:p>
        </p:txBody>
      </p:sp>
    </p:spTree>
    <p:extLst>
      <p:ext uri="{BB962C8B-B14F-4D97-AF65-F5344CB8AC3E}">
        <p14:creationId xmlns:p14="http://schemas.microsoft.com/office/powerpoint/2010/main" val="325484344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Management Practices </a:t>
            </a:r>
          </a:p>
        </p:txBody>
      </p:sp>
      <p:sp>
        <p:nvSpPr>
          <p:cNvPr id="3" name="Content Placeholder 2"/>
          <p:cNvSpPr>
            <a:spLocks noGrp="1"/>
          </p:cNvSpPr>
          <p:nvPr>
            <p:ph idx="1"/>
          </p:nvPr>
        </p:nvSpPr>
        <p:spPr>
          <a:xfrm>
            <a:off x="838200" y="1417240"/>
            <a:ext cx="3962400" cy="4069159"/>
          </a:xfrm>
        </p:spPr>
        <p:txBody>
          <a:bodyPr>
            <a:normAutofit/>
          </a:bodyPr>
          <a:lstStyle/>
          <a:p>
            <a:pPr marL="0" indent="0" algn="ctr">
              <a:spcBef>
                <a:spcPts val="1200"/>
              </a:spcBef>
              <a:buNone/>
            </a:pPr>
            <a:r>
              <a:rPr lang="en-US" dirty="0" smtClean="0"/>
              <a:t>Additional Information</a:t>
            </a:r>
          </a:p>
          <a:p>
            <a:pPr marL="0" indent="0" algn="ctr">
              <a:spcBef>
                <a:spcPts val="1200"/>
              </a:spcBef>
              <a:buNone/>
            </a:pPr>
            <a:endParaRPr lang="en-US" dirty="0"/>
          </a:p>
          <a:p>
            <a:pPr marL="0" indent="0" algn="ctr">
              <a:spcBef>
                <a:spcPts val="0"/>
              </a:spcBef>
              <a:buNone/>
            </a:pPr>
            <a:r>
              <a:rPr lang="en-US" dirty="0" smtClean="0"/>
              <a:t>State </a:t>
            </a:r>
            <a:r>
              <a:rPr lang="en-US" dirty="0"/>
              <a:t>of Florida </a:t>
            </a:r>
            <a:endParaRPr lang="en-US" dirty="0" smtClean="0"/>
          </a:p>
          <a:p>
            <a:pPr marL="0" indent="0" algn="ctr">
              <a:spcBef>
                <a:spcPts val="0"/>
              </a:spcBef>
              <a:buNone/>
            </a:pPr>
            <a:r>
              <a:rPr lang="en-US" dirty="0" smtClean="0"/>
              <a:t>Erosion </a:t>
            </a:r>
            <a:r>
              <a:rPr lang="en-US" dirty="0"/>
              <a:t>and Sediment Control </a:t>
            </a:r>
            <a:r>
              <a:rPr lang="en-US" dirty="0" smtClean="0"/>
              <a:t>Designer </a:t>
            </a:r>
            <a:r>
              <a:rPr lang="en-US" dirty="0"/>
              <a:t>and Reviewer Manual </a:t>
            </a:r>
            <a:endParaRPr lang="en-US" dirty="0" smtClean="0"/>
          </a:p>
          <a:p>
            <a:pPr marL="0" indent="0" algn="ctr">
              <a:spcBef>
                <a:spcPts val="0"/>
              </a:spcBef>
              <a:buNone/>
            </a:pPr>
            <a:r>
              <a:rPr lang="en-US" dirty="0" smtClean="0"/>
              <a:t>2013</a:t>
            </a:r>
          </a:p>
          <a:p>
            <a:pPr marL="0" lvl="0" indent="0">
              <a:spcBef>
                <a:spcPts val="1200"/>
              </a:spcBef>
              <a:buNone/>
            </a:pPr>
            <a:endParaRPr lang="en-US" sz="1600" dirty="0" smtClean="0"/>
          </a:p>
          <a:p>
            <a:pPr marL="0" indent="0">
              <a:buNone/>
            </a:pPr>
            <a:endParaRPr lang="en-US" dirty="0" smtClean="0"/>
          </a:p>
          <a:p>
            <a:pPr marL="457200" lvl="1" indent="0">
              <a:buNone/>
            </a:pPr>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74</a:t>
            </a:fld>
            <a:endParaRPr lang="en-US" dirty="0"/>
          </a:p>
        </p:txBody>
      </p:sp>
      <p:pic>
        <p:nvPicPr>
          <p:cNvPr id="6" name="Picture 5" descr="Image of cover page of the State of Florida Erosion and Sediment Control Designer and Reviewer Manual 2013 edition document." title="Erosion and Sediment Control Manua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6954">
            <a:off x="5271682" y="1484047"/>
            <a:ext cx="3204618" cy="3933311"/>
          </a:xfrm>
          <a:prstGeom prst="rect">
            <a:avLst/>
          </a:prstGeom>
          <a:ln>
            <a:noFill/>
          </a:ln>
          <a:effectLst>
            <a:outerShdw blurRad="190500" algn="tl" rotWithShape="0">
              <a:srgbClr val="000000">
                <a:alpha val="70000"/>
              </a:srgbClr>
            </a:outerShdw>
          </a:effectLst>
        </p:spPr>
      </p:pic>
      <p:sp>
        <p:nvSpPr>
          <p:cNvPr id="8" name="TextBox 7" descr="Link to the State of Florida Erosion and Sediment Control Designer and Reviewer Manual 2013 edition." title="Erosion and Sediment Control Manual"/>
          <p:cNvSpPr txBox="1"/>
          <p:nvPr/>
        </p:nvSpPr>
        <p:spPr>
          <a:xfrm>
            <a:off x="762000" y="5715000"/>
            <a:ext cx="7620000" cy="369332"/>
          </a:xfrm>
          <a:prstGeom prst="rect">
            <a:avLst/>
          </a:prstGeom>
          <a:noFill/>
        </p:spPr>
        <p:txBody>
          <a:bodyPr wrap="square" rtlCol="0">
            <a:spAutoFit/>
          </a:bodyPr>
          <a:lstStyle/>
          <a:p>
            <a:r>
              <a:rPr lang="en-US" dirty="0"/>
              <a:t> </a:t>
            </a:r>
            <a:r>
              <a:rPr lang="en-US" dirty="0">
                <a:hlinkClick r:id="rId4"/>
              </a:rPr>
              <a:t>http://www.stormwater.ucf.edu/publications/2013RevisedDesignerManual.pdf</a:t>
            </a:r>
            <a:endParaRPr lang="en-US" dirty="0"/>
          </a:p>
        </p:txBody>
      </p:sp>
    </p:spTree>
    <p:extLst>
      <p:ext uri="{BB962C8B-B14F-4D97-AF65-F5344CB8AC3E}">
        <p14:creationId xmlns:p14="http://schemas.microsoft.com/office/powerpoint/2010/main" val="59694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Inspection and Maintenance</a:t>
            </a:r>
            <a:endParaRPr lang="en-US" dirty="0"/>
          </a:p>
        </p:txBody>
      </p:sp>
      <p:sp>
        <p:nvSpPr>
          <p:cNvPr id="3" name="Content Placeholder 2"/>
          <p:cNvSpPr>
            <a:spLocks noGrp="1"/>
          </p:cNvSpPr>
          <p:nvPr>
            <p:ph idx="1"/>
          </p:nvPr>
        </p:nvSpPr>
        <p:spPr>
          <a:xfrm>
            <a:off x="457200" y="1371600"/>
            <a:ext cx="8382000" cy="4754563"/>
          </a:xfrm>
        </p:spPr>
        <p:txBody>
          <a:bodyPr>
            <a:normAutofit/>
          </a:bodyPr>
          <a:lstStyle/>
          <a:p>
            <a:r>
              <a:rPr lang="en-US" sz="2200" dirty="0" smtClean="0">
                <a:solidFill>
                  <a:srgbClr val="00B0F0"/>
                </a:solidFill>
              </a:rPr>
              <a:t>V</a:t>
            </a:r>
            <a:r>
              <a:rPr lang="en-US" sz="2200" dirty="0">
                <a:solidFill>
                  <a:srgbClr val="00B0F0"/>
                </a:solidFill>
              </a:rPr>
              <a:t>i</a:t>
            </a:r>
            <a:r>
              <a:rPr lang="en-US" sz="2200" dirty="0" smtClean="0">
                <a:solidFill>
                  <a:srgbClr val="00B0F0"/>
                </a:solidFill>
              </a:rPr>
              <a:t>sual </a:t>
            </a:r>
            <a:r>
              <a:rPr lang="en-US" sz="2200" dirty="0">
                <a:solidFill>
                  <a:srgbClr val="00B0F0"/>
                </a:solidFill>
              </a:rPr>
              <a:t>inspections </a:t>
            </a:r>
            <a:r>
              <a:rPr lang="en-US" sz="2200" dirty="0"/>
              <a:t>of earthen embankments and discharge flumes or swales </a:t>
            </a:r>
            <a:r>
              <a:rPr lang="en-US" sz="2200" dirty="0" smtClean="0"/>
              <a:t>to </a:t>
            </a:r>
            <a:r>
              <a:rPr lang="en-US" sz="2200" dirty="0"/>
              <a:t>prevent washout, scouring, and embankment blowouts</a:t>
            </a:r>
            <a:r>
              <a:rPr lang="en-US" sz="2200" dirty="0" smtClean="0"/>
              <a:t>.  Areas </a:t>
            </a:r>
            <a:r>
              <a:rPr lang="en-US" sz="2200" dirty="0"/>
              <a:t>subject to erosion shall be grassed or covered with some type of erosion control material. </a:t>
            </a:r>
          </a:p>
          <a:p>
            <a:r>
              <a:rPr lang="en-US" sz="2200" dirty="0"/>
              <a:t>Sediments accumulated in sediment traps and basins shall be removed as necessary to maintain treatment efficiency. </a:t>
            </a:r>
            <a:endParaRPr lang="en-US" sz="2200" dirty="0" smtClean="0"/>
          </a:p>
          <a:p>
            <a:r>
              <a:rPr lang="en-US" sz="2200" dirty="0" smtClean="0">
                <a:solidFill>
                  <a:srgbClr val="00B0F0"/>
                </a:solidFill>
              </a:rPr>
              <a:t>Sediments </a:t>
            </a:r>
            <a:r>
              <a:rPr lang="en-US" sz="2200" dirty="0">
                <a:solidFill>
                  <a:srgbClr val="00B0F0"/>
                </a:solidFill>
              </a:rPr>
              <a:t>removed </a:t>
            </a:r>
            <a:r>
              <a:rPr lang="en-US" sz="2200" dirty="0"/>
              <a:t>during the maintenance of a dewatering device shall be handled in accordance with the BMPs developed for the </a:t>
            </a:r>
            <a:r>
              <a:rPr lang="en-US" sz="2200" dirty="0" smtClean="0"/>
              <a:t>site. </a:t>
            </a:r>
            <a:endParaRPr lang="en-US" sz="2200" dirty="0"/>
          </a:p>
          <a:p>
            <a:r>
              <a:rPr lang="en-US" sz="2200" dirty="0">
                <a:solidFill>
                  <a:srgbClr val="00B0F0"/>
                </a:solidFill>
              </a:rPr>
              <a:t>Periodic cleaning </a:t>
            </a:r>
            <a:r>
              <a:rPr lang="en-US" sz="2200" dirty="0"/>
              <a:t>of tanks and associated piping and equipment shall be performed based on visual inspection or reduced </a:t>
            </a:r>
            <a:r>
              <a:rPr lang="en-US" sz="2200" dirty="0" smtClean="0"/>
              <a:t>flow. </a:t>
            </a:r>
            <a:endParaRPr lang="en-US" sz="2200"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75</a:t>
            </a:fld>
            <a:endParaRPr lang="en-US" dirty="0"/>
          </a:p>
        </p:txBody>
      </p:sp>
    </p:spTree>
    <p:extLst>
      <p:ext uri="{BB962C8B-B14F-4D97-AF65-F5344CB8AC3E}">
        <p14:creationId xmlns:p14="http://schemas.microsoft.com/office/powerpoint/2010/main" val="191923465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Inspection and Maintenance</a:t>
            </a:r>
            <a:br>
              <a:rPr lang="en-US" dirty="0" smtClean="0"/>
            </a:br>
            <a:r>
              <a:rPr lang="en-US" sz="2200" dirty="0" smtClean="0"/>
              <a:t>(Continued)</a:t>
            </a:r>
            <a:endParaRPr lang="en-US" sz="2200" dirty="0"/>
          </a:p>
        </p:txBody>
      </p:sp>
      <p:sp>
        <p:nvSpPr>
          <p:cNvPr id="3" name="Content Placeholder 2"/>
          <p:cNvSpPr>
            <a:spLocks noGrp="1"/>
          </p:cNvSpPr>
          <p:nvPr>
            <p:ph idx="1"/>
          </p:nvPr>
        </p:nvSpPr>
        <p:spPr>
          <a:xfrm>
            <a:off x="457200" y="1371600"/>
            <a:ext cx="8229600" cy="5121275"/>
          </a:xfrm>
        </p:spPr>
        <p:txBody>
          <a:bodyPr>
            <a:noAutofit/>
          </a:bodyPr>
          <a:lstStyle/>
          <a:p>
            <a:r>
              <a:rPr lang="en-US" sz="2200" dirty="0" smtClean="0"/>
              <a:t>Gravity </a:t>
            </a:r>
            <a:r>
              <a:rPr lang="en-US" sz="2200" dirty="0"/>
              <a:t>filter bags shall be </a:t>
            </a:r>
            <a:r>
              <a:rPr lang="en-US" sz="2200" dirty="0">
                <a:solidFill>
                  <a:srgbClr val="00B0F0"/>
                </a:solidFill>
              </a:rPr>
              <a:t>inspected</a:t>
            </a:r>
            <a:r>
              <a:rPr lang="en-US" sz="2200" dirty="0"/>
              <a:t> for proper performance at a reasonable frequency based on amount of use. The bag shall be </a:t>
            </a:r>
            <a:r>
              <a:rPr lang="en-US" sz="2200" dirty="0">
                <a:solidFill>
                  <a:srgbClr val="00B0F0"/>
                </a:solidFill>
              </a:rPr>
              <a:t>replaced</a:t>
            </a:r>
            <a:r>
              <a:rPr lang="en-US" sz="2200" dirty="0"/>
              <a:t> when it no longer filters sediments or passes water at a reasonable rate. </a:t>
            </a:r>
          </a:p>
          <a:p>
            <a:r>
              <a:rPr lang="en-US" sz="2200" dirty="0" smtClean="0"/>
              <a:t>Filters </a:t>
            </a:r>
            <a:r>
              <a:rPr lang="en-US" sz="2200" dirty="0"/>
              <a:t>shall be </a:t>
            </a:r>
            <a:r>
              <a:rPr lang="en-US" sz="2200" dirty="0">
                <a:solidFill>
                  <a:srgbClr val="00B0F0"/>
                </a:solidFill>
              </a:rPr>
              <a:t>operated and maintained </a:t>
            </a:r>
            <a:r>
              <a:rPr lang="en-US" sz="2200" dirty="0"/>
              <a:t>in accordance with manufacturer’s recommendation especially with respect </a:t>
            </a:r>
            <a:r>
              <a:rPr lang="en-US" sz="2200" dirty="0" smtClean="0"/>
              <a:t>to:</a:t>
            </a:r>
          </a:p>
          <a:p>
            <a:pPr lvl="1"/>
            <a:r>
              <a:rPr lang="en-US" sz="2200" dirty="0" smtClean="0"/>
              <a:t>cleaning</a:t>
            </a:r>
            <a:r>
              <a:rPr lang="en-US" sz="2200" dirty="0"/>
              <a:t>, </a:t>
            </a:r>
            <a:endParaRPr lang="en-US" sz="2200" dirty="0" smtClean="0"/>
          </a:p>
          <a:p>
            <a:pPr lvl="1"/>
            <a:r>
              <a:rPr lang="en-US" sz="2200" dirty="0" smtClean="0"/>
              <a:t>backwashing</a:t>
            </a:r>
            <a:r>
              <a:rPr lang="en-US" sz="2200" dirty="0"/>
              <a:t>, and </a:t>
            </a:r>
            <a:endParaRPr lang="en-US" sz="2200" dirty="0" smtClean="0"/>
          </a:p>
          <a:p>
            <a:pPr lvl="1"/>
            <a:r>
              <a:rPr lang="en-US" sz="2200" dirty="0" smtClean="0"/>
              <a:t>replacing </a:t>
            </a:r>
            <a:r>
              <a:rPr lang="en-US" sz="2200" dirty="0"/>
              <a:t>overused filter media to ensure an acceptable level of efficiency. </a:t>
            </a:r>
          </a:p>
          <a:p>
            <a:r>
              <a:rPr lang="en-US" sz="2200" dirty="0" smtClean="0"/>
              <a:t>The </a:t>
            </a:r>
            <a:r>
              <a:rPr lang="en-US" sz="2200" dirty="0"/>
              <a:t>permittee shall </a:t>
            </a:r>
            <a:r>
              <a:rPr lang="en-US" sz="2200" dirty="0">
                <a:solidFill>
                  <a:srgbClr val="00B0F0"/>
                </a:solidFill>
              </a:rPr>
              <a:t>maintain records </a:t>
            </a:r>
            <a:r>
              <a:rPr lang="en-US" sz="2200" dirty="0" smtClean="0">
                <a:solidFill>
                  <a:srgbClr val="00B0F0"/>
                </a:solidFill>
              </a:rPr>
              <a:t>of </a:t>
            </a:r>
            <a:r>
              <a:rPr lang="en-US" sz="2200" dirty="0">
                <a:solidFill>
                  <a:srgbClr val="00B0F0"/>
                </a:solidFill>
              </a:rPr>
              <a:t>weekly inspections and maintenance </a:t>
            </a:r>
            <a:r>
              <a:rPr lang="en-US" sz="2200" dirty="0"/>
              <a:t>activities required to maintain treatment efficiency. </a:t>
            </a:r>
          </a:p>
        </p:txBody>
      </p:sp>
      <p:sp>
        <p:nvSpPr>
          <p:cNvPr id="5" name="Slide Number Placeholder 4"/>
          <p:cNvSpPr>
            <a:spLocks noGrp="1"/>
          </p:cNvSpPr>
          <p:nvPr>
            <p:ph type="sldNum" sz="quarter" idx="12"/>
          </p:nvPr>
        </p:nvSpPr>
        <p:spPr/>
        <p:txBody>
          <a:bodyPr/>
          <a:lstStyle/>
          <a:p>
            <a:fld id="{D9515C9C-B0D4-49C7-83C7-4BF66E55645D}" type="slidenum">
              <a:rPr lang="en-US" smtClean="0"/>
              <a:pPr/>
              <a:t>76</a:t>
            </a:fld>
            <a:endParaRPr lang="en-US" dirty="0"/>
          </a:p>
        </p:txBody>
      </p:sp>
    </p:spTree>
    <p:extLst>
      <p:ext uri="{BB962C8B-B14F-4D97-AF65-F5344CB8AC3E}">
        <p14:creationId xmlns:p14="http://schemas.microsoft.com/office/powerpoint/2010/main" val="184959723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solidFill>
                  <a:srgbClr val="FFC000"/>
                </a:solidFill>
                <a:effectLst>
                  <a:outerShdw blurRad="38100" dist="38100" dir="2700000" algn="tl">
                    <a:srgbClr val="000000"/>
                  </a:outerShdw>
                </a:effectLst>
                <a:latin typeface="Times New Roman" panose="02020603050405020304" pitchFamily="18" charset="0"/>
              </a:rPr>
              <a:t>THE SITE </a:t>
            </a:r>
            <a:r>
              <a:rPr lang="en-US" altLang="en-US" dirty="0" smtClean="0">
                <a:solidFill>
                  <a:srgbClr val="FFC000"/>
                </a:solidFill>
                <a:effectLst>
                  <a:outerShdw blurRad="38100" dist="38100" dir="2700000" algn="tl">
                    <a:srgbClr val="000000"/>
                  </a:outerShdw>
                </a:effectLst>
                <a:latin typeface="Times New Roman" panose="02020603050405020304" pitchFamily="18" charset="0"/>
              </a:rPr>
              <a:t>INSPECTION</a:t>
            </a:r>
            <a:endParaRPr lang="en-US" dirty="0">
              <a:solidFill>
                <a:srgbClr val="FFC000"/>
              </a:solidFill>
            </a:endParaRPr>
          </a:p>
        </p:txBody>
      </p:sp>
      <p:sp>
        <p:nvSpPr>
          <p:cNvPr id="3" name="Content Placeholder 2"/>
          <p:cNvSpPr>
            <a:spLocks noGrp="1"/>
          </p:cNvSpPr>
          <p:nvPr>
            <p:ph idx="1"/>
          </p:nvPr>
        </p:nvSpPr>
        <p:spPr>
          <a:xfrm>
            <a:off x="152400" y="1066800"/>
            <a:ext cx="8991600" cy="5334000"/>
          </a:xfrm>
        </p:spPr>
        <p:txBody>
          <a:bodyPr>
            <a:normAutofit/>
          </a:bodyPr>
          <a:lstStyle/>
          <a:p>
            <a:pPr algn="ctr">
              <a:buFontTx/>
              <a:buNone/>
            </a:pPr>
            <a:r>
              <a:rPr lang="en-US" altLang="en-US" sz="3200" b="1" i="1" u="sng" dirty="0">
                <a:solidFill>
                  <a:srgbClr val="FFC000"/>
                </a:solidFill>
                <a:effectLst>
                  <a:outerShdw blurRad="38100" dist="38100" dir="2700000" algn="tl">
                    <a:srgbClr val="000000"/>
                  </a:outerShdw>
                </a:effectLst>
                <a:latin typeface="Times New Roman" panose="02020603050405020304" pitchFamily="18" charset="0"/>
              </a:rPr>
              <a:t>Ask yourself these basic questions </a:t>
            </a:r>
            <a:endParaRPr lang="en-US" altLang="en-US" sz="3200" b="1" i="1" u="sng" dirty="0" smtClean="0">
              <a:solidFill>
                <a:srgbClr val="FFC000"/>
              </a:solidFill>
              <a:effectLst>
                <a:outerShdw blurRad="38100" dist="38100" dir="2700000" algn="tl">
                  <a:srgbClr val="000000"/>
                </a:outerShdw>
              </a:effectLst>
              <a:latin typeface="Times New Roman" panose="02020603050405020304" pitchFamily="18" charset="0"/>
            </a:endParaRPr>
          </a:p>
          <a:p>
            <a:pPr algn="ctr">
              <a:buFontTx/>
              <a:buNone/>
            </a:pPr>
            <a:r>
              <a:rPr lang="en-US" altLang="en-US" sz="3200" b="1" i="1" u="sng" dirty="0" smtClean="0">
                <a:solidFill>
                  <a:srgbClr val="FFC000"/>
                </a:solidFill>
                <a:effectLst>
                  <a:outerShdw blurRad="38100" dist="38100" dir="2700000" algn="tl">
                    <a:srgbClr val="000000"/>
                  </a:outerShdw>
                </a:effectLst>
                <a:latin typeface="Times New Roman" panose="02020603050405020304" pitchFamily="18" charset="0"/>
              </a:rPr>
              <a:t>before &amp; after </a:t>
            </a:r>
            <a:r>
              <a:rPr lang="en-US" altLang="en-US" sz="3200" b="1" i="1" u="sng" dirty="0">
                <a:solidFill>
                  <a:srgbClr val="FFC000"/>
                </a:solidFill>
                <a:effectLst>
                  <a:outerShdw blurRad="38100" dist="38100" dir="2700000" algn="tl">
                    <a:srgbClr val="000000"/>
                  </a:outerShdw>
                </a:effectLst>
                <a:latin typeface="Times New Roman" panose="02020603050405020304" pitchFamily="18" charset="0"/>
              </a:rPr>
              <a:t>each inspection</a:t>
            </a:r>
          </a:p>
          <a:p>
            <a:pPr>
              <a:lnSpc>
                <a:spcPct val="30000"/>
              </a:lnSpc>
              <a:buFontTx/>
              <a:buNone/>
            </a:pPr>
            <a:endParaRPr lang="en-US" altLang="en-US" sz="3200" b="1" i="1" u="sng" dirty="0">
              <a:solidFill>
                <a:srgbClr val="FFFF00"/>
              </a:solidFill>
              <a:effectLst>
                <a:outerShdw blurRad="38100" dist="38100" dir="2700000" algn="tl">
                  <a:srgbClr val="000000"/>
                </a:outerShdw>
              </a:effectLst>
              <a:latin typeface="Times New Roman" panose="02020603050405020304" pitchFamily="18" charset="0"/>
            </a:endParaRPr>
          </a:p>
          <a:p>
            <a:pPr>
              <a:buFont typeface="Monotype Sorts" pitchFamily="2" charset="2"/>
              <a:buAutoNum type="arabicPeriod"/>
            </a:pPr>
            <a:r>
              <a:rPr lang="en-US" altLang="en-US" dirty="0">
                <a:solidFill>
                  <a:schemeClr val="accent1"/>
                </a:solidFill>
                <a:effectLst>
                  <a:outerShdw blurRad="38100" dist="38100" dir="2700000" algn="tl">
                    <a:srgbClr val="000000"/>
                  </a:outerShdw>
                </a:effectLst>
                <a:latin typeface="Times New Roman" panose="02020603050405020304" pitchFamily="18" charset="0"/>
              </a:rPr>
              <a:t>Is the project permitted ?</a:t>
            </a:r>
          </a:p>
          <a:p>
            <a:pPr>
              <a:buFont typeface="Monotype Sorts" pitchFamily="2" charset="2"/>
              <a:buAutoNum type="arabicPeriod"/>
            </a:pPr>
            <a:r>
              <a:rPr lang="en-US" altLang="en-US" dirty="0">
                <a:solidFill>
                  <a:schemeClr val="accent1"/>
                </a:solidFill>
                <a:effectLst>
                  <a:outerShdw blurRad="38100" dist="38100" dir="2700000" algn="tl">
                    <a:srgbClr val="000000"/>
                  </a:outerShdw>
                </a:effectLst>
                <a:latin typeface="Times New Roman" panose="02020603050405020304" pitchFamily="18" charset="0"/>
              </a:rPr>
              <a:t>Are all BMP’s properly installed &amp; maintained?</a:t>
            </a:r>
          </a:p>
          <a:p>
            <a:pPr>
              <a:buFont typeface="Monotype Sorts" pitchFamily="2" charset="2"/>
              <a:buAutoNum type="arabicPeriod"/>
            </a:pPr>
            <a:r>
              <a:rPr lang="en-US" altLang="en-US" dirty="0">
                <a:solidFill>
                  <a:schemeClr val="accent1"/>
                </a:solidFill>
                <a:effectLst>
                  <a:outerShdw blurRad="38100" dist="38100" dir="2700000" algn="tl">
                    <a:srgbClr val="000000"/>
                  </a:outerShdw>
                </a:effectLst>
                <a:latin typeface="Times New Roman" panose="02020603050405020304" pitchFamily="18" charset="0"/>
              </a:rPr>
              <a:t>Is on-site erosion being controlled ?</a:t>
            </a:r>
          </a:p>
          <a:p>
            <a:pPr>
              <a:buFont typeface="Monotype Sorts" pitchFamily="2" charset="2"/>
              <a:buAutoNum type="arabicPeriod"/>
            </a:pPr>
            <a:r>
              <a:rPr lang="en-US" altLang="en-US" dirty="0">
                <a:solidFill>
                  <a:schemeClr val="accent1"/>
                </a:solidFill>
                <a:effectLst>
                  <a:outerShdw blurRad="38100" dist="38100" dir="2700000" algn="tl">
                    <a:srgbClr val="000000"/>
                  </a:outerShdw>
                </a:effectLst>
                <a:latin typeface="Times New Roman" panose="02020603050405020304" pitchFamily="18" charset="0"/>
              </a:rPr>
              <a:t>Is off-site sedimentation and/or turbidity being controlled</a:t>
            </a:r>
            <a:r>
              <a:rPr lang="en-US" altLang="en-US" dirty="0" smtClean="0">
                <a:solidFill>
                  <a:schemeClr val="accent1"/>
                </a:solidFill>
                <a:effectLst>
                  <a:outerShdw blurRad="38100" dist="38100" dir="2700000" algn="tl">
                    <a:srgbClr val="000000"/>
                  </a:outerShdw>
                </a:effectLst>
                <a:latin typeface="Times New Roman" panose="02020603050405020304" pitchFamily="18" charset="0"/>
              </a:rPr>
              <a:t>?</a:t>
            </a:r>
          </a:p>
          <a:p>
            <a:pPr>
              <a:buFont typeface="Monotype Sorts" pitchFamily="2" charset="2"/>
              <a:buAutoNum type="arabicPeriod"/>
            </a:pPr>
            <a:r>
              <a:rPr lang="en-US" altLang="en-US" dirty="0" smtClean="0">
                <a:solidFill>
                  <a:schemeClr val="accent1"/>
                </a:solidFill>
                <a:effectLst>
                  <a:outerShdw blurRad="38100" dist="38100" dir="2700000" algn="tl">
                    <a:srgbClr val="000000"/>
                  </a:outerShdw>
                </a:effectLst>
                <a:latin typeface="Times New Roman" panose="02020603050405020304" pitchFamily="18" charset="0"/>
              </a:rPr>
              <a:t>Do your records confirm items 1-4 above?</a:t>
            </a:r>
            <a:endParaRPr lang="en-US" altLang="en-US" dirty="0">
              <a:solidFill>
                <a:schemeClr val="accent1"/>
              </a:solidFill>
              <a:effectLst>
                <a:outerShdw blurRad="38100" dist="38100" dir="2700000" algn="tl">
                  <a:srgbClr val="000000"/>
                </a:outerShdw>
              </a:effectLst>
              <a:latin typeface="Times New Roman" panose="02020603050405020304" pitchFamily="18" charset="0"/>
            </a:endParaRPr>
          </a:p>
          <a:p>
            <a:pPr algn="ctr">
              <a:buFontTx/>
              <a:buNone/>
            </a:pPr>
            <a:r>
              <a:rPr lang="en-US" altLang="en-US" b="1" i="1" dirty="0">
                <a:solidFill>
                  <a:srgbClr val="00FFFF"/>
                </a:solidFill>
                <a:effectLst>
                  <a:outerShdw blurRad="38100" dist="38100" dir="2700000" algn="tl">
                    <a:srgbClr val="000000"/>
                  </a:outerShdw>
                </a:effectLst>
                <a:latin typeface="Times New Roman" panose="02020603050405020304" pitchFamily="18" charset="0"/>
              </a:rPr>
              <a:t>If “YES” to all, the site is </a:t>
            </a:r>
            <a:r>
              <a:rPr lang="en-US" altLang="en-US" b="1" i="1" dirty="0" smtClean="0">
                <a:solidFill>
                  <a:srgbClr val="00FFFF"/>
                </a:solidFill>
                <a:effectLst>
                  <a:outerShdw blurRad="38100" dist="38100" dir="2700000" algn="tl">
                    <a:srgbClr val="000000"/>
                  </a:outerShdw>
                </a:effectLst>
                <a:latin typeface="Times New Roman" panose="02020603050405020304" pitchFamily="18" charset="0"/>
              </a:rPr>
              <a:t>probably in </a:t>
            </a:r>
            <a:r>
              <a:rPr lang="en-US" altLang="en-US" b="1" i="1" dirty="0">
                <a:solidFill>
                  <a:srgbClr val="00FFFF"/>
                </a:solidFill>
                <a:effectLst>
                  <a:outerShdw blurRad="38100" dist="38100" dir="2700000" algn="tl">
                    <a:srgbClr val="000000"/>
                  </a:outerShdw>
                </a:effectLst>
                <a:latin typeface="Times New Roman" panose="02020603050405020304" pitchFamily="18" charset="0"/>
              </a:rPr>
              <a:t>Compliance</a:t>
            </a:r>
            <a:endParaRPr lang="en-US" altLang="en-US" b="1" i="1" dirty="0">
              <a:effectLst>
                <a:outerShdw blurRad="38100" dist="38100" dir="2700000" algn="tl">
                  <a:srgbClr val="FFFFFF"/>
                </a:outerShdw>
              </a:effectLst>
              <a:latin typeface="Times New Roman" panose="02020603050405020304" pitchFamily="18" charset="0"/>
            </a:endParaRPr>
          </a:p>
          <a:p>
            <a:pPr algn="ctr">
              <a:buFontTx/>
              <a:buNone/>
            </a:pPr>
            <a:r>
              <a:rPr lang="en-US" altLang="en-US" b="1" i="1" dirty="0">
                <a:solidFill>
                  <a:srgbClr val="FF0000"/>
                </a:solidFill>
                <a:effectLst>
                  <a:outerShdw blurRad="38100" dist="38100" dir="2700000" algn="tl">
                    <a:srgbClr val="000000"/>
                  </a:outerShdw>
                </a:effectLst>
                <a:latin typeface="Times New Roman" panose="02020603050405020304" pitchFamily="18" charset="0"/>
              </a:rPr>
              <a:t>If “NO” to any, the site is in </a:t>
            </a:r>
            <a:r>
              <a:rPr lang="en-US" altLang="en-US" b="1" i="1" dirty="0" smtClean="0">
                <a:solidFill>
                  <a:srgbClr val="FF0000"/>
                </a:solidFill>
                <a:effectLst>
                  <a:outerShdw blurRad="38100" dist="38100" dir="2700000" algn="tl">
                    <a:srgbClr val="000000"/>
                  </a:outerShdw>
                </a:effectLst>
                <a:latin typeface="Times New Roman" panose="02020603050405020304" pitchFamily="18" charset="0"/>
              </a:rPr>
              <a:t>Violation</a:t>
            </a:r>
            <a:endParaRPr lang="en-US" altLang="en-US" b="1" i="1" dirty="0">
              <a:effectLst>
                <a:outerShdw blurRad="38100" dist="38100" dir="2700000" algn="tl">
                  <a:srgbClr val="FFFFFF"/>
                </a:outerShdw>
              </a:effectLst>
              <a:latin typeface="Times New Roman" panose="02020603050405020304" pitchFamily="18" charset="0"/>
            </a:endParaRPr>
          </a:p>
        </p:txBody>
      </p:sp>
      <p:sp>
        <p:nvSpPr>
          <p:cNvPr id="4" name="Date Placeholder 3"/>
          <p:cNvSpPr>
            <a:spLocks noGrp="1"/>
          </p:cNvSpPr>
          <p:nvPr>
            <p:ph type="dt" sz="half" idx="10"/>
          </p:nvPr>
        </p:nvSpPr>
        <p:spPr/>
        <p:txBody>
          <a:bodyPr/>
          <a:lstStyle/>
          <a:p>
            <a:fld id="{D9641B56-F1C1-4B9C-86AB-A9C4D2348069}" type="datetime1">
              <a:rPr lang="en-US" smtClean="0"/>
              <a:pPr/>
              <a:t>5/27/2015</a:t>
            </a:fld>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77</a:t>
            </a:fld>
            <a:endParaRPr lang="en-US" dirty="0"/>
          </a:p>
        </p:txBody>
      </p:sp>
    </p:spTree>
    <p:extLst>
      <p:ext uri="{BB962C8B-B14F-4D97-AF65-F5344CB8AC3E}">
        <p14:creationId xmlns:p14="http://schemas.microsoft.com/office/powerpoint/2010/main" val="34962851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 of </a:t>
            </a:r>
            <a:r>
              <a:rPr lang="en-US" dirty="0" smtClean="0"/>
              <a:t>non-BMPs</a:t>
            </a:r>
            <a:endParaRPr lang="en-US" dirty="0"/>
          </a:p>
        </p:txBody>
      </p:sp>
      <p:pic>
        <p:nvPicPr>
          <p:cNvPr id="6" name="Content Placeholder 5"/>
          <p:cNvPicPr>
            <a:picLocks noGrp="1" noChangeAspect="1"/>
          </p:cNvPicPr>
          <p:nvPr>
            <p:ph idx="1"/>
          </p:nvPr>
        </p:nvPicPr>
        <p:blipFill>
          <a:blip r:embed="rId3"/>
          <a:stretch>
            <a:fillRect/>
          </a:stretch>
        </p:blipFill>
        <p:spPr>
          <a:xfrm>
            <a:off x="304800" y="1082675"/>
            <a:ext cx="8626469" cy="5410200"/>
          </a:xfrm>
          <a:prstGeom prst="rect">
            <a:avLst/>
          </a:prstGeom>
        </p:spPr>
      </p:pic>
      <p:sp>
        <p:nvSpPr>
          <p:cNvPr id="4" name="Date Placeholder 3"/>
          <p:cNvSpPr>
            <a:spLocks noGrp="1"/>
          </p:cNvSpPr>
          <p:nvPr>
            <p:ph type="dt" sz="half" idx="10"/>
          </p:nvPr>
        </p:nvSpPr>
        <p:spPr/>
        <p:txBody>
          <a:bodyPr/>
          <a:lstStyle/>
          <a:p>
            <a:fld id="{D9641B56-F1C1-4B9C-86AB-A9C4D2348069}" type="datetime1">
              <a:rPr lang="en-US" smtClean="0"/>
              <a:pPr/>
              <a:t>5/27/2015</a:t>
            </a:fld>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78</a:t>
            </a:fld>
            <a:endParaRPr lang="en-US" dirty="0"/>
          </a:p>
        </p:txBody>
      </p:sp>
      <p:sp>
        <p:nvSpPr>
          <p:cNvPr id="3" name="TextBox 2"/>
          <p:cNvSpPr txBox="1"/>
          <p:nvPr/>
        </p:nvSpPr>
        <p:spPr>
          <a:xfrm flipH="1">
            <a:off x="246017" y="945333"/>
            <a:ext cx="4191000" cy="646331"/>
          </a:xfrm>
          <a:prstGeom prst="rect">
            <a:avLst/>
          </a:prstGeom>
          <a:solidFill>
            <a:schemeClr val="bg1"/>
          </a:solidFill>
        </p:spPr>
        <p:txBody>
          <a:bodyPr wrap="square" rtlCol="0">
            <a:spAutoFit/>
          </a:bodyPr>
          <a:lstStyle/>
          <a:p>
            <a:pPr algn="ctr"/>
            <a:r>
              <a:rPr lang="en-US" i="1" dirty="0" smtClean="0">
                <a:solidFill>
                  <a:schemeClr val="accent6">
                    <a:lumMod val="50000"/>
                  </a:schemeClr>
                </a:solidFill>
              </a:rPr>
              <a:t>BEFORE:  no visual inspection of discharge and inadequate BMPs</a:t>
            </a:r>
            <a:endParaRPr lang="en-US" i="1" dirty="0">
              <a:solidFill>
                <a:schemeClr val="accent6">
                  <a:lumMod val="50000"/>
                </a:schemeClr>
              </a:solidFill>
            </a:endParaRPr>
          </a:p>
        </p:txBody>
      </p:sp>
      <p:sp>
        <p:nvSpPr>
          <p:cNvPr id="7" name="TextBox 6"/>
          <p:cNvSpPr txBox="1"/>
          <p:nvPr/>
        </p:nvSpPr>
        <p:spPr>
          <a:xfrm flipH="1">
            <a:off x="4648200" y="1068207"/>
            <a:ext cx="4405304" cy="369332"/>
          </a:xfrm>
          <a:prstGeom prst="rect">
            <a:avLst/>
          </a:prstGeom>
          <a:solidFill>
            <a:schemeClr val="bg1"/>
          </a:solidFill>
        </p:spPr>
        <p:txBody>
          <a:bodyPr wrap="square" rtlCol="0">
            <a:spAutoFit/>
          </a:bodyPr>
          <a:lstStyle/>
          <a:p>
            <a:r>
              <a:rPr lang="en-US" i="1" dirty="0" smtClean="0">
                <a:solidFill>
                  <a:srgbClr val="00B050"/>
                </a:solidFill>
              </a:rPr>
              <a:t>AFTER:  expensive cleanup of receiving water</a:t>
            </a:r>
            <a:endParaRPr lang="en-US" i="1" dirty="0">
              <a:solidFill>
                <a:srgbClr val="00B050"/>
              </a:solidFill>
            </a:endParaRPr>
          </a:p>
        </p:txBody>
      </p:sp>
    </p:spTree>
    <p:extLst>
      <p:ext uri="{BB962C8B-B14F-4D97-AF65-F5344CB8AC3E}">
        <p14:creationId xmlns:p14="http://schemas.microsoft.com/office/powerpoint/2010/main" val="12160633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Recordkeeping </a:t>
            </a:r>
            <a:r>
              <a:rPr lang="en-US" dirty="0"/>
              <a:t>Requirements</a:t>
            </a:r>
          </a:p>
        </p:txBody>
      </p:sp>
      <p:sp>
        <p:nvSpPr>
          <p:cNvPr id="3" name="Content Placeholder 2"/>
          <p:cNvSpPr>
            <a:spLocks noGrp="1"/>
          </p:cNvSpPr>
          <p:nvPr>
            <p:ph idx="1"/>
          </p:nvPr>
        </p:nvSpPr>
        <p:spPr>
          <a:xfrm>
            <a:off x="457200" y="1371600"/>
            <a:ext cx="8229600" cy="4754563"/>
          </a:xfrm>
        </p:spPr>
        <p:txBody>
          <a:bodyPr>
            <a:normAutofit fontScale="92500" lnSpcReduction="10000"/>
          </a:bodyPr>
          <a:lstStyle/>
          <a:p>
            <a:pPr lvl="0"/>
            <a:r>
              <a:rPr lang="en-US" dirty="0" smtClean="0"/>
              <a:t>Records </a:t>
            </a:r>
            <a:r>
              <a:rPr lang="en-US" dirty="0"/>
              <a:t>of </a:t>
            </a:r>
            <a:r>
              <a:rPr lang="en-US" dirty="0">
                <a:solidFill>
                  <a:srgbClr val="00B050"/>
                </a:solidFill>
              </a:rPr>
              <a:t>all data</a:t>
            </a:r>
            <a:r>
              <a:rPr lang="en-US" dirty="0"/>
              <a:t>, including reports and documents, used to complete the </a:t>
            </a:r>
            <a:r>
              <a:rPr lang="en-US" dirty="0" smtClean="0"/>
              <a:t>NOI </a:t>
            </a:r>
            <a:r>
              <a:rPr lang="en-US" dirty="0"/>
              <a:t>requesting coverage under the permit for at least </a:t>
            </a:r>
            <a:r>
              <a:rPr lang="en-US" dirty="0">
                <a:solidFill>
                  <a:srgbClr val="00B050"/>
                </a:solidFill>
              </a:rPr>
              <a:t>3 years </a:t>
            </a:r>
            <a:r>
              <a:rPr lang="en-US" dirty="0"/>
              <a:t>from the date the Notice of Intent was filed. </a:t>
            </a:r>
          </a:p>
          <a:p>
            <a:r>
              <a:rPr lang="en-US" dirty="0" smtClean="0"/>
              <a:t>Records </a:t>
            </a:r>
            <a:r>
              <a:rPr lang="en-US" dirty="0"/>
              <a:t>of </a:t>
            </a:r>
            <a:r>
              <a:rPr lang="en-US" dirty="0">
                <a:solidFill>
                  <a:srgbClr val="00B050"/>
                </a:solidFill>
              </a:rPr>
              <a:t>flow monitoring </a:t>
            </a:r>
            <a:r>
              <a:rPr lang="en-US" dirty="0"/>
              <a:t>as required in Part III.B.1., records of </a:t>
            </a:r>
            <a:r>
              <a:rPr lang="en-US" dirty="0">
                <a:solidFill>
                  <a:srgbClr val="00B050"/>
                </a:solidFill>
              </a:rPr>
              <a:t>chemicals</a:t>
            </a:r>
            <a:r>
              <a:rPr lang="en-US" dirty="0"/>
              <a:t> used for treatment, if any, and records of </a:t>
            </a:r>
            <a:r>
              <a:rPr lang="en-US" dirty="0">
                <a:solidFill>
                  <a:srgbClr val="00B050"/>
                </a:solidFill>
              </a:rPr>
              <a:t>inspections and maintenance </a:t>
            </a:r>
            <a:r>
              <a:rPr lang="en-US" dirty="0"/>
              <a:t>activities identified in Part IV.B.6. of </a:t>
            </a:r>
            <a:r>
              <a:rPr lang="en-US" dirty="0" smtClean="0"/>
              <a:t>the generic </a:t>
            </a:r>
            <a:r>
              <a:rPr lang="en-US" dirty="0"/>
              <a:t>permit for at least </a:t>
            </a:r>
            <a:r>
              <a:rPr lang="en-US" dirty="0">
                <a:solidFill>
                  <a:srgbClr val="00B050"/>
                </a:solidFill>
              </a:rPr>
              <a:t>3 years </a:t>
            </a:r>
            <a:r>
              <a:rPr lang="en-US" dirty="0"/>
              <a:t>from the date the record was created. </a:t>
            </a:r>
          </a:p>
          <a:p>
            <a:r>
              <a:rPr lang="en-US" dirty="0" smtClean="0"/>
              <a:t>Copy </a:t>
            </a:r>
            <a:r>
              <a:rPr lang="en-US" dirty="0"/>
              <a:t>of the </a:t>
            </a:r>
            <a:r>
              <a:rPr lang="en-US" dirty="0">
                <a:solidFill>
                  <a:srgbClr val="00B050"/>
                </a:solidFill>
              </a:rPr>
              <a:t>permit</a:t>
            </a:r>
            <a:r>
              <a:rPr lang="en-US" dirty="0"/>
              <a:t>. </a:t>
            </a:r>
          </a:p>
          <a:p>
            <a:r>
              <a:rPr lang="en-US" dirty="0" smtClean="0"/>
              <a:t>Copy </a:t>
            </a:r>
            <a:r>
              <a:rPr lang="en-US" dirty="0"/>
              <a:t>of </a:t>
            </a:r>
            <a:r>
              <a:rPr lang="en-US" dirty="0" smtClean="0">
                <a:solidFill>
                  <a:srgbClr val="00B050"/>
                </a:solidFill>
              </a:rPr>
              <a:t>cover letter </a:t>
            </a:r>
            <a:r>
              <a:rPr lang="en-US" dirty="0"/>
              <a:t>issued by the Department. </a:t>
            </a:r>
          </a:p>
          <a:p>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79</a:t>
            </a:fld>
            <a:endParaRPr lang="en-US" dirty="0"/>
          </a:p>
        </p:txBody>
      </p:sp>
    </p:spTree>
    <p:extLst>
      <p:ext uri="{BB962C8B-B14F-4D97-AF65-F5344CB8AC3E}">
        <p14:creationId xmlns:p14="http://schemas.microsoft.com/office/powerpoint/2010/main" val="11338103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75000"/>
            <a:alpha val="20000"/>
          </a:schemeClr>
        </a:solidFill>
        <a:effectLst/>
      </p:bgPr>
    </p:bg>
    <p:spTree>
      <p:nvGrpSpPr>
        <p:cNvPr id="1" name=""/>
        <p:cNvGrpSpPr/>
        <p:nvPr/>
      </p:nvGrpSpPr>
      <p:grpSpPr>
        <a:xfrm>
          <a:off x="0" y="0"/>
          <a:ext cx="0" cy="0"/>
          <a:chOff x="0" y="0"/>
          <a:chExt cx="0" cy="0"/>
        </a:xfrm>
      </p:grpSpPr>
      <p:sp>
        <p:nvSpPr>
          <p:cNvPr id="6" name="Rounded Rectangle 5"/>
          <p:cNvSpPr/>
          <p:nvPr/>
        </p:nvSpPr>
        <p:spPr>
          <a:xfrm>
            <a:off x="609600" y="5638800"/>
            <a:ext cx="2895600" cy="381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9" name="Rounded Rectangle 8"/>
          <p:cNvSpPr/>
          <p:nvPr/>
        </p:nvSpPr>
        <p:spPr>
          <a:xfrm>
            <a:off x="3505200" y="5638800"/>
            <a:ext cx="1295400" cy="3810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2" name="Title 1"/>
          <p:cNvSpPr>
            <a:spLocks noGrp="1"/>
          </p:cNvSpPr>
          <p:nvPr>
            <p:ph type="title"/>
          </p:nvPr>
        </p:nvSpPr>
        <p:spPr>
          <a:xfrm>
            <a:off x="1143000" y="-20128"/>
            <a:ext cx="8001000" cy="1143000"/>
          </a:xfrm>
        </p:spPr>
        <p:txBody>
          <a:bodyPr>
            <a:normAutofit/>
          </a:bodyPr>
          <a:lstStyle/>
          <a:p>
            <a:pPr lvl="0">
              <a:defRPr/>
            </a:pPr>
            <a:r>
              <a:rPr lang="en-US" sz="2800" dirty="0"/>
              <a:t>Generic Permit for Discharge of </a:t>
            </a:r>
            <a:r>
              <a:rPr lang="en-US" sz="2800" dirty="0" smtClean="0"/>
              <a:t>Ground Water </a:t>
            </a:r>
            <a:r>
              <a:rPr lang="en-US" sz="2800" dirty="0"/>
              <a:t>from </a:t>
            </a:r>
            <a:r>
              <a:rPr lang="en-US" sz="2800" dirty="0" smtClean="0"/>
              <a:t>Dewatering Operations</a:t>
            </a:r>
            <a:endParaRPr lang="en-US" sz="2800" dirty="0"/>
          </a:p>
        </p:txBody>
      </p:sp>
      <p:sp>
        <p:nvSpPr>
          <p:cNvPr id="3" name="Content Placeholder 2"/>
          <p:cNvSpPr>
            <a:spLocks noGrp="1"/>
          </p:cNvSpPr>
          <p:nvPr>
            <p:ph idx="1"/>
          </p:nvPr>
        </p:nvSpPr>
        <p:spPr>
          <a:xfrm>
            <a:off x="228600" y="1366113"/>
            <a:ext cx="5005807" cy="4830763"/>
          </a:xfrm>
        </p:spPr>
        <p:txBody>
          <a:bodyPr>
            <a:noAutofit/>
          </a:bodyPr>
          <a:lstStyle/>
          <a:p>
            <a:r>
              <a:rPr lang="en-US" sz="2400" dirty="0" smtClean="0">
                <a:solidFill>
                  <a:schemeClr val="tx1">
                    <a:lumMod val="50000"/>
                    <a:lumOff val="50000"/>
                  </a:schemeClr>
                </a:solidFill>
              </a:rPr>
              <a:t>Effective date February 10, 2015</a:t>
            </a:r>
          </a:p>
          <a:p>
            <a:r>
              <a:rPr lang="en-US" sz="2400" dirty="0" smtClean="0">
                <a:solidFill>
                  <a:schemeClr val="tx1">
                    <a:lumMod val="50000"/>
                    <a:lumOff val="50000"/>
                  </a:schemeClr>
                </a:solidFill>
              </a:rPr>
              <a:t>Includes site-specific </a:t>
            </a:r>
            <a:r>
              <a:rPr lang="en-US" sz="2400" dirty="0">
                <a:solidFill>
                  <a:schemeClr val="tx1">
                    <a:lumMod val="50000"/>
                    <a:lumOff val="50000"/>
                  </a:schemeClr>
                </a:solidFill>
              </a:rPr>
              <a:t>control measures (Best Management Practices) </a:t>
            </a:r>
            <a:r>
              <a:rPr lang="en-US" sz="2400" dirty="0" smtClean="0">
                <a:solidFill>
                  <a:schemeClr val="tx1">
                    <a:lumMod val="50000"/>
                    <a:lumOff val="50000"/>
                  </a:schemeClr>
                </a:solidFill>
              </a:rPr>
              <a:t>which are </a:t>
            </a:r>
            <a:r>
              <a:rPr lang="en-US" sz="2400" dirty="0">
                <a:solidFill>
                  <a:schemeClr val="tx1">
                    <a:lumMod val="50000"/>
                    <a:lumOff val="50000"/>
                  </a:schemeClr>
                </a:solidFill>
              </a:rPr>
              <a:t>more effective at minimizing or eliminating pollutant discharges from dewatering operations to surface waters of the State</a:t>
            </a:r>
            <a:endParaRPr lang="en-US" sz="2400" dirty="0" smtClean="0">
              <a:solidFill>
                <a:schemeClr val="tx1">
                  <a:lumMod val="50000"/>
                  <a:lumOff val="50000"/>
                </a:schemeClr>
              </a:solidFill>
            </a:endParaRPr>
          </a:p>
          <a:p>
            <a:r>
              <a:rPr lang="en-US" sz="2400" dirty="0" smtClean="0">
                <a:solidFill>
                  <a:schemeClr val="tx1">
                    <a:lumMod val="50000"/>
                    <a:lumOff val="50000"/>
                  </a:schemeClr>
                </a:solidFill>
              </a:rPr>
              <a:t>User-friendly </a:t>
            </a:r>
            <a:r>
              <a:rPr lang="en-US" sz="2400" dirty="0">
                <a:solidFill>
                  <a:schemeClr val="tx1">
                    <a:lumMod val="50000"/>
                    <a:lumOff val="50000"/>
                  </a:schemeClr>
                </a:solidFill>
              </a:rPr>
              <a:t>Notice of Intent Form (NOI) to standardize application </a:t>
            </a:r>
            <a:r>
              <a:rPr lang="en-US" sz="2400" dirty="0" smtClean="0">
                <a:solidFill>
                  <a:schemeClr val="tx1">
                    <a:lumMod val="50000"/>
                    <a:lumOff val="50000"/>
                  </a:schemeClr>
                </a:solidFill>
              </a:rPr>
              <a:t>requirements  </a:t>
            </a:r>
          </a:p>
          <a:p>
            <a:r>
              <a:rPr lang="en-US" sz="2400" dirty="0"/>
              <a:t>Notice of </a:t>
            </a:r>
            <a:r>
              <a:rPr lang="en-US" sz="2400" dirty="0" smtClean="0"/>
              <a:t>Termination </a:t>
            </a:r>
            <a:r>
              <a:rPr lang="en-US" sz="2400" b="1" dirty="0" smtClean="0"/>
              <a:t>Form 2f</a:t>
            </a:r>
            <a:endParaRPr lang="en-US" sz="2400" b="1" dirty="0"/>
          </a:p>
          <a:p>
            <a:endParaRPr lang="en-US" sz="2400" dirty="0" smtClean="0"/>
          </a:p>
        </p:txBody>
      </p:sp>
      <p:sp>
        <p:nvSpPr>
          <p:cNvPr id="5" name="Slide Number Placeholder 4"/>
          <p:cNvSpPr>
            <a:spLocks noGrp="1"/>
          </p:cNvSpPr>
          <p:nvPr>
            <p:ph type="sldNum" sz="quarter" idx="12"/>
          </p:nvPr>
        </p:nvSpPr>
        <p:spPr/>
        <p:txBody>
          <a:bodyPr/>
          <a:lstStyle/>
          <a:p>
            <a:fld id="{D9515C9C-B0D4-49C7-83C7-4BF66E55645D}" type="slidenum">
              <a:rPr lang="en-US" smtClean="0">
                <a:solidFill>
                  <a:prstClr val="white"/>
                </a:solidFill>
              </a:rPr>
              <a:pPr/>
              <a:t>8</a:t>
            </a:fld>
            <a:endParaRPr lang="en-US" dirty="0">
              <a:solidFill>
                <a:prstClr val="white"/>
              </a:solidFill>
            </a:endParaRPr>
          </a:p>
        </p:txBody>
      </p:sp>
      <p:pic>
        <p:nvPicPr>
          <p:cNvPr id="8" name="Picture 7" descr="Image of the cover page of the Notice of Termination Generic Permit for Discharge of Ground Water From Dewatering Operations document." title="Notice of Termination"/>
          <p:cNvPicPr>
            <a:picLocks noChangeAspect="1"/>
          </p:cNvPicPr>
          <p:nvPr/>
        </p:nvPicPr>
        <p:blipFill>
          <a:blip r:embed="rId3"/>
          <a:stretch>
            <a:fillRect/>
          </a:stretch>
        </p:blipFill>
        <p:spPr>
          <a:xfrm>
            <a:off x="5211013" y="1297295"/>
            <a:ext cx="3879402" cy="5041284"/>
          </a:xfrm>
          <a:prstGeom prst="rect">
            <a:avLst/>
          </a:prstGeom>
          <a:ln>
            <a:noFill/>
          </a:ln>
          <a:effectLst>
            <a:outerShdw blurRad="190500" algn="tl" rotWithShape="0">
              <a:srgbClr val="000000">
                <a:alpha val="70000"/>
              </a:srgbClr>
            </a:outerShdw>
          </a:effectLst>
        </p:spPr>
      </p:pic>
      <p:sp>
        <p:nvSpPr>
          <p:cNvPr id="10" name="Left Arrow 9"/>
          <p:cNvSpPr/>
          <p:nvPr/>
        </p:nvSpPr>
        <p:spPr>
          <a:xfrm rot="17818367">
            <a:off x="3581398" y="4216134"/>
            <a:ext cx="2848816" cy="228600"/>
          </a:xfrm>
          <a:prstGeom prst="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993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Compliance Assurance</a:t>
            </a:r>
            <a:endParaRPr lang="en-US" dirty="0"/>
          </a:p>
        </p:txBody>
      </p:sp>
      <p:sp>
        <p:nvSpPr>
          <p:cNvPr id="3" name="Content Placeholder 2"/>
          <p:cNvSpPr>
            <a:spLocks noGrp="1"/>
          </p:cNvSpPr>
          <p:nvPr>
            <p:ph idx="1"/>
          </p:nvPr>
        </p:nvSpPr>
        <p:spPr>
          <a:xfrm>
            <a:off x="533400" y="1066800"/>
            <a:ext cx="8229600" cy="4525963"/>
          </a:xfrm>
        </p:spPr>
        <p:txBody>
          <a:bodyPr/>
          <a:lstStyle/>
          <a:p>
            <a:r>
              <a:rPr lang="en-US" dirty="0" smtClean="0"/>
              <a:t>FDEP Northeast District has several </a:t>
            </a:r>
            <a:r>
              <a:rPr lang="en-US" dirty="0"/>
              <a:t>trained </a:t>
            </a:r>
            <a:r>
              <a:rPr lang="en-US" dirty="0" smtClean="0"/>
              <a:t>inspectors for stormwater and dewatering compliance</a:t>
            </a:r>
          </a:p>
          <a:p>
            <a:r>
              <a:rPr lang="en-US" dirty="0" smtClean="0"/>
              <a:t>Cross-training of FDEP inspectors increases the likelihood that more sites will be visited</a:t>
            </a:r>
          </a:p>
        </p:txBody>
      </p:sp>
      <p:sp>
        <p:nvSpPr>
          <p:cNvPr id="4" name="Date Placeholder 3"/>
          <p:cNvSpPr>
            <a:spLocks noGrp="1"/>
          </p:cNvSpPr>
          <p:nvPr>
            <p:ph type="dt" sz="half" idx="10"/>
          </p:nvPr>
        </p:nvSpPr>
        <p:spPr/>
        <p:txBody>
          <a:bodyPr/>
          <a:lstStyle/>
          <a:p>
            <a:fld id="{D9641B56-F1C1-4B9C-86AB-A9C4D2348069}" type="datetime1">
              <a:rPr lang="en-US" smtClean="0"/>
              <a:pPr/>
              <a:t>5/27/2015</a:t>
            </a:fld>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80</a:t>
            </a:fld>
            <a:endParaRPr lang="en-US" dirty="0"/>
          </a:p>
        </p:txBody>
      </p:sp>
      <p:pic>
        <p:nvPicPr>
          <p:cNvPr id="8" name="Picture 7"/>
          <p:cNvPicPr>
            <a:picLocks noChangeAspect="1"/>
          </p:cNvPicPr>
          <p:nvPr/>
        </p:nvPicPr>
        <p:blipFill>
          <a:blip r:embed="rId2"/>
          <a:stretch>
            <a:fillRect/>
          </a:stretch>
        </p:blipFill>
        <p:spPr>
          <a:xfrm>
            <a:off x="4384606" y="3745402"/>
            <a:ext cx="4734469" cy="2438400"/>
          </a:xfrm>
          <a:prstGeom prst="rect">
            <a:avLst/>
          </a:prstGeom>
        </p:spPr>
      </p:pic>
      <p:pic>
        <p:nvPicPr>
          <p:cNvPr id="9" name="Picture 8"/>
          <p:cNvPicPr>
            <a:picLocks noChangeAspect="1"/>
          </p:cNvPicPr>
          <p:nvPr/>
        </p:nvPicPr>
        <p:blipFill>
          <a:blip r:embed="rId3"/>
          <a:stretch>
            <a:fillRect/>
          </a:stretch>
        </p:blipFill>
        <p:spPr>
          <a:xfrm>
            <a:off x="74543" y="3481699"/>
            <a:ext cx="4310063" cy="3048000"/>
          </a:xfrm>
          <a:prstGeom prst="rect">
            <a:avLst/>
          </a:prstGeom>
        </p:spPr>
      </p:pic>
    </p:spTree>
    <p:extLst>
      <p:ext uri="{BB962C8B-B14F-4D97-AF65-F5344CB8AC3E}">
        <p14:creationId xmlns:p14="http://schemas.microsoft.com/office/powerpoint/2010/main" val="11623657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Compliance Assurance</a:t>
            </a:r>
            <a:endParaRPr lang="en-US" dirty="0"/>
          </a:p>
        </p:txBody>
      </p:sp>
      <p:sp>
        <p:nvSpPr>
          <p:cNvPr id="3" name="Content Placeholder 2"/>
          <p:cNvSpPr>
            <a:spLocks noGrp="1"/>
          </p:cNvSpPr>
          <p:nvPr>
            <p:ph idx="1"/>
          </p:nvPr>
        </p:nvSpPr>
        <p:spPr>
          <a:xfrm>
            <a:off x="533400" y="1066800"/>
            <a:ext cx="8229600" cy="4525963"/>
          </a:xfrm>
        </p:spPr>
        <p:txBody>
          <a:bodyPr/>
          <a:lstStyle/>
          <a:p>
            <a:r>
              <a:rPr lang="en-US" sz="2000" dirty="0" smtClean="0">
                <a:solidFill>
                  <a:schemeClr val="tx1">
                    <a:lumMod val="50000"/>
                    <a:lumOff val="50000"/>
                  </a:schemeClr>
                </a:solidFill>
              </a:rPr>
              <a:t>FDEP Northeast District has several </a:t>
            </a:r>
            <a:r>
              <a:rPr lang="en-US" sz="2000" dirty="0">
                <a:solidFill>
                  <a:schemeClr val="tx1">
                    <a:lumMod val="50000"/>
                    <a:lumOff val="50000"/>
                  </a:schemeClr>
                </a:solidFill>
              </a:rPr>
              <a:t>trained </a:t>
            </a:r>
            <a:r>
              <a:rPr lang="en-US" sz="2000" dirty="0" smtClean="0">
                <a:solidFill>
                  <a:schemeClr val="tx1">
                    <a:lumMod val="50000"/>
                    <a:lumOff val="50000"/>
                  </a:schemeClr>
                </a:solidFill>
              </a:rPr>
              <a:t>inspectors for stormwater and dewatering compliance</a:t>
            </a:r>
          </a:p>
          <a:p>
            <a:r>
              <a:rPr lang="en-US" sz="2000" dirty="0" smtClean="0">
                <a:solidFill>
                  <a:schemeClr val="tx1">
                    <a:lumMod val="50000"/>
                    <a:lumOff val="50000"/>
                  </a:schemeClr>
                </a:solidFill>
              </a:rPr>
              <a:t>Cross-training of FDEP inspectors increases the likelihood that more sites will be visited</a:t>
            </a:r>
          </a:p>
          <a:p>
            <a:r>
              <a:rPr lang="en-US" dirty="0" smtClean="0"/>
              <a:t>Citizen complaints can draw attention to a site</a:t>
            </a:r>
          </a:p>
          <a:p>
            <a:endParaRPr lang="en-US" dirty="0"/>
          </a:p>
        </p:txBody>
      </p:sp>
      <p:sp>
        <p:nvSpPr>
          <p:cNvPr id="4" name="Date Placeholder 3"/>
          <p:cNvSpPr>
            <a:spLocks noGrp="1"/>
          </p:cNvSpPr>
          <p:nvPr>
            <p:ph type="dt" sz="half" idx="10"/>
          </p:nvPr>
        </p:nvSpPr>
        <p:spPr/>
        <p:txBody>
          <a:bodyPr/>
          <a:lstStyle/>
          <a:p>
            <a:fld id="{D9641B56-F1C1-4B9C-86AB-A9C4D2348069}" type="datetime1">
              <a:rPr lang="en-US" smtClean="0"/>
              <a:pPr/>
              <a:t>5/27/2015</a:t>
            </a:fld>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81</a:t>
            </a:fld>
            <a:endParaRPr lang="en-US" dirty="0"/>
          </a:p>
        </p:txBody>
      </p:sp>
      <p:pic>
        <p:nvPicPr>
          <p:cNvPr id="7" name="Picture 6"/>
          <p:cNvPicPr>
            <a:picLocks noChangeAspect="1"/>
          </p:cNvPicPr>
          <p:nvPr/>
        </p:nvPicPr>
        <p:blipFill>
          <a:blip r:embed="rId2"/>
          <a:stretch>
            <a:fillRect/>
          </a:stretch>
        </p:blipFill>
        <p:spPr>
          <a:xfrm>
            <a:off x="1528273" y="2925507"/>
            <a:ext cx="5710727" cy="3583748"/>
          </a:xfrm>
          <a:prstGeom prst="rect">
            <a:avLst/>
          </a:prstGeom>
        </p:spPr>
      </p:pic>
    </p:spTree>
    <p:extLst>
      <p:ext uri="{BB962C8B-B14F-4D97-AF65-F5344CB8AC3E}">
        <p14:creationId xmlns:p14="http://schemas.microsoft.com/office/powerpoint/2010/main" val="12334974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066800"/>
            <a:ext cx="8229600" cy="4525963"/>
          </a:xfrm>
        </p:spPr>
        <p:txBody>
          <a:bodyPr/>
          <a:lstStyle/>
          <a:p>
            <a:pPr marL="0" indent="0">
              <a:buNone/>
            </a:pPr>
            <a:r>
              <a:rPr lang="en-US" dirty="0" smtClean="0"/>
              <a:t> </a:t>
            </a:r>
            <a:endParaRPr lang="en-US" dirty="0"/>
          </a:p>
        </p:txBody>
      </p:sp>
      <p:sp>
        <p:nvSpPr>
          <p:cNvPr id="2" name="Title 1"/>
          <p:cNvSpPr>
            <a:spLocks noGrp="1"/>
          </p:cNvSpPr>
          <p:nvPr>
            <p:ph type="title"/>
          </p:nvPr>
        </p:nvSpPr>
        <p:spPr/>
        <p:txBody>
          <a:bodyPr>
            <a:normAutofit/>
          </a:bodyPr>
          <a:lstStyle/>
          <a:p>
            <a:r>
              <a:rPr lang="en-US" dirty="0" smtClean="0"/>
              <a:t>Compliance Assurance</a:t>
            </a:r>
            <a:endParaRPr lang="en-US" dirty="0"/>
          </a:p>
        </p:txBody>
      </p:sp>
      <p:sp>
        <p:nvSpPr>
          <p:cNvPr id="4" name="Date Placeholder 3"/>
          <p:cNvSpPr>
            <a:spLocks noGrp="1"/>
          </p:cNvSpPr>
          <p:nvPr>
            <p:ph type="dt" sz="half" idx="10"/>
          </p:nvPr>
        </p:nvSpPr>
        <p:spPr/>
        <p:txBody>
          <a:bodyPr/>
          <a:lstStyle/>
          <a:p>
            <a:fld id="{D9641B56-F1C1-4B9C-86AB-A9C4D2348069}" type="datetime1">
              <a:rPr lang="en-US" smtClean="0"/>
              <a:pPr/>
              <a:t>5/27/2015</a:t>
            </a:fld>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82</a:t>
            </a:fld>
            <a:endParaRPr lang="en-US" dirty="0"/>
          </a:p>
        </p:txBody>
      </p:sp>
      <p:pic>
        <p:nvPicPr>
          <p:cNvPr id="6" name="Picture 5"/>
          <p:cNvPicPr>
            <a:picLocks noChangeAspect="1"/>
          </p:cNvPicPr>
          <p:nvPr/>
        </p:nvPicPr>
        <p:blipFill>
          <a:blip r:embed="rId2"/>
          <a:stretch>
            <a:fillRect/>
          </a:stretch>
        </p:blipFill>
        <p:spPr>
          <a:xfrm>
            <a:off x="838200" y="1066800"/>
            <a:ext cx="7309369" cy="5512750"/>
          </a:xfrm>
          <a:prstGeom prst="rect">
            <a:avLst/>
          </a:prstGeom>
        </p:spPr>
      </p:pic>
    </p:spTree>
    <p:extLst>
      <p:ext uri="{BB962C8B-B14F-4D97-AF65-F5344CB8AC3E}">
        <p14:creationId xmlns:p14="http://schemas.microsoft.com/office/powerpoint/2010/main" val="655533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Compliance Assurance</a:t>
            </a:r>
            <a:endParaRPr lang="en-US" dirty="0"/>
          </a:p>
        </p:txBody>
      </p:sp>
      <p:sp>
        <p:nvSpPr>
          <p:cNvPr id="3" name="Content Placeholder 2"/>
          <p:cNvSpPr>
            <a:spLocks noGrp="1"/>
          </p:cNvSpPr>
          <p:nvPr>
            <p:ph idx="1"/>
          </p:nvPr>
        </p:nvSpPr>
        <p:spPr>
          <a:xfrm>
            <a:off x="219073" y="1108105"/>
            <a:ext cx="2286000" cy="4525963"/>
          </a:xfrm>
        </p:spPr>
        <p:txBody>
          <a:bodyPr>
            <a:noAutofit/>
          </a:bodyPr>
          <a:lstStyle/>
          <a:p>
            <a:r>
              <a:rPr lang="en-US" sz="2000" dirty="0" smtClean="0">
                <a:solidFill>
                  <a:schemeClr val="tx1">
                    <a:lumMod val="50000"/>
                    <a:lumOff val="50000"/>
                  </a:schemeClr>
                </a:solidFill>
              </a:rPr>
              <a:t>FDEP Northeast District has several trained inspectors for stormwater and dewatering compliance</a:t>
            </a:r>
          </a:p>
          <a:p>
            <a:r>
              <a:rPr lang="en-US" sz="2000" dirty="0" smtClean="0"/>
              <a:t>Cross-training of FDEP inspectors increases the likelihood that more sites will be visited</a:t>
            </a:r>
          </a:p>
        </p:txBody>
      </p:sp>
      <p:sp>
        <p:nvSpPr>
          <p:cNvPr id="4" name="Date Placeholder 3"/>
          <p:cNvSpPr>
            <a:spLocks noGrp="1"/>
          </p:cNvSpPr>
          <p:nvPr>
            <p:ph type="dt" sz="half" idx="10"/>
          </p:nvPr>
        </p:nvSpPr>
        <p:spPr/>
        <p:txBody>
          <a:bodyPr/>
          <a:lstStyle/>
          <a:p>
            <a:fld id="{D9641B56-F1C1-4B9C-86AB-A9C4D2348069}" type="datetime1">
              <a:rPr lang="en-US" smtClean="0"/>
              <a:pPr/>
              <a:t>5/27/2015</a:t>
            </a:fld>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83</a:t>
            </a:fld>
            <a:endParaRPr lang="en-US" dirty="0"/>
          </a:p>
        </p:txBody>
      </p:sp>
      <p:pic>
        <p:nvPicPr>
          <p:cNvPr id="6" name="Picture 5"/>
          <p:cNvPicPr>
            <a:picLocks noChangeAspect="1"/>
          </p:cNvPicPr>
          <p:nvPr/>
        </p:nvPicPr>
        <p:blipFill>
          <a:blip r:embed="rId2"/>
          <a:stretch>
            <a:fillRect/>
          </a:stretch>
        </p:blipFill>
        <p:spPr>
          <a:xfrm>
            <a:off x="2819400" y="1143000"/>
            <a:ext cx="6204516" cy="4648200"/>
          </a:xfrm>
          <a:prstGeom prst="rect">
            <a:avLst/>
          </a:prstGeom>
        </p:spPr>
      </p:pic>
    </p:spTree>
    <p:extLst>
      <p:ext uri="{BB962C8B-B14F-4D97-AF65-F5344CB8AC3E}">
        <p14:creationId xmlns:p14="http://schemas.microsoft.com/office/powerpoint/2010/main" val="6967136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Compliance Assurance</a:t>
            </a:r>
            <a:endParaRPr lang="en-US" dirty="0"/>
          </a:p>
        </p:txBody>
      </p:sp>
      <p:sp>
        <p:nvSpPr>
          <p:cNvPr id="3" name="Content Placeholder 2"/>
          <p:cNvSpPr>
            <a:spLocks noGrp="1"/>
          </p:cNvSpPr>
          <p:nvPr>
            <p:ph idx="1"/>
          </p:nvPr>
        </p:nvSpPr>
        <p:spPr>
          <a:xfrm>
            <a:off x="71215" y="1371600"/>
            <a:ext cx="4267200" cy="4495800"/>
          </a:xfrm>
        </p:spPr>
        <p:txBody>
          <a:bodyPr>
            <a:normAutofit/>
          </a:bodyPr>
          <a:lstStyle/>
          <a:p>
            <a:r>
              <a:rPr lang="en-US" sz="2000" dirty="0" smtClean="0">
                <a:solidFill>
                  <a:schemeClr val="tx1">
                    <a:lumMod val="50000"/>
                    <a:lumOff val="50000"/>
                  </a:schemeClr>
                </a:solidFill>
              </a:rPr>
              <a:t>FDEP Northeast District has several </a:t>
            </a:r>
            <a:r>
              <a:rPr lang="en-US" sz="2000" dirty="0">
                <a:solidFill>
                  <a:schemeClr val="tx1">
                    <a:lumMod val="50000"/>
                    <a:lumOff val="50000"/>
                  </a:schemeClr>
                </a:solidFill>
              </a:rPr>
              <a:t>trained </a:t>
            </a:r>
            <a:r>
              <a:rPr lang="en-US" sz="2000" dirty="0" smtClean="0">
                <a:solidFill>
                  <a:schemeClr val="tx1">
                    <a:lumMod val="50000"/>
                    <a:lumOff val="50000"/>
                  </a:schemeClr>
                </a:solidFill>
              </a:rPr>
              <a:t>inspectors for stormwater and dewatering compliance</a:t>
            </a:r>
          </a:p>
          <a:p>
            <a:r>
              <a:rPr lang="en-US" sz="2000" dirty="0" smtClean="0">
                <a:solidFill>
                  <a:schemeClr val="tx1">
                    <a:lumMod val="50000"/>
                    <a:lumOff val="50000"/>
                  </a:schemeClr>
                </a:solidFill>
              </a:rPr>
              <a:t>Cross-training of FDEP inspectors increases the likelihood that more sites will be visited</a:t>
            </a:r>
          </a:p>
          <a:p>
            <a:r>
              <a:rPr lang="en-US" dirty="0" smtClean="0"/>
              <a:t>Citizen (and contractor) complaints can draw attention to a site</a:t>
            </a:r>
          </a:p>
        </p:txBody>
      </p:sp>
      <p:sp>
        <p:nvSpPr>
          <p:cNvPr id="4" name="Date Placeholder 3"/>
          <p:cNvSpPr>
            <a:spLocks noGrp="1"/>
          </p:cNvSpPr>
          <p:nvPr>
            <p:ph type="dt" sz="half" idx="10"/>
          </p:nvPr>
        </p:nvSpPr>
        <p:spPr/>
        <p:txBody>
          <a:bodyPr/>
          <a:lstStyle/>
          <a:p>
            <a:fld id="{D9641B56-F1C1-4B9C-86AB-A9C4D2348069}" type="datetime1">
              <a:rPr lang="en-US" smtClean="0"/>
              <a:pPr/>
              <a:t>5/27/2015</a:t>
            </a:fld>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84</a:t>
            </a:fld>
            <a:endParaRPr lang="en-US" dirty="0"/>
          </a:p>
        </p:txBody>
      </p:sp>
      <p:pic>
        <p:nvPicPr>
          <p:cNvPr id="6" name="Picture 5"/>
          <p:cNvPicPr>
            <a:picLocks noChangeAspect="1"/>
          </p:cNvPicPr>
          <p:nvPr/>
        </p:nvPicPr>
        <p:blipFill>
          <a:blip r:embed="rId2"/>
          <a:stretch>
            <a:fillRect/>
          </a:stretch>
        </p:blipFill>
        <p:spPr>
          <a:xfrm>
            <a:off x="4343400" y="1069993"/>
            <a:ext cx="4800600" cy="5466229"/>
          </a:xfrm>
          <a:prstGeom prst="rect">
            <a:avLst/>
          </a:prstGeom>
        </p:spPr>
      </p:pic>
    </p:spTree>
    <p:extLst>
      <p:ext uri="{BB962C8B-B14F-4D97-AF65-F5344CB8AC3E}">
        <p14:creationId xmlns:p14="http://schemas.microsoft.com/office/powerpoint/2010/main" val="10550028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 of non-BMP’s</a:t>
            </a:r>
            <a:endParaRPr lang="en-US" dirty="0"/>
          </a:p>
        </p:txBody>
      </p:sp>
      <p:pic>
        <p:nvPicPr>
          <p:cNvPr id="6" name="Content Placeholder 5"/>
          <p:cNvPicPr>
            <a:picLocks noGrp="1" noChangeAspect="1"/>
          </p:cNvPicPr>
          <p:nvPr>
            <p:ph idx="1"/>
          </p:nvPr>
        </p:nvPicPr>
        <p:blipFill>
          <a:blip r:embed="rId2"/>
          <a:stretch>
            <a:fillRect/>
          </a:stretch>
        </p:blipFill>
        <p:spPr>
          <a:xfrm>
            <a:off x="838200" y="1040822"/>
            <a:ext cx="7315200" cy="5529521"/>
          </a:xfrm>
          <a:prstGeom prst="rect">
            <a:avLst/>
          </a:prstGeom>
        </p:spPr>
      </p:pic>
      <p:sp>
        <p:nvSpPr>
          <p:cNvPr id="4" name="Date Placeholder 3"/>
          <p:cNvSpPr>
            <a:spLocks noGrp="1"/>
          </p:cNvSpPr>
          <p:nvPr>
            <p:ph type="dt" sz="half" idx="10"/>
          </p:nvPr>
        </p:nvSpPr>
        <p:spPr/>
        <p:txBody>
          <a:bodyPr/>
          <a:lstStyle/>
          <a:p>
            <a:fld id="{D9641B56-F1C1-4B9C-86AB-A9C4D2348069}" type="datetime1">
              <a:rPr lang="en-US" smtClean="0"/>
              <a:pPr/>
              <a:t>5/27/2015</a:t>
            </a:fld>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85</a:t>
            </a:fld>
            <a:endParaRPr lang="en-US" dirty="0"/>
          </a:p>
        </p:txBody>
      </p:sp>
      <p:sp>
        <p:nvSpPr>
          <p:cNvPr id="3" name="Oval 2"/>
          <p:cNvSpPr/>
          <p:nvPr/>
        </p:nvSpPr>
        <p:spPr>
          <a:xfrm>
            <a:off x="1295400" y="3276600"/>
            <a:ext cx="4800600" cy="11430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362200" y="5418466"/>
            <a:ext cx="5791200" cy="369332"/>
          </a:xfrm>
          <a:prstGeom prst="rect">
            <a:avLst/>
          </a:prstGeom>
          <a:solidFill>
            <a:schemeClr val="bg1"/>
          </a:solidFill>
        </p:spPr>
        <p:txBody>
          <a:bodyPr wrap="square" rtlCol="0">
            <a:spAutoFit/>
          </a:bodyPr>
          <a:lstStyle/>
          <a:p>
            <a:r>
              <a:rPr lang="en-US" dirty="0" smtClean="0"/>
              <a:t>Stormwater pond used incorrectly as a sedimentation basin</a:t>
            </a:r>
            <a:endParaRPr lang="en-US" dirty="0"/>
          </a:p>
        </p:txBody>
      </p:sp>
    </p:spTree>
    <p:extLst>
      <p:ext uri="{BB962C8B-B14F-4D97-AF65-F5344CB8AC3E}">
        <p14:creationId xmlns:p14="http://schemas.microsoft.com/office/powerpoint/2010/main" val="13369462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 of non-BMP’s</a:t>
            </a:r>
          </a:p>
        </p:txBody>
      </p:sp>
      <p:pic>
        <p:nvPicPr>
          <p:cNvPr id="6" name="Content Placeholder 5"/>
          <p:cNvPicPr>
            <a:picLocks noGrp="1" noChangeAspect="1"/>
          </p:cNvPicPr>
          <p:nvPr>
            <p:ph idx="1"/>
          </p:nvPr>
        </p:nvPicPr>
        <p:blipFill>
          <a:blip r:embed="rId2"/>
          <a:stretch>
            <a:fillRect/>
          </a:stretch>
        </p:blipFill>
        <p:spPr>
          <a:xfrm>
            <a:off x="1524000" y="1086930"/>
            <a:ext cx="6096000" cy="5405945"/>
          </a:xfrm>
          <a:prstGeom prst="rect">
            <a:avLst/>
          </a:prstGeom>
        </p:spPr>
      </p:pic>
      <p:sp>
        <p:nvSpPr>
          <p:cNvPr id="4" name="Date Placeholder 3"/>
          <p:cNvSpPr>
            <a:spLocks noGrp="1"/>
          </p:cNvSpPr>
          <p:nvPr>
            <p:ph type="dt" sz="half" idx="10"/>
          </p:nvPr>
        </p:nvSpPr>
        <p:spPr/>
        <p:txBody>
          <a:bodyPr/>
          <a:lstStyle/>
          <a:p>
            <a:fld id="{D9641B56-F1C1-4B9C-86AB-A9C4D2348069}" type="datetime1">
              <a:rPr lang="en-US" smtClean="0"/>
              <a:pPr/>
              <a:t>5/27/2015</a:t>
            </a:fld>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86</a:t>
            </a:fld>
            <a:endParaRPr lang="en-US" dirty="0"/>
          </a:p>
        </p:txBody>
      </p:sp>
      <p:sp>
        <p:nvSpPr>
          <p:cNvPr id="3" name="Oval 2"/>
          <p:cNvSpPr/>
          <p:nvPr/>
        </p:nvSpPr>
        <p:spPr>
          <a:xfrm>
            <a:off x="3200400" y="2362200"/>
            <a:ext cx="3124200" cy="40386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200" y="1264737"/>
            <a:ext cx="8991600" cy="369332"/>
          </a:xfrm>
          <a:prstGeom prst="rect">
            <a:avLst/>
          </a:prstGeom>
          <a:solidFill>
            <a:schemeClr val="bg1"/>
          </a:solidFill>
        </p:spPr>
        <p:txBody>
          <a:bodyPr wrap="square" rtlCol="0">
            <a:spAutoFit/>
          </a:bodyPr>
          <a:lstStyle/>
          <a:p>
            <a:r>
              <a:rPr lang="en-US" dirty="0" smtClean="0"/>
              <a:t>Sedimentation downstream results from not using correct BMPs at construction site upstream</a:t>
            </a:r>
            <a:endParaRPr lang="en-US" dirty="0"/>
          </a:p>
        </p:txBody>
      </p:sp>
    </p:spTree>
    <p:extLst>
      <p:ext uri="{BB962C8B-B14F-4D97-AF65-F5344CB8AC3E}">
        <p14:creationId xmlns:p14="http://schemas.microsoft.com/office/powerpoint/2010/main" val="3313985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Conditions</a:t>
            </a:r>
          </a:p>
        </p:txBody>
      </p:sp>
      <p:sp>
        <p:nvSpPr>
          <p:cNvPr id="3" name="Content Placeholder 2"/>
          <p:cNvSpPr>
            <a:spLocks noGrp="1"/>
          </p:cNvSpPr>
          <p:nvPr>
            <p:ph idx="1"/>
          </p:nvPr>
        </p:nvSpPr>
        <p:spPr>
          <a:xfrm>
            <a:off x="457200" y="1371600"/>
            <a:ext cx="8458200" cy="4754563"/>
          </a:xfrm>
        </p:spPr>
        <p:txBody>
          <a:bodyPr>
            <a:noAutofit/>
          </a:bodyPr>
          <a:lstStyle/>
          <a:p>
            <a:pPr lvl="0"/>
            <a:r>
              <a:rPr lang="en-US" sz="2200" dirty="0"/>
              <a:t>The </a:t>
            </a:r>
            <a:r>
              <a:rPr lang="en-US" sz="2200" dirty="0" smtClean="0"/>
              <a:t>discharge </a:t>
            </a:r>
            <a:r>
              <a:rPr lang="en-US" sz="2200" dirty="0"/>
              <a:t>shall not cause a violation </a:t>
            </a:r>
            <a:r>
              <a:rPr lang="en-US" sz="2200" dirty="0" smtClean="0"/>
              <a:t>of </a:t>
            </a:r>
            <a:r>
              <a:rPr lang="en-US" sz="2200" dirty="0"/>
              <a:t>surface water quality standards</a:t>
            </a:r>
            <a:r>
              <a:rPr lang="en-US" sz="2200" dirty="0" smtClean="0"/>
              <a:t>.</a:t>
            </a:r>
          </a:p>
          <a:p>
            <a:r>
              <a:rPr lang="en-US" sz="2200" dirty="0"/>
              <a:t>Report any characteristic in the effluent that could indicate the presence of a </a:t>
            </a:r>
            <a:r>
              <a:rPr lang="en-US" sz="2200" dirty="0">
                <a:solidFill>
                  <a:srgbClr val="7030A0"/>
                </a:solidFill>
              </a:rPr>
              <a:t>pollutant(s) not previously identified </a:t>
            </a:r>
            <a:r>
              <a:rPr lang="en-US" sz="2200" dirty="0"/>
              <a:t>or anticipated, and the occurrence, </a:t>
            </a:r>
            <a:r>
              <a:rPr lang="en-US" sz="2200" u="sng" dirty="0">
                <a:solidFill>
                  <a:srgbClr val="7030A0"/>
                </a:solidFill>
              </a:rPr>
              <a:t>or new knowledge </a:t>
            </a:r>
            <a:r>
              <a:rPr lang="en-US" sz="2200" dirty="0"/>
              <a:t>of, any spills, leaks or contamination in the vicinity of the project </a:t>
            </a:r>
            <a:r>
              <a:rPr lang="en-US" sz="2200" u="sng" dirty="0"/>
              <a:t>that could impact the water quality of the effluent</a:t>
            </a:r>
            <a:r>
              <a:rPr lang="en-US" sz="2200" dirty="0"/>
              <a:t>.</a:t>
            </a:r>
            <a:r>
              <a:rPr lang="en-US" sz="2200" b="1" dirty="0"/>
              <a:t> </a:t>
            </a:r>
            <a:endParaRPr lang="en-US" sz="2200" dirty="0"/>
          </a:p>
          <a:p>
            <a:r>
              <a:rPr lang="en-US" sz="2200" dirty="0"/>
              <a:t>If </a:t>
            </a:r>
            <a:r>
              <a:rPr lang="en-US" sz="2200" dirty="0">
                <a:solidFill>
                  <a:srgbClr val="7030A0"/>
                </a:solidFill>
              </a:rPr>
              <a:t>contamination</a:t>
            </a:r>
            <a:r>
              <a:rPr lang="en-US" sz="2200" dirty="0"/>
              <a:t> in the vicinity of the site that causes or contributes to </a:t>
            </a:r>
            <a:r>
              <a:rPr lang="en-US" sz="2200" dirty="0">
                <a:solidFill>
                  <a:srgbClr val="7030A0"/>
                </a:solidFill>
              </a:rPr>
              <a:t>violations of water quality standards </a:t>
            </a:r>
            <a:r>
              <a:rPr lang="en-US" sz="2200" dirty="0"/>
              <a:t>is encountered, </a:t>
            </a:r>
            <a:r>
              <a:rPr lang="en-US" sz="2200" dirty="0" smtClean="0"/>
              <a:t>the permittee shall </a:t>
            </a:r>
            <a:r>
              <a:rPr lang="en-US" sz="2200" dirty="0"/>
              <a:t>cease dewatering operations and contact the Department. </a:t>
            </a:r>
            <a:endParaRPr lang="en-US" sz="2200" dirty="0" smtClean="0"/>
          </a:p>
          <a:p>
            <a:r>
              <a:rPr lang="en-US" sz="2200" dirty="0" smtClean="0"/>
              <a:t>Other Specific Conditions as outlined in Part VI. of the permit.</a:t>
            </a:r>
          </a:p>
        </p:txBody>
      </p:sp>
      <p:sp>
        <p:nvSpPr>
          <p:cNvPr id="5" name="Slide Number Placeholder 4"/>
          <p:cNvSpPr>
            <a:spLocks noGrp="1"/>
          </p:cNvSpPr>
          <p:nvPr>
            <p:ph type="sldNum" sz="quarter" idx="12"/>
          </p:nvPr>
        </p:nvSpPr>
        <p:spPr/>
        <p:txBody>
          <a:bodyPr/>
          <a:lstStyle/>
          <a:p>
            <a:fld id="{D9515C9C-B0D4-49C7-83C7-4BF66E55645D}" type="slidenum">
              <a:rPr lang="en-US" smtClean="0"/>
              <a:pPr/>
              <a:t>87</a:t>
            </a:fld>
            <a:endParaRPr lang="en-US" dirty="0"/>
          </a:p>
        </p:txBody>
      </p:sp>
    </p:spTree>
    <p:extLst>
      <p:ext uri="{BB962C8B-B14F-4D97-AF65-F5344CB8AC3E}">
        <p14:creationId xmlns:p14="http://schemas.microsoft.com/office/powerpoint/2010/main" val="407018446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a:t>
            </a:r>
            <a:r>
              <a:rPr lang="en-US" dirty="0"/>
              <a:t>Conditions</a:t>
            </a:r>
          </a:p>
        </p:txBody>
      </p:sp>
      <p:sp>
        <p:nvSpPr>
          <p:cNvPr id="3" name="Content Placeholder 2"/>
          <p:cNvSpPr>
            <a:spLocks noGrp="1"/>
          </p:cNvSpPr>
          <p:nvPr>
            <p:ph idx="1"/>
          </p:nvPr>
        </p:nvSpPr>
        <p:spPr>
          <a:xfrm>
            <a:off x="762000" y="1371600"/>
            <a:ext cx="7696200" cy="4754563"/>
          </a:xfrm>
        </p:spPr>
        <p:txBody>
          <a:bodyPr>
            <a:normAutofit/>
          </a:bodyPr>
          <a:lstStyle/>
          <a:p>
            <a:pPr fontAlgn="base" hangingPunct="0"/>
            <a:r>
              <a:rPr lang="en-US" dirty="0" smtClean="0"/>
              <a:t>Including those general conditions applicable to dewatering operations, such as;</a:t>
            </a:r>
          </a:p>
          <a:p>
            <a:pPr lvl="1" fontAlgn="base" hangingPunct="0"/>
            <a:r>
              <a:rPr lang="en-US" sz="2800" dirty="0"/>
              <a:t>N</a:t>
            </a:r>
            <a:r>
              <a:rPr lang="en-US" sz="2800" dirty="0" smtClean="0"/>
              <a:t>otification Requirements.</a:t>
            </a:r>
          </a:p>
          <a:p>
            <a:pPr lvl="1" fontAlgn="base" hangingPunct="0"/>
            <a:r>
              <a:rPr lang="en-US" sz="2800" dirty="0" smtClean="0"/>
              <a:t>Bypass Provisions</a:t>
            </a:r>
          </a:p>
          <a:p>
            <a:pPr lvl="1" fontAlgn="base" hangingPunct="0"/>
            <a:r>
              <a:rPr lang="en-US" sz="2800" dirty="0" smtClean="0"/>
              <a:t>Upset Provisions</a:t>
            </a:r>
            <a:endParaRPr lang="en-US" sz="2800"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88</a:t>
            </a:fld>
            <a:endParaRPr lang="en-US" dirty="0"/>
          </a:p>
        </p:txBody>
      </p:sp>
    </p:spTree>
    <p:extLst>
      <p:ext uri="{BB962C8B-B14F-4D97-AF65-F5344CB8AC3E}">
        <p14:creationId xmlns:p14="http://schemas.microsoft.com/office/powerpoint/2010/main" val="165227991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8001000" cy="1143000"/>
          </a:xfrm>
        </p:spPr>
        <p:txBody>
          <a:bodyPr>
            <a:normAutofit fontScale="90000"/>
          </a:bodyPr>
          <a:lstStyle/>
          <a:p>
            <a:r>
              <a:rPr lang="en-US" dirty="0" smtClean="0">
                <a:latin typeface="Bodoni MT" panose="02070603080606020203" pitchFamily="18" charset="0"/>
              </a:rPr>
              <a:t>The NOI:  Parts III-V.</a:t>
            </a:r>
            <a:r>
              <a:rPr lang="en-US" dirty="0" smtClean="0"/>
              <a:t>  </a:t>
            </a:r>
            <a:br>
              <a:rPr lang="en-US" dirty="0" smtClean="0"/>
            </a:br>
            <a:r>
              <a:rPr lang="en-US" dirty="0" smtClean="0"/>
              <a:t>Additional Information </a:t>
            </a:r>
            <a:r>
              <a:rPr lang="en-US" sz="2700" dirty="0" smtClean="0">
                <a:solidFill>
                  <a:srgbClr val="92D050"/>
                </a:solidFill>
              </a:rPr>
              <a:t>(Bipin)</a:t>
            </a:r>
            <a:endParaRPr lang="en-US" sz="2700" dirty="0">
              <a:solidFill>
                <a:srgbClr val="92D050"/>
              </a:solidFill>
            </a:endParaRPr>
          </a:p>
        </p:txBody>
      </p:sp>
      <p:sp>
        <p:nvSpPr>
          <p:cNvPr id="3" name="Content Placeholder 2"/>
          <p:cNvSpPr>
            <a:spLocks noGrp="1"/>
          </p:cNvSpPr>
          <p:nvPr>
            <p:ph idx="1"/>
          </p:nvPr>
        </p:nvSpPr>
        <p:spPr>
          <a:xfrm>
            <a:off x="457200" y="1371600"/>
            <a:ext cx="8382000" cy="4754563"/>
          </a:xfrm>
        </p:spPr>
        <p:txBody>
          <a:bodyPr/>
          <a:lstStyle/>
          <a:p>
            <a:r>
              <a:rPr lang="en-US" dirty="0" smtClean="0"/>
              <a:t>Receiving Surface </a:t>
            </a:r>
            <a:r>
              <a:rPr lang="en-US" dirty="0"/>
              <a:t>W</a:t>
            </a:r>
            <a:r>
              <a:rPr lang="en-US" dirty="0" smtClean="0"/>
              <a:t>ater Body Identification</a:t>
            </a:r>
          </a:p>
        </p:txBody>
      </p:sp>
      <p:sp>
        <p:nvSpPr>
          <p:cNvPr id="5" name="Slide Number Placeholder 4"/>
          <p:cNvSpPr>
            <a:spLocks noGrp="1"/>
          </p:cNvSpPr>
          <p:nvPr>
            <p:ph type="sldNum" sz="quarter" idx="12"/>
          </p:nvPr>
        </p:nvSpPr>
        <p:spPr/>
        <p:txBody>
          <a:bodyPr/>
          <a:lstStyle/>
          <a:p>
            <a:fld id="{D9515C9C-B0D4-49C7-83C7-4BF66E55645D}" type="slidenum">
              <a:rPr lang="en-US" smtClean="0"/>
              <a:pPr/>
              <a:t>89</a:t>
            </a:fld>
            <a:endParaRPr lang="en-US" dirty="0"/>
          </a:p>
        </p:txBody>
      </p:sp>
      <p:pic>
        <p:nvPicPr>
          <p:cNvPr id="4" name="Picture 3"/>
          <p:cNvPicPr>
            <a:picLocks noChangeAspect="1"/>
          </p:cNvPicPr>
          <p:nvPr/>
        </p:nvPicPr>
        <p:blipFill>
          <a:blip r:embed="rId3"/>
          <a:stretch>
            <a:fillRect/>
          </a:stretch>
        </p:blipFill>
        <p:spPr>
          <a:xfrm>
            <a:off x="115785" y="2667000"/>
            <a:ext cx="9009524" cy="1295238"/>
          </a:xfrm>
          <a:prstGeom prst="rect">
            <a:avLst/>
          </a:prstGeom>
        </p:spPr>
      </p:pic>
    </p:spTree>
    <p:extLst>
      <p:ext uri="{BB962C8B-B14F-4D97-AF65-F5344CB8AC3E}">
        <p14:creationId xmlns:p14="http://schemas.microsoft.com/office/powerpoint/2010/main" val="1172662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Rule 62-621.300(2), F.A.C.</a:t>
            </a:r>
            <a:endParaRPr lang="en-US" sz="3600" dirty="0"/>
          </a:p>
        </p:txBody>
      </p:sp>
      <p:sp>
        <p:nvSpPr>
          <p:cNvPr id="3" name="Content Placeholder 2"/>
          <p:cNvSpPr>
            <a:spLocks noGrp="1"/>
          </p:cNvSpPr>
          <p:nvPr>
            <p:ph idx="1"/>
          </p:nvPr>
        </p:nvSpPr>
        <p:spPr>
          <a:xfrm>
            <a:off x="457200" y="1371600"/>
            <a:ext cx="8229600" cy="4754563"/>
          </a:xfrm>
          <a:noFill/>
        </p:spPr>
        <p:txBody>
          <a:bodyPr/>
          <a:lstStyle/>
          <a:p>
            <a:pPr marL="0" lvl="1" indent="0">
              <a:buNone/>
            </a:pPr>
            <a:r>
              <a:rPr lang="en-US" sz="2800" dirty="0" smtClean="0"/>
              <a:t>Dewatering Operations – </a:t>
            </a:r>
            <a:r>
              <a:rPr lang="en-US" sz="2800" dirty="0" smtClean="0">
                <a:solidFill>
                  <a:schemeClr val="accent5">
                    <a:lumMod val="75000"/>
                  </a:schemeClr>
                </a:solidFill>
              </a:rPr>
              <a:t>defined </a:t>
            </a:r>
            <a:r>
              <a:rPr lang="en-US" sz="2800" dirty="0" smtClean="0"/>
              <a:t>as temporarily </a:t>
            </a:r>
            <a:r>
              <a:rPr lang="en-US" sz="2800" dirty="0">
                <a:solidFill>
                  <a:schemeClr val="accent5">
                    <a:lumMod val="75000"/>
                  </a:schemeClr>
                </a:solidFill>
              </a:rPr>
              <a:t>lowering the water table </a:t>
            </a:r>
            <a:r>
              <a:rPr lang="en-US" sz="2800" dirty="0"/>
              <a:t>by draining or pumping of ground water from activities </a:t>
            </a:r>
            <a:r>
              <a:rPr lang="en-US" sz="2800" u="sng" dirty="0"/>
              <a:t>such </a:t>
            </a:r>
            <a:r>
              <a:rPr lang="en-US" sz="2800" u="sng" dirty="0" smtClean="0"/>
              <a:t>as:</a:t>
            </a:r>
            <a:r>
              <a:rPr lang="en-US" sz="2800" dirty="0" smtClean="0"/>
              <a:t> </a:t>
            </a:r>
            <a:endParaRPr lang="en-US" sz="2800" dirty="0"/>
          </a:p>
          <a:p>
            <a:pPr marL="404813" lvl="1" indent="52388" defTabSz="171450">
              <a:buFont typeface="Arial" panose="020B0604020202020204" pitchFamily="34" charset="0"/>
              <a:buChar char="•"/>
              <a:tabLst>
                <a:tab pos="404813" algn="l"/>
              </a:tabLst>
            </a:pPr>
            <a:r>
              <a:rPr lang="en-US" sz="2800" dirty="0" smtClean="0"/>
              <a:t>  excavations,</a:t>
            </a:r>
          </a:p>
        </p:txBody>
      </p:sp>
      <p:sp>
        <p:nvSpPr>
          <p:cNvPr id="5" name="Slide Number Placeholder 4"/>
          <p:cNvSpPr>
            <a:spLocks noGrp="1"/>
          </p:cNvSpPr>
          <p:nvPr>
            <p:ph type="sldNum" sz="quarter" idx="12"/>
          </p:nvPr>
        </p:nvSpPr>
        <p:spPr/>
        <p:txBody>
          <a:bodyPr/>
          <a:lstStyle/>
          <a:p>
            <a:fld id="{D9515C9C-B0D4-49C7-83C7-4BF66E55645D}" type="slidenum">
              <a:rPr lang="en-US" smtClean="0"/>
              <a:pPr/>
              <a:t>9</a:t>
            </a:fld>
            <a:endParaRPr lang="en-US" dirty="0"/>
          </a:p>
        </p:txBody>
      </p:sp>
    </p:spTree>
    <p:extLst>
      <p:ext uri="{BB962C8B-B14F-4D97-AF65-F5344CB8AC3E}">
        <p14:creationId xmlns:p14="http://schemas.microsoft.com/office/powerpoint/2010/main" val="32236873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8001000" cy="1143000"/>
          </a:xfrm>
        </p:spPr>
        <p:txBody>
          <a:bodyPr>
            <a:normAutofit fontScale="90000"/>
          </a:bodyPr>
          <a:lstStyle/>
          <a:p>
            <a:r>
              <a:rPr lang="en-US" dirty="0" smtClean="0">
                <a:latin typeface="Bodoni MT" panose="02070603080606020203" pitchFamily="18" charset="0"/>
              </a:rPr>
              <a:t>The NOI:  Parts III-V.</a:t>
            </a:r>
            <a:r>
              <a:rPr lang="en-US" dirty="0" smtClean="0"/>
              <a:t>  </a:t>
            </a:r>
            <a:br>
              <a:rPr lang="en-US" dirty="0" smtClean="0"/>
            </a:br>
            <a:r>
              <a:rPr lang="en-US" dirty="0" smtClean="0"/>
              <a:t>Additional Information</a:t>
            </a:r>
            <a:endParaRPr lang="en-US" sz="2700" dirty="0"/>
          </a:p>
        </p:txBody>
      </p:sp>
      <p:sp>
        <p:nvSpPr>
          <p:cNvPr id="3" name="Content Placeholder 2"/>
          <p:cNvSpPr>
            <a:spLocks noGrp="1"/>
          </p:cNvSpPr>
          <p:nvPr>
            <p:ph idx="1"/>
          </p:nvPr>
        </p:nvSpPr>
        <p:spPr>
          <a:xfrm>
            <a:off x="457200" y="1371600"/>
            <a:ext cx="8382000" cy="4754563"/>
          </a:xfrm>
        </p:spPr>
        <p:txBody>
          <a:bodyPr/>
          <a:lstStyle/>
          <a:p>
            <a:r>
              <a:rPr lang="en-US" sz="2000" dirty="0" smtClean="0">
                <a:solidFill>
                  <a:schemeClr val="tx1">
                    <a:lumMod val="50000"/>
                    <a:lumOff val="50000"/>
                  </a:schemeClr>
                </a:solidFill>
              </a:rPr>
              <a:t>Receiving Surface Water Body Identification</a:t>
            </a:r>
          </a:p>
          <a:p>
            <a:r>
              <a:rPr lang="en-US" dirty="0" smtClean="0"/>
              <a:t>Coverage Status</a:t>
            </a:r>
          </a:p>
          <a:p>
            <a:pPr marL="0" indent="0">
              <a:buNone/>
            </a:pPr>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90</a:t>
            </a:fld>
            <a:endParaRPr lang="en-US" dirty="0"/>
          </a:p>
        </p:txBody>
      </p:sp>
      <p:pic>
        <p:nvPicPr>
          <p:cNvPr id="4" name="Picture 3"/>
          <p:cNvPicPr>
            <a:picLocks noChangeAspect="1"/>
          </p:cNvPicPr>
          <p:nvPr/>
        </p:nvPicPr>
        <p:blipFill>
          <a:blip r:embed="rId3"/>
          <a:stretch>
            <a:fillRect/>
          </a:stretch>
        </p:blipFill>
        <p:spPr>
          <a:xfrm>
            <a:off x="288443" y="2590800"/>
            <a:ext cx="8719514" cy="2814896"/>
          </a:xfrm>
          <a:prstGeom prst="rect">
            <a:avLst/>
          </a:prstGeom>
        </p:spPr>
      </p:pic>
    </p:spTree>
    <p:extLst>
      <p:ext uri="{BB962C8B-B14F-4D97-AF65-F5344CB8AC3E}">
        <p14:creationId xmlns:p14="http://schemas.microsoft.com/office/powerpoint/2010/main" val="291324256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8001000" cy="1143000"/>
          </a:xfrm>
        </p:spPr>
        <p:txBody>
          <a:bodyPr>
            <a:normAutofit fontScale="90000"/>
          </a:bodyPr>
          <a:lstStyle/>
          <a:p>
            <a:r>
              <a:rPr lang="en-US" dirty="0" smtClean="0">
                <a:latin typeface="Bodoni MT" panose="02070603080606020203" pitchFamily="18" charset="0"/>
              </a:rPr>
              <a:t>The NOI:  Parts III-V.</a:t>
            </a:r>
            <a:r>
              <a:rPr lang="en-US" dirty="0" smtClean="0"/>
              <a:t>  </a:t>
            </a:r>
            <a:br>
              <a:rPr lang="en-US" dirty="0" smtClean="0"/>
            </a:br>
            <a:r>
              <a:rPr lang="en-US" dirty="0" smtClean="0"/>
              <a:t>Additional Information</a:t>
            </a:r>
            <a:endParaRPr lang="en-US" sz="2700" dirty="0"/>
          </a:p>
        </p:txBody>
      </p:sp>
      <p:sp>
        <p:nvSpPr>
          <p:cNvPr id="3" name="Content Placeholder 2"/>
          <p:cNvSpPr>
            <a:spLocks noGrp="1"/>
          </p:cNvSpPr>
          <p:nvPr>
            <p:ph idx="1"/>
          </p:nvPr>
        </p:nvSpPr>
        <p:spPr>
          <a:xfrm>
            <a:off x="457200" y="1371600"/>
            <a:ext cx="8382000" cy="4754563"/>
          </a:xfrm>
        </p:spPr>
        <p:txBody>
          <a:bodyPr/>
          <a:lstStyle/>
          <a:p>
            <a:r>
              <a:rPr lang="en-US" sz="2000" dirty="0" smtClean="0">
                <a:solidFill>
                  <a:schemeClr val="tx1">
                    <a:lumMod val="50000"/>
                    <a:lumOff val="50000"/>
                  </a:schemeClr>
                </a:solidFill>
              </a:rPr>
              <a:t>Receiving Surface </a:t>
            </a:r>
            <a:r>
              <a:rPr lang="en-US" sz="2000" dirty="0">
                <a:solidFill>
                  <a:schemeClr val="tx1">
                    <a:lumMod val="50000"/>
                    <a:lumOff val="50000"/>
                  </a:schemeClr>
                </a:solidFill>
              </a:rPr>
              <a:t>W</a:t>
            </a:r>
            <a:r>
              <a:rPr lang="en-US" sz="2000" dirty="0" smtClean="0">
                <a:solidFill>
                  <a:schemeClr val="tx1">
                    <a:lumMod val="50000"/>
                    <a:lumOff val="50000"/>
                  </a:schemeClr>
                </a:solidFill>
              </a:rPr>
              <a:t>ater Body Identification</a:t>
            </a:r>
          </a:p>
          <a:p>
            <a:r>
              <a:rPr lang="en-US" sz="2000" dirty="0" smtClean="0">
                <a:solidFill>
                  <a:schemeClr val="tx1">
                    <a:lumMod val="50000"/>
                    <a:lumOff val="50000"/>
                  </a:schemeClr>
                </a:solidFill>
              </a:rPr>
              <a:t>Coverage Status</a:t>
            </a:r>
          </a:p>
          <a:p>
            <a:r>
              <a:rPr lang="en-US" dirty="0" smtClean="0"/>
              <a:t>Site Name</a:t>
            </a:r>
          </a:p>
        </p:txBody>
      </p:sp>
      <p:sp>
        <p:nvSpPr>
          <p:cNvPr id="5" name="Slide Number Placeholder 4"/>
          <p:cNvSpPr>
            <a:spLocks noGrp="1"/>
          </p:cNvSpPr>
          <p:nvPr>
            <p:ph type="sldNum" sz="quarter" idx="12"/>
          </p:nvPr>
        </p:nvSpPr>
        <p:spPr/>
        <p:txBody>
          <a:bodyPr/>
          <a:lstStyle/>
          <a:p>
            <a:fld id="{D9515C9C-B0D4-49C7-83C7-4BF66E55645D}" type="slidenum">
              <a:rPr lang="en-US" smtClean="0"/>
              <a:pPr/>
              <a:t>91</a:t>
            </a:fld>
            <a:endParaRPr lang="en-US" dirty="0"/>
          </a:p>
        </p:txBody>
      </p:sp>
      <p:pic>
        <p:nvPicPr>
          <p:cNvPr id="4" name="Picture 3"/>
          <p:cNvPicPr>
            <a:picLocks noChangeAspect="1"/>
          </p:cNvPicPr>
          <p:nvPr/>
        </p:nvPicPr>
        <p:blipFill>
          <a:blip r:embed="rId3"/>
          <a:stretch>
            <a:fillRect/>
          </a:stretch>
        </p:blipFill>
        <p:spPr>
          <a:xfrm>
            <a:off x="67238" y="2962333"/>
            <a:ext cx="9009524" cy="933333"/>
          </a:xfrm>
          <a:prstGeom prst="rect">
            <a:avLst/>
          </a:prstGeom>
        </p:spPr>
      </p:pic>
    </p:spTree>
    <p:extLst>
      <p:ext uri="{BB962C8B-B14F-4D97-AF65-F5344CB8AC3E}">
        <p14:creationId xmlns:p14="http://schemas.microsoft.com/office/powerpoint/2010/main" val="67107465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8001000" cy="1143000"/>
          </a:xfrm>
        </p:spPr>
        <p:txBody>
          <a:bodyPr>
            <a:normAutofit fontScale="90000"/>
          </a:bodyPr>
          <a:lstStyle/>
          <a:p>
            <a:r>
              <a:rPr lang="en-US" dirty="0" smtClean="0">
                <a:latin typeface="Bodoni MT" panose="02070603080606020203" pitchFamily="18" charset="0"/>
              </a:rPr>
              <a:t>The NOI:  Parts III-V.</a:t>
            </a:r>
            <a:r>
              <a:rPr lang="en-US" dirty="0" smtClean="0"/>
              <a:t>  </a:t>
            </a:r>
            <a:br>
              <a:rPr lang="en-US" dirty="0" smtClean="0"/>
            </a:br>
            <a:r>
              <a:rPr lang="en-US" dirty="0" smtClean="0"/>
              <a:t>Additional Information</a:t>
            </a:r>
            <a:endParaRPr lang="en-US" sz="2700" dirty="0"/>
          </a:p>
        </p:txBody>
      </p:sp>
      <p:sp>
        <p:nvSpPr>
          <p:cNvPr id="3" name="Content Placeholder 2"/>
          <p:cNvSpPr>
            <a:spLocks noGrp="1"/>
          </p:cNvSpPr>
          <p:nvPr>
            <p:ph idx="1"/>
          </p:nvPr>
        </p:nvSpPr>
        <p:spPr>
          <a:xfrm>
            <a:off x="457200" y="1371600"/>
            <a:ext cx="8382000" cy="4754563"/>
          </a:xfrm>
        </p:spPr>
        <p:txBody>
          <a:bodyPr/>
          <a:lstStyle/>
          <a:p>
            <a:r>
              <a:rPr lang="en-US" sz="2000" dirty="0" smtClean="0">
                <a:solidFill>
                  <a:schemeClr val="tx1">
                    <a:lumMod val="50000"/>
                    <a:lumOff val="50000"/>
                  </a:schemeClr>
                </a:solidFill>
              </a:rPr>
              <a:t>Receiving Surface </a:t>
            </a:r>
            <a:r>
              <a:rPr lang="en-US" sz="2000" dirty="0">
                <a:solidFill>
                  <a:schemeClr val="tx1">
                    <a:lumMod val="50000"/>
                    <a:lumOff val="50000"/>
                  </a:schemeClr>
                </a:solidFill>
              </a:rPr>
              <a:t>W</a:t>
            </a:r>
            <a:r>
              <a:rPr lang="en-US" sz="2000" dirty="0" smtClean="0">
                <a:solidFill>
                  <a:schemeClr val="tx1">
                    <a:lumMod val="50000"/>
                    <a:lumOff val="50000"/>
                  </a:schemeClr>
                </a:solidFill>
              </a:rPr>
              <a:t>ater Body Identification</a:t>
            </a:r>
          </a:p>
          <a:p>
            <a:r>
              <a:rPr lang="en-US" sz="2000" dirty="0" smtClean="0">
                <a:solidFill>
                  <a:schemeClr val="tx1">
                    <a:lumMod val="50000"/>
                    <a:lumOff val="50000"/>
                  </a:schemeClr>
                </a:solidFill>
              </a:rPr>
              <a:t>Coverage Status</a:t>
            </a:r>
          </a:p>
          <a:p>
            <a:r>
              <a:rPr lang="en-US" sz="2000" dirty="0" smtClean="0">
                <a:solidFill>
                  <a:schemeClr val="tx1">
                    <a:lumMod val="50000"/>
                    <a:lumOff val="50000"/>
                  </a:schemeClr>
                </a:solidFill>
              </a:rPr>
              <a:t>Site Name</a:t>
            </a:r>
          </a:p>
          <a:p>
            <a:r>
              <a:rPr lang="en-US" dirty="0" smtClean="0"/>
              <a:t>Permittee Information</a:t>
            </a:r>
          </a:p>
        </p:txBody>
      </p:sp>
      <p:sp>
        <p:nvSpPr>
          <p:cNvPr id="5" name="Slide Number Placeholder 4"/>
          <p:cNvSpPr>
            <a:spLocks noGrp="1"/>
          </p:cNvSpPr>
          <p:nvPr>
            <p:ph type="sldNum" sz="quarter" idx="12"/>
          </p:nvPr>
        </p:nvSpPr>
        <p:spPr/>
        <p:txBody>
          <a:bodyPr/>
          <a:lstStyle/>
          <a:p>
            <a:fld id="{D9515C9C-B0D4-49C7-83C7-4BF66E55645D}" type="slidenum">
              <a:rPr lang="en-US" smtClean="0"/>
              <a:pPr/>
              <a:t>92</a:t>
            </a:fld>
            <a:endParaRPr lang="en-US" dirty="0"/>
          </a:p>
        </p:txBody>
      </p:sp>
      <p:pic>
        <p:nvPicPr>
          <p:cNvPr id="6" name="Picture 5"/>
          <p:cNvPicPr>
            <a:picLocks noChangeAspect="1"/>
          </p:cNvPicPr>
          <p:nvPr/>
        </p:nvPicPr>
        <p:blipFill>
          <a:blip r:embed="rId3"/>
          <a:stretch>
            <a:fillRect/>
          </a:stretch>
        </p:blipFill>
        <p:spPr>
          <a:xfrm>
            <a:off x="107343" y="3276600"/>
            <a:ext cx="9038095" cy="2933333"/>
          </a:xfrm>
          <a:prstGeom prst="rect">
            <a:avLst/>
          </a:prstGeom>
        </p:spPr>
      </p:pic>
    </p:spTree>
    <p:extLst>
      <p:ext uri="{BB962C8B-B14F-4D97-AF65-F5344CB8AC3E}">
        <p14:creationId xmlns:p14="http://schemas.microsoft.com/office/powerpoint/2010/main" val="128638671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8001000" cy="1143000"/>
          </a:xfrm>
        </p:spPr>
        <p:txBody>
          <a:bodyPr>
            <a:normAutofit fontScale="90000"/>
          </a:bodyPr>
          <a:lstStyle/>
          <a:p>
            <a:r>
              <a:rPr lang="en-US" dirty="0" smtClean="0">
                <a:latin typeface="Bodoni MT" panose="02070603080606020203" pitchFamily="18" charset="0"/>
              </a:rPr>
              <a:t>The NOI:  Parts III-V.</a:t>
            </a:r>
            <a:r>
              <a:rPr lang="en-US" dirty="0" smtClean="0"/>
              <a:t>  </a:t>
            </a:r>
            <a:br>
              <a:rPr lang="en-US" dirty="0" smtClean="0"/>
            </a:br>
            <a:r>
              <a:rPr lang="en-US" dirty="0" smtClean="0"/>
              <a:t>Additional Information</a:t>
            </a:r>
            <a:endParaRPr lang="en-US" sz="2700" dirty="0"/>
          </a:p>
        </p:txBody>
      </p:sp>
      <p:sp>
        <p:nvSpPr>
          <p:cNvPr id="3" name="Content Placeholder 2"/>
          <p:cNvSpPr>
            <a:spLocks noGrp="1"/>
          </p:cNvSpPr>
          <p:nvPr>
            <p:ph idx="1"/>
          </p:nvPr>
        </p:nvSpPr>
        <p:spPr>
          <a:xfrm>
            <a:off x="457200" y="1371600"/>
            <a:ext cx="8382000" cy="4754563"/>
          </a:xfrm>
        </p:spPr>
        <p:txBody>
          <a:bodyPr/>
          <a:lstStyle/>
          <a:p>
            <a:r>
              <a:rPr lang="en-US" sz="2000" dirty="0" smtClean="0">
                <a:solidFill>
                  <a:schemeClr val="tx1">
                    <a:lumMod val="50000"/>
                    <a:lumOff val="50000"/>
                  </a:schemeClr>
                </a:solidFill>
              </a:rPr>
              <a:t>Receiving Surface </a:t>
            </a:r>
            <a:r>
              <a:rPr lang="en-US" sz="2000" dirty="0">
                <a:solidFill>
                  <a:schemeClr val="tx1">
                    <a:lumMod val="50000"/>
                    <a:lumOff val="50000"/>
                  </a:schemeClr>
                </a:solidFill>
              </a:rPr>
              <a:t>W</a:t>
            </a:r>
            <a:r>
              <a:rPr lang="en-US" sz="2000" dirty="0" smtClean="0">
                <a:solidFill>
                  <a:schemeClr val="tx1">
                    <a:lumMod val="50000"/>
                    <a:lumOff val="50000"/>
                  </a:schemeClr>
                </a:solidFill>
              </a:rPr>
              <a:t>ater Body Identification</a:t>
            </a:r>
          </a:p>
          <a:p>
            <a:r>
              <a:rPr lang="en-US" sz="2000" dirty="0" smtClean="0">
                <a:solidFill>
                  <a:schemeClr val="tx1">
                    <a:lumMod val="50000"/>
                    <a:lumOff val="50000"/>
                  </a:schemeClr>
                </a:solidFill>
              </a:rPr>
              <a:t>Coverage Status</a:t>
            </a:r>
          </a:p>
          <a:p>
            <a:r>
              <a:rPr lang="en-US" sz="2000" dirty="0" smtClean="0">
                <a:solidFill>
                  <a:schemeClr val="tx1">
                    <a:lumMod val="50000"/>
                    <a:lumOff val="50000"/>
                  </a:schemeClr>
                </a:solidFill>
              </a:rPr>
              <a:t>Site Name</a:t>
            </a:r>
          </a:p>
          <a:p>
            <a:r>
              <a:rPr lang="en-US" sz="2000" dirty="0" smtClean="0">
                <a:solidFill>
                  <a:schemeClr val="tx1">
                    <a:lumMod val="50000"/>
                    <a:lumOff val="50000"/>
                  </a:schemeClr>
                </a:solidFill>
              </a:rPr>
              <a:t>Permittee Information</a:t>
            </a:r>
          </a:p>
          <a:p>
            <a:r>
              <a:rPr lang="en-US" sz="2000" dirty="0" smtClean="0"/>
              <a:t>Site Location Information – include whether records will be off-site</a:t>
            </a:r>
          </a:p>
          <a:p>
            <a:pPr lvl="1"/>
            <a:r>
              <a:rPr lang="en-US" sz="2800" dirty="0" smtClean="0"/>
              <a:t>If records are kept off-site, then list the </a:t>
            </a:r>
            <a:r>
              <a:rPr lang="en-US" sz="2800" dirty="0"/>
              <a:t>physical address of site where records will be </a:t>
            </a:r>
            <a:r>
              <a:rPr lang="en-US" sz="2800" dirty="0" smtClean="0"/>
              <a:t>kept. </a:t>
            </a:r>
          </a:p>
        </p:txBody>
      </p:sp>
      <p:sp>
        <p:nvSpPr>
          <p:cNvPr id="5" name="Slide Number Placeholder 4"/>
          <p:cNvSpPr>
            <a:spLocks noGrp="1"/>
          </p:cNvSpPr>
          <p:nvPr>
            <p:ph type="sldNum" sz="quarter" idx="12"/>
          </p:nvPr>
        </p:nvSpPr>
        <p:spPr/>
        <p:txBody>
          <a:bodyPr/>
          <a:lstStyle/>
          <a:p>
            <a:fld id="{D9515C9C-B0D4-49C7-83C7-4BF66E55645D}" type="slidenum">
              <a:rPr lang="en-US" smtClean="0"/>
              <a:pPr/>
              <a:t>93</a:t>
            </a:fld>
            <a:endParaRPr lang="en-US" dirty="0"/>
          </a:p>
        </p:txBody>
      </p:sp>
      <p:pic>
        <p:nvPicPr>
          <p:cNvPr id="4" name="Picture 3"/>
          <p:cNvPicPr>
            <a:picLocks noChangeAspect="1"/>
          </p:cNvPicPr>
          <p:nvPr/>
        </p:nvPicPr>
        <p:blipFill>
          <a:blip r:embed="rId3"/>
          <a:stretch>
            <a:fillRect/>
          </a:stretch>
        </p:blipFill>
        <p:spPr>
          <a:xfrm>
            <a:off x="152400" y="3276600"/>
            <a:ext cx="8847619" cy="3504762"/>
          </a:xfrm>
          <a:prstGeom prst="rect">
            <a:avLst/>
          </a:prstGeom>
        </p:spPr>
      </p:pic>
    </p:spTree>
    <p:extLst>
      <p:ext uri="{BB962C8B-B14F-4D97-AF65-F5344CB8AC3E}">
        <p14:creationId xmlns:p14="http://schemas.microsoft.com/office/powerpoint/2010/main" val="305327322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8001000" cy="1143000"/>
          </a:xfrm>
        </p:spPr>
        <p:txBody>
          <a:bodyPr>
            <a:normAutofit fontScale="90000"/>
          </a:bodyPr>
          <a:lstStyle/>
          <a:p>
            <a:r>
              <a:rPr lang="en-US" dirty="0" smtClean="0">
                <a:latin typeface="Bodoni MT" panose="02070603080606020203" pitchFamily="18" charset="0"/>
              </a:rPr>
              <a:t>The NOI:  Parts III-V.</a:t>
            </a:r>
            <a:r>
              <a:rPr lang="en-US" dirty="0" smtClean="0"/>
              <a:t>  </a:t>
            </a:r>
            <a:br>
              <a:rPr lang="en-US" dirty="0" smtClean="0"/>
            </a:br>
            <a:r>
              <a:rPr lang="en-US" dirty="0" smtClean="0"/>
              <a:t>Additional Information</a:t>
            </a:r>
            <a:endParaRPr lang="en-US" sz="2700" dirty="0"/>
          </a:p>
        </p:txBody>
      </p:sp>
      <p:sp>
        <p:nvSpPr>
          <p:cNvPr id="3" name="Content Placeholder 2"/>
          <p:cNvSpPr>
            <a:spLocks noGrp="1"/>
          </p:cNvSpPr>
          <p:nvPr>
            <p:ph idx="1"/>
          </p:nvPr>
        </p:nvSpPr>
        <p:spPr>
          <a:xfrm>
            <a:off x="76200" y="1051718"/>
            <a:ext cx="8382000" cy="4754563"/>
          </a:xfrm>
        </p:spPr>
        <p:txBody>
          <a:bodyPr/>
          <a:lstStyle/>
          <a:p>
            <a:r>
              <a:rPr lang="en-US" sz="2000" dirty="0" smtClean="0">
                <a:solidFill>
                  <a:schemeClr val="tx1">
                    <a:lumMod val="50000"/>
                    <a:lumOff val="50000"/>
                  </a:schemeClr>
                </a:solidFill>
              </a:rPr>
              <a:t>Receiving Surface </a:t>
            </a:r>
            <a:r>
              <a:rPr lang="en-US" sz="2000" dirty="0">
                <a:solidFill>
                  <a:schemeClr val="tx1">
                    <a:lumMod val="50000"/>
                    <a:lumOff val="50000"/>
                  </a:schemeClr>
                </a:solidFill>
              </a:rPr>
              <a:t>W</a:t>
            </a:r>
            <a:r>
              <a:rPr lang="en-US" sz="2000" dirty="0" smtClean="0">
                <a:solidFill>
                  <a:schemeClr val="tx1">
                    <a:lumMod val="50000"/>
                    <a:lumOff val="50000"/>
                  </a:schemeClr>
                </a:solidFill>
              </a:rPr>
              <a:t>ater Body Identification</a:t>
            </a:r>
          </a:p>
          <a:p>
            <a:r>
              <a:rPr lang="en-US" sz="2000" dirty="0" smtClean="0">
                <a:solidFill>
                  <a:schemeClr val="tx1">
                    <a:lumMod val="50000"/>
                    <a:lumOff val="50000"/>
                  </a:schemeClr>
                </a:solidFill>
              </a:rPr>
              <a:t>Coverage Status</a:t>
            </a:r>
          </a:p>
          <a:p>
            <a:r>
              <a:rPr lang="en-US" sz="2000" dirty="0" smtClean="0">
                <a:solidFill>
                  <a:schemeClr val="tx1">
                    <a:lumMod val="50000"/>
                    <a:lumOff val="50000"/>
                  </a:schemeClr>
                </a:solidFill>
              </a:rPr>
              <a:t>Site Name</a:t>
            </a:r>
          </a:p>
          <a:p>
            <a:r>
              <a:rPr lang="en-US" sz="2000" dirty="0" smtClean="0">
                <a:solidFill>
                  <a:schemeClr val="tx1">
                    <a:lumMod val="50000"/>
                    <a:lumOff val="50000"/>
                  </a:schemeClr>
                </a:solidFill>
              </a:rPr>
              <a:t>Permittee Information</a:t>
            </a:r>
          </a:p>
          <a:p>
            <a:r>
              <a:rPr lang="en-US" sz="2000" dirty="0" smtClean="0">
                <a:solidFill>
                  <a:schemeClr val="tx1">
                    <a:lumMod val="50000"/>
                    <a:lumOff val="50000"/>
                  </a:schemeClr>
                </a:solidFill>
              </a:rPr>
              <a:t>Site Location Information</a:t>
            </a:r>
          </a:p>
          <a:p>
            <a:r>
              <a:rPr lang="en-US" sz="2000" dirty="0" smtClean="0"/>
              <a:t>Certification</a:t>
            </a:r>
          </a:p>
        </p:txBody>
      </p:sp>
      <p:sp>
        <p:nvSpPr>
          <p:cNvPr id="5" name="Slide Number Placeholder 4"/>
          <p:cNvSpPr>
            <a:spLocks noGrp="1"/>
          </p:cNvSpPr>
          <p:nvPr>
            <p:ph type="sldNum" sz="quarter" idx="12"/>
          </p:nvPr>
        </p:nvSpPr>
        <p:spPr/>
        <p:txBody>
          <a:bodyPr/>
          <a:lstStyle/>
          <a:p>
            <a:fld id="{D9515C9C-B0D4-49C7-83C7-4BF66E55645D}" type="slidenum">
              <a:rPr lang="en-US" smtClean="0"/>
              <a:pPr/>
              <a:t>94</a:t>
            </a:fld>
            <a:endParaRPr lang="en-US" dirty="0"/>
          </a:p>
        </p:txBody>
      </p:sp>
      <p:pic>
        <p:nvPicPr>
          <p:cNvPr id="6" name="Picture 5"/>
          <p:cNvPicPr>
            <a:picLocks noChangeAspect="1"/>
          </p:cNvPicPr>
          <p:nvPr/>
        </p:nvPicPr>
        <p:blipFill>
          <a:blip r:embed="rId3"/>
          <a:stretch>
            <a:fillRect/>
          </a:stretch>
        </p:blipFill>
        <p:spPr>
          <a:xfrm>
            <a:off x="2057400" y="2514600"/>
            <a:ext cx="6876190" cy="3866667"/>
          </a:xfrm>
          <a:prstGeom prst="rect">
            <a:avLst/>
          </a:prstGeom>
        </p:spPr>
      </p:pic>
    </p:spTree>
    <p:extLst>
      <p:ext uri="{BB962C8B-B14F-4D97-AF65-F5344CB8AC3E}">
        <p14:creationId xmlns:p14="http://schemas.microsoft.com/office/powerpoint/2010/main" val="200329203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Processing of NOI  </a:t>
            </a:r>
            <a:endParaRPr lang="en-US" dirty="0"/>
          </a:p>
        </p:txBody>
      </p:sp>
      <p:sp>
        <p:nvSpPr>
          <p:cNvPr id="3" name="Content Placeholder 2"/>
          <p:cNvSpPr>
            <a:spLocks noGrp="1"/>
          </p:cNvSpPr>
          <p:nvPr>
            <p:ph idx="1"/>
          </p:nvPr>
        </p:nvSpPr>
        <p:spPr>
          <a:xfrm>
            <a:off x="304800" y="1371600"/>
            <a:ext cx="8382000" cy="4906963"/>
          </a:xfrm>
        </p:spPr>
        <p:txBody>
          <a:bodyPr>
            <a:normAutofit/>
          </a:bodyPr>
          <a:lstStyle/>
          <a:p>
            <a:pPr>
              <a:buFontTx/>
              <a:buChar char="-"/>
            </a:pPr>
            <a:r>
              <a:rPr lang="en-US" dirty="0" smtClean="0"/>
              <a:t>Dewatering operations </a:t>
            </a:r>
            <a:r>
              <a:rPr lang="en-US" dirty="0" smtClean="0">
                <a:solidFill>
                  <a:schemeClr val="accent6">
                    <a:lumMod val="75000"/>
                  </a:schemeClr>
                </a:solidFill>
              </a:rPr>
              <a:t>only</a:t>
            </a:r>
          </a:p>
          <a:p>
            <a:pPr lvl="1">
              <a:buFontTx/>
              <a:buChar char="-"/>
            </a:pPr>
            <a:r>
              <a:rPr lang="en-US" sz="2800" dirty="0" smtClean="0">
                <a:solidFill>
                  <a:schemeClr val="accent6">
                    <a:lumMod val="75000"/>
                  </a:schemeClr>
                </a:solidFill>
              </a:rPr>
              <a:t>Form(2)(b) </a:t>
            </a:r>
            <a:r>
              <a:rPr lang="en-US" sz="2800" dirty="0" smtClean="0"/>
              <a:t>processed by DEP </a:t>
            </a:r>
            <a:r>
              <a:rPr lang="en-US" sz="2800" dirty="0" smtClean="0">
                <a:solidFill>
                  <a:schemeClr val="accent6">
                    <a:lumMod val="75000"/>
                  </a:schemeClr>
                </a:solidFill>
              </a:rPr>
              <a:t>District</a:t>
            </a:r>
            <a:r>
              <a:rPr lang="en-US" sz="2800" dirty="0" smtClean="0"/>
              <a:t> Office</a:t>
            </a:r>
          </a:p>
          <a:p>
            <a:pPr lvl="1">
              <a:buFontTx/>
              <a:buChar char="-"/>
            </a:pPr>
            <a:r>
              <a:rPr lang="en-US" sz="2800" dirty="0" smtClean="0"/>
              <a:t>Send fee with </a:t>
            </a:r>
            <a:r>
              <a:rPr lang="en-US" sz="2800" dirty="0"/>
              <a:t>f</a:t>
            </a:r>
            <a:r>
              <a:rPr lang="en-US" sz="2800" dirty="0" smtClean="0"/>
              <a:t>orm (paper/paper)</a:t>
            </a:r>
          </a:p>
        </p:txBody>
      </p:sp>
      <p:sp>
        <p:nvSpPr>
          <p:cNvPr id="5" name="Slide Number Placeholder 4"/>
          <p:cNvSpPr>
            <a:spLocks noGrp="1"/>
          </p:cNvSpPr>
          <p:nvPr>
            <p:ph type="sldNum" sz="quarter" idx="12"/>
          </p:nvPr>
        </p:nvSpPr>
        <p:spPr/>
        <p:txBody>
          <a:bodyPr/>
          <a:lstStyle/>
          <a:p>
            <a:fld id="{D9515C9C-B0D4-49C7-83C7-4BF66E55645D}" type="slidenum">
              <a:rPr lang="en-US" smtClean="0"/>
              <a:pPr/>
              <a:t>95</a:t>
            </a:fld>
            <a:endParaRPr lang="en-US" dirty="0"/>
          </a:p>
        </p:txBody>
      </p:sp>
    </p:spTree>
    <p:extLst>
      <p:ext uri="{BB962C8B-B14F-4D97-AF65-F5344CB8AC3E}">
        <p14:creationId xmlns:p14="http://schemas.microsoft.com/office/powerpoint/2010/main" val="383807482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Processing of NOI  </a:t>
            </a:r>
            <a:endParaRPr lang="en-US" dirty="0"/>
          </a:p>
        </p:txBody>
      </p:sp>
      <p:sp>
        <p:nvSpPr>
          <p:cNvPr id="3" name="Content Placeholder 2"/>
          <p:cNvSpPr>
            <a:spLocks noGrp="1"/>
          </p:cNvSpPr>
          <p:nvPr>
            <p:ph idx="1"/>
          </p:nvPr>
        </p:nvSpPr>
        <p:spPr>
          <a:xfrm>
            <a:off x="304800" y="1371600"/>
            <a:ext cx="8382000" cy="4906963"/>
          </a:xfrm>
        </p:spPr>
        <p:txBody>
          <a:bodyPr>
            <a:normAutofit/>
          </a:bodyPr>
          <a:lstStyle/>
          <a:p>
            <a:pPr>
              <a:buFontTx/>
              <a:buChar char="-"/>
            </a:pPr>
            <a:r>
              <a:rPr lang="en-US" sz="2400" dirty="0" smtClean="0">
                <a:solidFill>
                  <a:schemeClr val="tx1">
                    <a:lumMod val="50000"/>
                    <a:lumOff val="50000"/>
                  </a:schemeClr>
                </a:solidFill>
              </a:rPr>
              <a:t>Dewatering operations only</a:t>
            </a:r>
          </a:p>
          <a:p>
            <a:pPr lvl="1">
              <a:buFontTx/>
              <a:buChar char="-"/>
            </a:pPr>
            <a:r>
              <a:rPr lang="en-US" dirty="0" smtClean="0">
                <a:solidFill>
                  <a:schemeClr val="tx1">
                    <a:lumMod val="50000"/>
                    <a:lumOff val="50000"/>
                  </a:schemeClr>
                </a:solidFill>
              </a:rPr>
              <a:t>Form(2)(b) processed by DEP District Offices</a:t>
            </a:r>
          </a:p>
          <a:p>
            <a:pPr lvl="1">
              <a:buFontTx/>
              <a:buChar char="-"/>
            </a:pPr>
            <a:r>
              <a:rPr lang="en-US" dirty="0" smtClean="0">
                <a:solidFill>
                  <a:schemeClr val="tx1">
                    <a:lumMod val="50000"/>
                    <a:lumOff val="50000"/>
                  </a:schemeClr>
                </a:solidFill>
              </a:rPr>
              <a:t>Send fee with form</a:t>
            </a:r>
          </a:p>
          <a:p>
            <a:pPr marL="457200" lvl="1" indent="0">
              <a:buNone/>
            </a:pPr>
            <a:endParaRPr lang="en-US" sz="2800" dirty="0" smtClean="0"/>
          </a:p>
          <a:p>
            <a:pPr>
              <a:buFontTx/>
              <a:buChar char="-"/>
            </a:pPr>
            <a:r>
              <a:rPr lang="en-US" dirty="0" smtClean="0"/>
              <a:t>Dewatering operations as part of construction activities at sites which require </a:t>
            </a:r>
            <a:r>
              <a:rPr lang="en-US" dirty="0" smtClean="0">
                <a:solidFill>
                  <a:schemeClr val="bg2">
                    <a:lumMod val="50000"/>
                  </a:schemeClr>
                </a:solidFill>
              </a:rPr>
              <a:t>CGP</a:t>
            </a:r>
            <a:r>
              <a:rPr lang="en-US" dirty="0" smtClean="0"/>
              <a:t> coverage</a:t>
            </a:r>
          </a:p>
          <a:p>
            <a:pPr lvl="1">
              <a:buFontTx/>
              <a:buChar char="-"/>
            </a:pPr>
            <a:r>
              <a:rPr lang="en-US" sz="2800" dirty="0" smtClean="0">
                <a:solidFill>
                  <a:schemeClr val="bg2">
                    <a:lumMod val="50000"/>
                  </a:schemeClr>
                </a:solidFill>
              </a:rPr>
              <a:t>Form (4)(b) </a:t>
            </a:r>
            <a:r>
              <a:rPr lang="en-US" sz="2800" dirty="0" smtClean="0"/>
              <a:t>processed by </a:t>
            </a:r>
            <a:r>
              <a:rPr lang="en-US" sz="2800" dirty="0" smtClean="0">
                <a:solidFill>
                  <a:schemeClr val="bg2">
                    <a:lumMod val="50000"/>
                  </a:schemeClr>
                </a:solidFill>
              </a:rPr>
              <a:t>Tallahassee</a:t>
            </a:r>
            <a:r>
              <a:rPr lang="en-US" sz="2800" dirty="0" smtClean="0"/>
              <a:t> NPDES Stormwater Program</a:t>
            </a:r>
          </a:p>
          <a:p>
            <a:pPr lvl="1">
              <a:buFontTx/>
              <a:buChar char="-"/>
            </a:pPr>
            <a:r>
              <a:rPr lang="en-US" sz="2800" dirty="0" smtClean="0"/>
              <a:t>Apply online &amp; pay online</a:t>
            </a:r>
            <a:endParaRPr lang="en-US" sz="2800"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96</a:t>
            </a:fld>
            <a:endParaRPr lang="en-US" dirty="0"/>
          </a:p>
        </p:txBody>
      </p:sp>
    </p:spTree>
    <p:extLst>
      <p:ext uri="{BB962C8B-B14F-4D97-AF65-F5344CB8AC3E}">
        <p14:creationId xmlns:p14="http://schemas.microsoft.com/office/powerpoint/2010/main" val="100673556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2">
            <a:lumMod val="90000"/>
            <a:alpha val="2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Termination of Coverage</a:t>
            </a:r>
            <a:endParaRPr lang="en-US" dirty="0"/>
          </a:p>
        </p:txBody>
      </p:sp>
      <p:sp>
        <p:nvSpPr>
          <p:cNvPr id="3" name="Content Placeholder 2"/>
          <p:cNvSpPr>
            <a:spLocks noGrp="1"/>
          </p:cNvSpPr>
          <p:nvPr>
            <p:ph idx="1"/>
          </p:nvPr>
        </p:nvSpPr>
        <p:spPr>
          <a:xfrm>
            <a:off x="457200" y="1371600"/>
            <a:ext cx="4495800" cy="4709319"/>
          </a:xfrm>
        </p:spPr>
        <p:txBody>
          <a:bodyPr>
            <a:normAutofit/>
          </a:bodyPr>
          <a:lstStyle/>
          <a:p>
            <a:pPr marL="0" lvl="0" indent="0" algn="ctr">
              <a:buClr>
                <a:srgbClr val="006666"/>
              </a:buClr>
              <a:buNone/>
              <a:defRPr/>
            </a:pPr>
            <a:r>
              <a:rPr lang="en-US" dirty="0"/>
              <a:t>NOTICE OF </a:t>
            </a:r>
            <a:r>
              <a:rPr lang="en-US" dirty="0" smtClean="0"/>
              <a:t>TERMINATION GENERIC </a:t>
            </a:r>
            <a:r>
              <a:rPr lang="en-US" dirty="0"/>
              <a:t>PERMIT FOR DISCHARGE OF GROUND WATER FROM DEWATERING OPERATIONS</a:t>
            </a:r>
          </a:p>
          <a:p>
            <a:pPr lvl="0" algn="ctr">
              <a:defRPr/>
            </a:pPr>
            <a:endParaRPr lang="en-US" dirty="0"/>
          </a:p>
          <a:p>
            <a:pPr marL="0" lvl="0" indent="0" algn="ctr">
              <a:buNone/>
              <a:defRPr/>
            </a:pPr>
            <a:r>
              <a:rPr lang="en-US" dirty="0"/>
              <a:t>DEP Document </a:t>
            </a:r>
          </a:p>
          <a:p>
            <a:pPr marL="0" lvl="0" indent="0" algn="ctr">
              <a:buNone/>
              <a:defRPr/>
            </a:pPr>
            <a:r>
              <a:rPr lang="en-US" dirty="0" smtClean="0">
                <a:solidFill>
                  <a:srgbClr val="7030A0"/>
                </a:solidFill>
              </a:rPr>
              <a:t>Form</a:t>
            </a:r>
            <a:r>
              <a:rPr lang="en-US" dirty="0" smtClean="0"/>
              <a:t> 62-621.300 </a:t>
            </a:r>
            <a:r>
              <a:rPr lang="en-US" dirty="0" smtClean="0">
                <a:solidFill>
                  <a:srgbClr val="7030A0"/>
                </a:solidFill>
              </a:rPr>
              <a:t>(</a:t>
            </a:r>
            <a:r>
              <a:rPr lang="en-US" dirty="0">
                <a:solidFill>
                  <a:srgbClr val="7030A0"/>
                </a:solidFill>
              </a:rPr>
              <a:t>2</a:t>
            </a:r>
            <a:r>
              <a:rPr lang="en-US" dirty="0" smtClean="0">
                <a:solidFill>
                  <a:srgbClr val="7030A0"/>
                </a:solidFill>
              </a:rPr>
              <a:t>)(f)</a:t>
            </a:r>
            <a:endParaRPr lang="en-US" dirty="0">
              <a:solidFill>
                <a:srgbClr val="7030A0"/>
              </a:solidFill>
            </a:endParaRPr>
          </a:p>
          <a:p>
            <a:pPr marL="342900" lvl="1" indent="-342900">
              <a:buFont typeface="Arial" pitchFamily="34" charset="0"/>
              <a:buChar char="•"/>
            </a:pPr>
            <a:endParaRPr lang="en-US" sz="2800" dirty="0" smtClean="0"/>
          </a:p>
        </p:txBody>
      </p:sp>
      <p:sp>
        <p:nvSpPr>
          <p:cNvPr id="5" name="Slide Number Placeholder 4"/>
          <p:cNvSpPr>
            <a:spLocks noGrp="1"/>
          </p:cNvSpPr>
          <p:nvPr>
            <p:ph type="sldNum" sz="quarter" idx="12"/>
          </p:nvPr>
        </p:nvSpPr>
        <p:spPr/>
        <p:txBody>
          <a:bodyPr/>
          <a:lstStyle/>
          <a:p>
            <a:fld id="{D9515C9C-B0D4-49C7-83C7-4BF66E55645D}" type="slidenum">
              <a:rPr lang="en-US" smtClean="0"/>
              <a:pPr/>
              <a:t>97</a:t>
            </a:fld>
            <a:endParaRPr lang="en-US" dirty="0"/>
          </a:p>
        </p:txBody>
      </p:sp>
      <p:pic>
        <p:nvPicPr>
          <p:cNvPr id="6" name="Picture 5"/>
          <p:cNvPicPr>
            <a:picLocks noChangeAspect="1"/>
          </p:cNvPicPr>
          <p:nvPr/>
        </p:nvPicPr>
        <p:blipFill>
          <a:blip r:embed="rId3"/>
          <a:stretch>
            <a:fillRect/>
          </a:stretch>
        </p:blipFill>
        <p:spPr>
          <a:xfrm rot="20974685">
            <a:off x="5381663" y="1748942"/>
            <a:ext cx="3225086" cy="4191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1041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914400" y="2743200"/>
            <a:ext cx="4038600" cy="1066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7" name="Rounded Rectangle 6"/>
          <p:cNvSpPr/>
          <p:nvPr/>
        </p:nvSpPr>
        <p:spPr>
          <a:xfrm>
            <a:off x="914400" y="3810000"/>
            <a:ext cx="4530306" cy="990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8" name="Rounded Rectangle 7"/>
          <p:cNvSpPr/>
          <p:nvPr/>
        </p:nvSpPr>
        <p:spPr>
          <a:xfrm>
            <a:off x="914400" y="4800600"/>
            <a:ext cx="4953000" cy="990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3" name="Content Placeholder 2"/>
          <p:cNvSpPr>
            <a:spLocks noGrp="1"/>
          </p:cNvSpPr>
          <p:nvPr>
            <p:ph idx="1"/>
          </p:nvPr>
        </p:nvSpPr>
        <p:spPr>
          <a:xfrm>
            <a:off x="457200" y="1600200"/>
            <a:ext cx="5943600" cy="4525963"/>
          </a:xfrm>
        </p:spPr>
        <p:txBody>
          <a:bodyPr>
            <a:normAutofit fontScale="92500" lnSpcReduction="20000"/>
          </a:bodyPr>
          <a:lstStyle/>
          <a:p>
            <a:r>
              <a:rPr lang="en-US" dirty="0" smtClean="0"/>
              <a:t>Questions?</a:t>
            </a:r>
          </a:p>
          <a:p>
            <a:endParaRPr lang="en-US" dirty="0" smtClean="0"/>
          </a:p>
          <a:p>
            <a:r>
              <a:rPr lang="en-US" dirty="0" smtClean="0"/>
              <a:t>Contact Information</a:t>
            </a:r>
          </a:p>
          <a:p>
            <a:pPr marL="457200" lvl="1" indent="0">
              <a:buNone/>
            </a:pPr>
            <a:r>
              <a:rPr lang="en-US" dirty="0" smtClean="0"/>
              <a:t>Bipin Adhyaru</a:t>
            </a:r>
          </a:p>
          <a:p>
            <a:pPr marL="457200" lvl="1" indent="0">
              <a:buNone/>
            </a:pPr>
            <a:r>
              <a:rPr lang="en-US" dirty="0" smtClean="0"/>
              <a:t>904.256.1667</a:t>
            </a:r>
          </a:p>
          <a:p>
            <a:pPr marL="457200" lvl="1" indent="0">
              <a:buNone/>
            </a:pPr>
            <a:r>
              <a:rPr lang="en-US" dirty="0" smtClean="0">
                <a:hlinkClick r:id="rId3"/>
              </a:rPr>
              <a:t>Bipin.Adhyaru@dep.state.fl.us</a:t>
            </a:r>
            <a:endParaRPr lang="en-US" dirty="0" smtClean="0"/>
          </a:p>
          <a:p>
            <a:pPr marL="457200" lvl="1" indent="0">
              <a:buNone/>
            </a:pPr>
            <a:r>
              <a:rPr lang="en-US" dirty="0" smtClean="0"/>
              <a:t>Kim Pearce</a:t>
            </a:r>
            <a:endParaRPr lang="en-US" dirty="0"/>
          </a:p>
          <a:p>
            <a:pPr marL="457200" lvl="1" indent="0">
              <a:buNone/>
            </a:pPr>
            <a:r>
              <a:rPr lang="en-US" dirty="0" smtClean="0"/>
              <a:t>904.256.1686</a:t>
            </a:r>
            <a:endParaRPr lang="en-US" dirty="0"/>
          </a:p>
          <a:p>
            <a:pPr marL="457200" lvl="1" indent="0">
              <a:buNone/>
            </a:pPr>
            <a:r>
              <a:rPr lang="en-US" dirty="0" smtClean="0">
                <a:hlinkClick r:id="rId4"/>
              </a:rPr>
              <a:t>Kimberly.Pearce@dep.state.fl.us</a:t>
            </a:r>
            <a:endParaRPr lang="en-US" dirty="0"/>
          </a:p>
          <a:p>
            <a:pPr marL="457200" lvl="1" indent="0">
              <a:buNone/>
            </a:pPr>
            <a:r>
              <a:rPr lang="en-US" dirty="0" smtClean="0"/>
              <a:t>Ed Jamro</a:t>
            </a:r>
            <a:endParaRPr lang="en-US" dirty="0"/>
          </a:p>
          <a:p>
            <a:pPr marL="457200" lvl="1" indent="0">
              <a:buNone/>
            </a:pPr>
            <a:r>
              <a:rPr lang="en-US" dirty="0" smtClean="0"/>
              <a:t>904.256.1617</a:t>
            </a:r>
            <a:endParaRPr lang="en-US" dirty="0"/>
          </a:p>
          <a:p>
            <a:pPr marL="457200" lvl="1" indent="0">
              <a:buNone/>
            </a:pPr>
            <a:r>
              <a:rPr lang="en-US" dirty="0" smtClean="0">
                <a:hlinkClick r:id="rId5"/>
              </a:rPr>
              <a:t>Edward.Jamro@dep.state.fl.us</a:t>
            </a:r>
            <a:endParaRPr lang="en-US" dirty="0"/>
          </a:p>
          <a:p>
            <a:pPr marL="457200" lvl="1" indent="0">
              <a:buNone/>
            </a:pPr>
            <a:endParaRPr lang="en-US" dirty="0" smtClean="0"/>
          </a:p>
          <a:p>
            <a:pPr marL="457200" lvl="1" indent="0">
              <a:buNone/>
            </a:pPr>
            <a:endParaRPr lang="en-US" dirty="0"/>
          </a:p>
        </p:txBody>
      </p:sp>
      <p:sp>
        <p:nvSpPr>
          <p:cNvPr id="2" name="Title 1"/>
          <p:cNvSpPr>
            <a:spLocks noGrp="1"/>
          </p:cNvSpPr>
          <p:nvPr>
            <p:ph type="title"/>
          </p:nvPr>
        </p:nvSpPr>
        <p:spPr/>
        <p:txBody>
          <a:bodyPr>
            <a:normAutofit/>
          </a:bodyPr>
          <a:lstStyle/>
          <a:p>
            <a:r>
              <a:rPr lang="en-US" dirty="0" smtClean="0"/>
              <a:t>Questions</a:t>
            </a:r>
            <a:endParaRPr lang="en-US" dirty="0"/>
          </a:p>
        </p:txBody>
      </p:sp>
      <p:sp>
        <p:nvSpPr>
          <p:cNvPr id="4" name="Date Placeholder 3"/>
          <p:cNvSpPr>
            <a:spLocks noGrp="1"/>
          </p:cNvSpPr>
          <p:nvPr>
            <p:ph type="dt" sz="half" idx="10"/>
          </p:nvPr>
        </p:nvSpPr>
        <p:spPr/>
        <p:txBody>
          <a:bodyPr/>
          <a:lstStyle/>
          <a:p>
            <a:fld id="{D9641B56-F1C1-4B9C-86AB-A9C4D2348069}" type="datetime1">
              <a:rPr lang="en-US" smtClean="0"/>
              <a:pPr/>
              <a:t>5/27/2015</a:t>
            </a:fld>
            <a:endParaRPr lang="en-US" dirty="0"/>
          </a:p>
        </p:txBody>
      </p:sp>
      <p:sp>
        <p:nvSpPr>
          <p:cNvPr id="5" name="Slide Number Placeholder 4"/>
          <p:cNvSpPr>
            <a:spLocks noGrp="1"/>
          </p:cNvSpPr>
          <p:nvPr>
            <p:ph type="sldNum" sz="quarter" idx="12"/>
          </p:nvPr>
        </p:nvSpPr>
        <p:spPr/>
        <p:txBody>
          <a:bodyPr/>
          <a:lstStyle/>
          <a:p>
            <a:fld id="{D9515C9C-B0D4-49C7-83C7-4BF66E55645D}" type="slidenum">
              <a:rPr lang="en-US" smtClean="0"/>
              <a:pPr/>
              <a:t>98</a:t>
            </a:fld>
            <a:endParaRPr lang="en-US" dirty="0"/>
          </a:p>
        </p:txBody>
      </p:sp>
    </p:spTree>
    <p:extLst>
      <p:ext uri="{BB962C8B-B14F-4D97-AF65-F5344CB8AC3E}">
        <p14:creationId xmlns:p14="http://schemas.microsoft.com/office/powerpoint/2010/main" val="2125766130"/>
      </p:ext>
    </p:extLst>
  </p:cSld>
  <p:clrMapOvr>
    <a:masterClrMapping/>
  </p:clrMapOvr>
  <p:timing>
    <p:tnLst>
      <p:par>
        <p:cTn id="1" dur="indefinite" restart="never" nodeType="tmRoot"/>
      </p:par>
    </p:tnLst>
  </p:timing>
</p:sld>
</file>

<file path=ppt/theme/theme1.xml><?xml version="1.0" encoding="utf-8"?>
<a:theme xmlns:a="http://schemas.openxmlformats.org/drawingml/2006/main" name="powerpoint_brow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TC103090430[[fn=Banded]]</Template>
  <TotalTime>14883</TotalTime>
  <Words>4932</Words>
  <Application>Microsoft Office PowerPoint</Application>
  <PresentationFormat>On-screen Show (4:3)</PresentationFormat>
  <Paragraphs>697</Paragraphs>
  <Slides>98</Slides>
  <Notes>85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98</vt:i4>
      </vt:variant>
    </vt:vector>
  </HeadingPairs>
  <TitlesOfParts>
    <vt:vector size="107" baseType="lpstr">
      <vt:lpstr>Arial</vt:lpstr>
      <vt:lpstr>Bodoni MT</vt:lpstr>
      <vt:lpstr>Book Antiqua</vt:lpstr>
      <vt:lpstr>Calibri</vt:lpstr>
      <vt:lpstr>Monotype Sorts</vt:lpstr>
      <vt:lpstr>Nyala</vt:lpstr>
      <vt:lpstr>Times New Roman</vt:lpstr>
      <vt:lpstr>Wingdings</vt:lpstr>
      <vt:lpstr>powerpoint_brown</vt:lpstr>
      <vt:lpstr>PowerPoint Presentation</vt:lpstr>
      <vt:lpstr>Generic Permit for Discharge of Ground Water from Dewatering Operations</vt:lpstr>
      <vt:lpstr>Generic Permit for Discharge of Ground Water from Dewatering Operations</vt:lpstr>
      <vt:lpstr>Generic Permit for Discharge of Ground Water from Dewatering Operations</vt:lpstr>
      <vt:lpstr>Generic Permit for Discharge of Ground Water from Dewatering Operations</vt:lpstr>
      <vt:lpstr>Generic Permit for Discharge of Ground Water from Dewatering Operations</vt:lpstr>
      <vt:lpstr>Generic Permit for Discharge of Ground Water from Dewatering Operations</vt:lpstr>
      <vt:lpstr>Generic Permit for Discharge of Ground Water from Dewatering Operations</vt:lpstr>
      <vt:lpstr>Rule 62-621.300(2), F.A.C.</vt:lpstr>
      <vt:lpstr>Rule 62-621.300(2), F.A.C.</vt:lpstr>
      <vt:lpstr>Rule 62-621.300(2), F.A.C.</vt:lpstr>
      <vt:lpstr>Rule 62-621.300(2), F.A.C.</vt:lpstr>
      <vt:lpstr>Rule 62-621.300(2), F.A.C.</vt:lpstr>
      <vt:lpstr>Applicability and Coverage</vt:lpstr>
      <vt:lpstr>Applicability and Coverage</vt:lpstr>
      <vt:lpstr>Applicability and Coverage</vt:lpstr>
      <vt:lpstr>Applicability and Coverage  (Continued)</vt:lpstr>
      <vt:lpstr>Applicability and Coverage  (Continued)</vt:lpstr>
      <vt:lpstr>Applicability and Coverage  (Continued)</vt:lpstr>
      <vt:lpstr>Applicability and Coverage  (Continued)</vt:lpstr>
      <vt:lpstr>Applicability and Coverage  (Continued)</vt:lpstr>
      <vt:lpstr>Applicability and Coverage  (Continued)</vt:lpstr>
      <vt:lpstr>Fees</vt:lpstr>
      <vt:lpstr>Fees</vt:lpstr>
      <vt:lpstr>Fees</vt:lpstr>
      <vt:lpstr>Dewatering Generic Permit (Bipin)</vt:lpstr>
      <vt:lpstr>NOI for Dewatering Generic Permit</vt:lpstr>
      <vt:lpstr>Dewatering Generic Permit</vt:lpstr>
      <vt:lpstr>Dewatering Generic Permit</vt:lpstr>
      <vt:lpstr>    </vt:lpstr>
      <vt:lpstr>    </vt:lpstr>
      <vt:lpstr>PowerPoint Presentation</vt:lpstr>
      <vt:lpstr>PowerPoint Presentation</vt:lpstr>
      <vt:lpstr>PowerPoint Presentation</vt:lpstr>
      <vt:lpstr>Contamination Locator Map http://ca.dep.state.fl.us/mapdirect/?focus=contamlocator</vt:lpstr>
      <vt:lpstr>Contamination Locator Map http://ca.dep.state.fl.us/mapdirect/?focus=contamlocator</vt:lpstr>
      <vt:lpstr>PowerPoint Presentation</vt:lpstr>
      <vt:lpstr>Institutional Controls Registry http://ca.dep.state.fl.us/mapdirect/?focus=icr </vt:lpstr>
      <vt:lpstr>PowerPoint Presentation</vt:lpstr>
      <vt:lpstr>PowerPoint Presentation</vt:lpstr>
      <vt:lpstr>Institutional Control Registry  Data </vt:lpstr>
      <vt:lpstr>Institutional Control Registry  Data </vt:lpstr>
      <vt:lpstr>Part II Dewatering Information</vt:lpstr>
      <vt:lpstr>Notice of Intent</vt:lpstr>
      <vt:lpstr>Notice of Intent</vt:lpstr>
      <vt:lpstr>Notice of Intent</vt:lpstr>
      <vt:lpstr>Notice of Intent (NOI)  </vt:lpstr>
      <vt:lpstr>Effluent Limitations</vt:lpstr>
      <vt:lpstr>The NOI:  Part II.D.  Dewatering Information, BMPs</vt:lpstr>
      <vt:lpstr>The NOI:  Part II.D.  Dewatering Information, BMPs</vt:lpstr>
      <vt:lpstr>The NOI:  Part II.D.  Dewatering Information, BMPs</vt:lpstr>
      <vt:lpstr>The NOI:  Part II.D.  Dewatering Information, BMPs</vt:lpstr>
      <vt:lpstr>Best Management Practices (Kim)</vt:lpstr>
      <vt:lpstr>Best Management Practices</vt:lpstr>
      <vt:lpstr>Best Management Practices</vt:lpstr>
      <vt:lpstr>Best Management Practices</vt:lpstr>
      <vt:lpstr>Best Management Practices</vt:lpstr>
      <vt:lpstr>Best Management Practices</vt:lpstr>
      <vt:lpstr>Best Management Practices</vt:lpstr>
      <vt:lpstr>Best Management Practices</vt:lpstr>
      <vt:lpstr>Best Management Practices</vt:lpstr>
      <vt:lpstr>Best Management Practices (Filters Continued)</vt:lpstr>
      <vt:lpstr>Best Management Practices </vt:lpstr>
      <vt:lpstr>Best Management Practices</vt:lpstr>
      <vt:lpstr>Best Management Practices</vt:lpstr>
      <vt:lpstr>Best Management Practices</vt:lpstr>
      <vt:lpstr>Best Management Practices (Chemical Treatment Continued)</vt:lpstr>
      <vt:lpstr>Best Management Practices (Chemical Treatment Continued)</vt:lpstr>
      <vt:lpstr>Best Management Practices (Chemical Treatment Continued)</vt:lpstr>
      <vt:lpstr>Best Management Practices (Chemical Treatment Continued)</vt:lpstr>
      <vt:lpstr>Best Management Practices (Chemical Treatment Continued)</vt:lpstr>
      <vt:lpstr>Best Management Practices (Chemical Treatment Continued)</vt:lpstr>
      <vt:lpstr>Part II.D. Dewatering Information (BMP Continued)</vt:lpstr>
      <vt:lpstr>Best Management Practices </vt:lpstr>
      <vt:lpstr>Inspection and Maintenance</vt:lpstr>
      <vt:lpstr>Inspection and Maintenance (Continued)</vt:lpstr>
      <vt:lpstr>THE SITE INSPECTION</vt:lpstr>
      <vt:lpstr>Result of non-BMPs</vt:lpstr>
      <vt:lpstr>   Recordkeeping Requirements</vt:lpstr>
      <vt:lpstr>Compliance Assurance</vt:lpstr>
      <vt:lpstr>Compliance Assurance</vt:lpstr>
      <vt:lpstr>Compliance Assurance</vt:lpstr>
      <vt:lpstr>Compliance Assurance</vt:lpstr>
      <vt:lpstr>Compliance Assurance</vt:lpstr>
      <vt:lpstr>Result of non-BMP’s</vt:lpstr>
      <vt:lpstr>Result of non-BMP’s</vt:lpstr>
      <vt:lpstr>Other Conditions</vt:lpstr>
      <vt:lpstr>General Conditions</vt:lpstr>
      <vt:lpstr>The NOI:  Parts III-V.   Additional Information (Bipin)</vt:lpstr>
      <vt:lpstr>The NOI:  Parts III-V.   Additional Information</vt:lpstr>
      <vt:lpstr>The NOI:  Parts III-V.   Additional Information</vt:lpstr>
      <vt:lpstr>The NOI:  Parts III-V.   Additional Information</vt:lpstr>
      <vt:lpstr>The NOI:  Parts III-V.   Additional Information</vt:lpstr>
      <vt:lpstr>The NOI:  Parts III-V.   Additional Information</vt:lpstr>
      <vt:lpstr>Processing of NOI  </vt:lpstr>
      <vt:lpstr>Processing of NOI  </vt:lpstr>
      <vt:lpstr>Termination of Coverage</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agosto_a</dc:creator>
  <cp:lastModifiedBy>Delgado, Emy</cp:lastModifiedBy>
  <cp:revision>600</cp:revision>
  <cp:lastPrinted>2015-02-11T21:24:41Z</cp:lastPrinted>
  <dcterms:created xsi:type="dcterms:W3CDTF">2014-04-04T19:25:49Z</dcterms:created>
  <dcterms:modified xsi:type="dcterms:W3CDTF">2015-05-28T16:47:42Z</dcterms:modified>
</cp:coreProperties>
</file>