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78" r:id="rId6"/>
    <p:sldId id="285" r:id="rId7"/>
    <p:sldId id="287" r:id="rId8"/>
    <p:sldId id="297" r:id="rId9"/>
    <p:sldId id="298" r:id="rId10"/>
    <p:sldId id="299" r:id="rId11"/>
    <p:sldId id="300" r:id="rId12"/>
    <p:sldId id="295" r:id="rId13"/>
    <p:sldId id="291" r:id="rId14"/>
    <p:sldId id="293" r:id="rId15"/>
    <p:sldId id="277" r:id="rId16"/>
    <p:sldId id="286" r:id="rId17"/>
    <p:sldId id="301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02" r:id="rId27"/>
    <p:sldId id="312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284"/>
    <a:srgbClr val="D7181F"/>
    <a:srgbClr val="1F4283"/>
    <a:srgbClr val="0054A8"/>
    <a:srgbClr val="1B1464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9528" autoAdjust="0"/>
  </p:normalViewPr>
  <p:slideViewPr>
    <p:cSldViewPr>
      <p:cViewPr varScale="1">
        <p:scale>
          <a:sx n="100" d="100"/>
          <a:sy n="100" d="100"/>
        </p:scale>
        <p:origin x="95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0563B-F67C-4015-BB74-14B912B339B2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039D5-093B-45EC-A519-810505464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16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CF15B-4490-435E-8F22-92C12E8C84B5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8DB59-4832-42BD-85AA-BAAC46D27F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37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34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0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44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95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68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64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20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93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62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13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8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3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29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7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12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8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9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70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4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12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30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58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DB59-4832-42BD-85AA-BAAC46D27F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3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AFF6-94FB-4D73-A5B8-8CEBF2544A87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2286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9100" y="3581400"/>
            <a:ext cx="83058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1676401"/>
            <a:ext cx="7886700" cy="381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n-US" sz="1200" b="1" dirty="0">
              <a:latin typeface="+mn-lt"/>
            </a:endParaRPr>
          </a:p>
          <a:p>
            <a:pPr algn="ctr" eaLnBrk="1" hangingPunct="1">
              <a:defRPr/>
            </a:pPr>
            <a:r>
              <a:rPr lang="en-US" sz="2800" b="1" dirty="0">
                <a:latin typeface="+mn-lt"/>
              </a:rPr>
              <a:t>FLORIDA DEPARTMENT OF TRANSPORTATION</a:t>
            </a:r>
          </a:p>
          <a:p>
            <a:pPr algn="ctr" eaLnBrk="1" hangingPunct="1">
              <a:defRPr/>
            </a:pPr>
            <a:endParaRPr lang="en-US" b="1" dirty="0">
              <a:latin typeface="+mn-lt"/>
            </a:endParaRPr>
          </a:p>
          <a:p>
            <a:pPr algn="ctr" eaLnBrk="1" hangingPunct="1">
              <a:defRPr/>
            </a:pPr>
            <a:r>
              <a:rPr lang="en-US" sz="3600" b="1" dirty="0" smtClean="0">
                <a:latin typeface="+mn-lt"/>
              </a:rPr>
              <a:t>THIRD PARTY DAMAGES</a:t>
            </a:r>
            <a:endParaRPr lang="en-US" sz="3600" b="1" dirty="0">
              <a:latin typeface="+mn-lt"/>
            </a:endParaRPr>
          </a:p>
          <a:p>
            <a:pPr algn="ctr" eaLnBrk="1" hangingPunct="1">
              <a:defRPr/>
            </a:pPr>
            <a:endParaRPr lang="en-US" sz="3600" b="1" dirty="0">
              <a:latin typeface="+mn-lt"/>
            </a:endParaRPr>
          </a:p>
          <a:p>
            <a:pPr algn="ctr" eaLnBrk="1" hangingPunct="1">
              <a:defRPr/>
            </a:pPr>
            <a:endParaRPr lang="en-US" b="1" dirty="0">
              <a:latin typeface="+mn-lt"/>
            </a:endParaRPr>
          </a:p>
          <a:p>
            <a:pPr algn="ctr" eaLnBrk="1" hangingPunct="1">
              <a:defRPr/>
            </a:pPr>
            <a:r>
              <a:rPr lang="en-US" b="1" dirty="0" smtClean="0">
                <a:latin typeface="+mn-lt"/>
              </a:rPr>
              <a:t>Rudy Powell, </a:t>
            </a:r>
            <a:r>
              <a:rPr lang="en-US" b="1" dirty="0">
                <a:latin typeface="+mn-lt"/>
              </a:rPr>
              <a:t>P.E., </a:t>
            </a:r>
            <a:r>
              <a:rPr lang="en-US" b="1" dirty="0" smtClean="0">
                <a:latin typeface="+mn-lt"/>
              </a:rPr>
              <a:t>State Construction Engineer</a:t>
            </a:r>
            <a:endParaRPr lang="en-US" b="1" dirty="0">
              <a:latin typeface="+mn-lt"/>
            </a:endParaRPr>
          </a:p>
          <a:p>
            <a:pPr algn="ctr" eaLnBrk="1" hangingPunct="1">
              <a:defRPr/>
            </a:pPr>
            <a:endParaRPr lang="en-US" sz="1200" b="1" dirty="0">
              <a:latin typeface="+mn-lt"/>
            </a:endParaRPr>
          </a:p>
          <a:p>
            <a:pPr algn="ctr" eaLnBrk="1" hangingPunct="1">
              <a:defRPr/>
            </a:pPr>
            <a:r>
              <a:rPr lang="en-US" b="1" dirty="0"/>
              <a:t>2014 </a:t>
            </a:r>
            <a:r>
              <a:rPr lang="en-US" b="1" dirty="0" smtClean="0"/>
              <a:t>FTBA Construction Conference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February </a:t>
            </a:r>
            <a:r>
              <a:rPr lang="en-US" b="1" dirty="0"/>
              <a:t>2014</a:t>
            </a:r>
            <a:br>
              <a:rPr lang="en-US" b="1" dirty="0"/>
            </a:br>
            <a:r>
              <a:rPr lang="en-US" b="1" dirty="0"/>
              <a:t>Orlando, FL</a:t>
            </a:r>
          </a:p>
          <a:p>
            <a:pPr algn="ctr" eaLnBrk="1" hangingPunct="1">
              <a:defRPr/>
            </a:pPr>
            <a:endParaRPr lang="en-US" sz="1200" b="1" dirty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276600"/>
            <a:ext cx="35433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715000"/>
            <a:ext cx="3559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715000"/>
            <a:ext cx="3581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What is existing property and installed material?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438400"/>
            <a:ext cx="73463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24400" y="2590800"/>
            <a:ext cx="3429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Not Installed Material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419600" y="3124200"/>
            <a:ext cx="381000" cy="45720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What is existing property and installed material?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514600"/>
            <a:ext cx="75277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76400" y="5029200"/>
            <a:ext cx="3429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Not Installed Material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429000" y="4038600"/>
            <a:ext cx="228600" cy="91440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429000" y="4114800"/>
            <a:ext cx="1752600" cy="83820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429000" y="4267200"/>
            <a:ext cx="2743200" cy="68580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Why change?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37338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RISK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3276600"/>
            <a:ext cx="32004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Absorb the risk</a:t>
            </a:r>
          </a:p>
          <a:p>
            <a:pPr indent="27432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Bid the risk</a:t>
            </a:r>
          </a:p>
          <a:p>
            <a:pPr indent="27432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Insure the risk</a:t>
            </a:r>
          </a:p>
          <a:p>
            <a:pPr indent="27432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Change approach</a:t>
            </a:r>
            <a:endParaRPr lang="en-US" sz="2800" dirty="0"/>
          </a:p>
        </p:txBody>
      </p:sp>
      <p:sp>
        <p:nvSpPr>
          <p:cNvPr id="13" name="Down Arrow 12"/>
          <p:cNvSpPr/>
          <p:nvPr/>
        </p:nvSpPr>
        <p:spPr>
          <a:xfrm rot="-5400000">
            <a:off x="3657600" y="3581400"/>
            <a:ext cx="3810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19200" y="2514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 establish a more equitable risk allocation.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4419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Assign risk to the party best suited to handle the risk.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What are the changes?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" y="2286000"/>
          <a:ext cx="8229601" cy="2499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480"/>
                <a:gridCol w="1630392"/>
                <a:gridCol w="1863306"/>
                <a:gridCol w="1552755"/>
                <a:gridCol w="1785668"/>
              </a:tblGrid>
              <a:tr h="400696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Third Party Damage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Prior to January 1, 2014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After January 1,</a:t>
                      </a:r>
                      <a:r>
                        <a:rPr lang="en-US" b="1" baseline="0" dirty="0" smtClean="0"/>
                        <a:t> 2014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610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Responsible Party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Reference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Responsible Party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Reference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6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Property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Department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Subarticle</a:t>
                      </a:r>
                      <a:r>
                        <a:rPr lang="en-US" baseline="0" dirty="0" smtClean="0"/>
                        <a:t> 7-11.4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Department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Subarticle</a:t>
                      </a:r>
                      <a:r>
                        <a:rPr lang="en-US" dirty="0" smtClean="0"/>
                        <a:t> 7-11.1 </a:t>
                      </a:r>
                      <a:r>
                        <a:rPr lang="en-US" sz="1400" dirty="0" smtClean="0"/>
                        <a:t>(language moved from 7-11.4)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6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Installed Material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Contractor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Article 7-14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Article 7-14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66800" y="5029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Repair of damage to existing property and installed material caused by the contractor, subcontractor, vendor, supplier, etc. </a:t>
            </a:r>
            <a:r>
              <a:rPr lang="en-US" b="1" dirty="0" smtClean="0"/>
              <a:t>was and is </a:t>
            </a:r>
            <a:r>
              <a:rPr lang="en-US" dirty="0" smtClean="0"/>
              <a:t>the responsibility of the contractor.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418207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Department/ Contractor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3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What are the changes?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3400" y="2057400"/>
            <a:ext cx="8001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Third Party Damage to Existing Property</a:t>
            </a:r>
          </a:p>
          <a:p>
            <a:pPr algn="ctr"/>
            <a:r>
              <a:rPr lang="en-US" sz="2800" b="1" dirty="0" err="1" smtClean="0"/>
              <a:t>Subarticle</a:t>
            </a:r>
            <a:r>
              <a:rPr lang="en-US" sz="2800" b="1" dirty="0" smtClean="0"/>
              <a:t> 7-11.1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The contractor will either restore the existing property to a condition equal to or better, or provide access and coordinate with the Department’s maintenance Contractor as directed by the Engineer.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The Department will compensate in accordance with Article 4-4.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Theft and vandalism are considered third party damage.</a:t>
            </a:r>
          </a:p>
        </p:txBody>
      </p: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3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What are the changes?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3400" y="2057400"/>
            <a:ext cx="8001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Third Party Damage to Installed Material</a:t>
            </a:r>
          </a:p>
          <a:p>
            <a:pPr algn="ctr"/>
            <a:r>
              <a:rPr lang="en-US" sz="2800" b="1" dirty="0" smtClean="0"/>
              <a:t>Article 7-14 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The contractor may pursue recovery from the third party or seek reimbursement from the Department, but not both.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Requirements for reimbursement from the Department:</a:t>
            </a:r>
          </a:p>
          <a:p>
            <a:pPr marL="1188720" lvl="2" indent="-274320">
              <a:buFont typeface="Courier New" pitchFamily="49" charset="0"/>
              <a:buChar char="o"/>
            </a:pPr>
            <a:r>
              <a:rPr lang="en-US" sz="2400" dirty="0" smtClean="0"/>
              <a:t>Contact law enforcement</a:t>
            </a:r>
          </a:p>
          <a:p>
            <a:pPr marL="1188720" lvl="2" indent="-274320">
              <a:buFont typeface="Courier New" pitchFamily="49" charset="0"/>
              <a:buChar char="o"/>
            </a:pPr>
            <a:r>
              <a:rPr lang="en-US" sz="2400" dirty="0" smtClean="0"/>
              <a:t>Receive a completed Florida Traffic Crash Report</a:t>
            </a:r>
          </a:p>
          <a:p>
            <a:pPr marL="1188720" lvl="2" indent="-274320">
              <a:buFont typeface="Courier New" pitchFamily="49" charset="0"/>
              <a:buChar char="o"/>
            </a:pPr>
            <a:r>
              <a:rPr lang="en-US" sz="2400" dirty="0" smtClean="0"/>
              <a:t>Provide the report to the Department within 14 calendar days of receipt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Upon submission of the report, the Department solely retains the right to pursue recovery.</a:t>
            </a:r>
          </a:p>
        </p:txBody>
      </p: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3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What are the changes?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3400" y="2057400"/>
            <a:ext cx="8001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Third Party Damage to Installed Material</a:t>
            </a:r>
          </a:p>
          <a:p>
            <a:pPr algn="ctr"/>
            <a:r>
              <a:rPr lang="en-US" sz="2800" b="1" dirty="0" smtClean="0"/>
              <a:t>Article 7-14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If damage to installed material is caused by a </a:t>
            </a:r>
            <a:r>
              <a:rPr lang="en-US" sz="2400" b="1" dirty="0" smtClean="0"/>
              <a:t>known third party</a:t>
            </a:r>
            <a:r>
              <a:rPr lang="en-US" sz="2400" dirty="0" smtClean="0"/>
              <a:t>, the Department will reimburse the Contractor for costs associated with the repair after reducing the amount of the repair cost by a $2000.00 deductible for each occurrence, borne solely by the Contractor.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If the Department is successful in recovery, the Contractor may be reimbursed proportionally, up to the amount of the deductible.</a:t>
            </a:r>
          </a:p>
        </p:txBody>
      </p: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3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What are the changes?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3400" y="2057400"/>
            <a:ext cx="8001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Third Party Damage to Installed Material</a:t>
            </a:r>
          </a:p>
          <a:p>
            <a:pPr algn="ctr"/>
            <a:r>
              <a:rPr lang="en-US" sz="2800" b="1" dirty="0" smtClean="0"/>
              <a:t>Article 7-14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 marL="274320" indent="-274320" algn="ctr"/>
            <a:r>
              <a:rPr lang="en-US" sz="2400" dirty="0" smtClean="0"/>
              <a:t>Known Third Party Example 1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400" dirty="0" smtClean="0"/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Damage cost= $10,000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Reimbursement to contractor= $10,000- $2,000= $8,000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Department recovery= $10,000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Deductible reimbursed to contractor= $2,000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Total reimbursement to contractor= </a:t>
            </a:r>
            <a:r>
              <a:rPr lang="en-US" sz="2400" b="1" dirty="0" smtClean="0"/>
              <a:t>$10,000 </a:t>
            </a:r>
          </a:p>
        </p:txBody>
      </p: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3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What are the changes?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3400" y="2057400"/>
            <a:ext cx="8001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Third Party Damage to Installed Material</a:t>
            </a:r>
          </a:p>
          <a:p>
            <a:pPr algn="ctr"/>
            <a:r>
              <a:rPr lang="en-US" sz="2800" b="1" dirty="0" smtClean="0"/>
              <a:t>Article 7-14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 marL="274320" indent="-274320" algn="ctr"/>
            <a:r>
              <a:rPr lang="en-US" sz="2400" dirty="0" smtClean="0"/>
              <a:t>Known Third Party Example 2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400" dirty="0" smtClean="0"/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Damage cost= $10,000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Reimbursement to contractor= $10,000- $2,000= $8,000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Department recovery= $6,000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Deductible reimbursed to contractor= $2,000x 0.6= $1,200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Total reimbursement to contractor= </a:t>
            </a:r>
            <a:r>
              <a:rPr lang="en-US" sz="2400" b="1" dirty="0" smtClean="0"/>
              <a:t>$9,200 </a:t>
            </a:r>
          </a:p>
        </p:txBody>
      </p: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3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What are the changes?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3400" y="2057400"/>
            <a:ext cx="8001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Third Party Damage to Installed Material</a:t>
            </a:r>
          </a:p>
          <a:p>
            <a:pPr algn="ctr"/>
            <a:r>
              <a:rPr lang="en-US" sz="2800" b="1" dirty="0" smtClean="0"/>
              <a:t>Article 7-14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If damage to installed material is caused by an </a:t>
            </a:r>
            <a:r>
              <a:rPr lang="en-US" sz="2400" b="1" dirty="0" smtClean="0"/>
              <a:t>unknown third party</a:t>
            </a:r>
            <a:r>
              <a:rPr lang="en-US" sz="2400" dirty="0" smtClean="0"/>
              <a:t>, the Department will reimburse the contractor for 50% of the cost of the repair after reducing the amount of the repair cost by a $2000.00 deductible for each occurrence, borne solely by the Contractor.</a:t>
            </a:r>
          </a:p>
        </p:txBody>
      </p: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Road Map</a:t>
            </a:r>
          </a:p>
          <a:p>
            <a:pPr marL="0" indent="0" algn="ctr">
              <a:buNone/>
            </a:pPr>
            <a:endParaRPr lang="en-US" sz="1600" b="1" dirty="0" smtClean="0"/>
          </a:p>
          <a:p>
            <a:pPr marL="274320" indent="-274320">
              <a:spcBef>
                <a:spcPts val="672"/>
              </a:spcBef>
            </a:pPr>
            <a:r>
              <a:rPr lang="en-US" sz="2800" dirty="0" smtClean="0"/>
              <a:t>What is third party damage?</a:t>
            </a:r>
          </a:p>
          <a:p>
            <a:pPr marL="274320" indent="-274320">
              <a:spcBef>
                <a:spcPts val="672"/>
              </a:spcBef>
            </a:pPr>
            <a:r>
              <a:rPr lang="en-US" sz="2800" dirty="0" smtClean="0"/>
              <a:t>What is existing property and installed material?</a:t>
            </a:r>
          </a:p>
          <a:p>
            <a:pPr marL="274320" indent="-274320">
              <a:spcBef>
                <a:spcPts val="672"/>
              </a:spcBef>
            </a:pPr>
            <a:r>
              <a:rPr lang="en-US" sz="2800" dirty="0" smtClean="0"/>
              <a:t>Why change?</a:t>
            </a:r>
          </a:p>
          <a:p>
            <a:pPr marL="274320" indent="-274320">
              <a:spcBef>
                <a:spcPts val="672"/>
              </a:spcBef>
            </a:pPr>
            <a:r>
              <a:rPr lang="en-US" sz="2800" dirty="0" smtClean="0"/>
              <a:t>What are the changes?</a:t>
            </a:r>
          </a:p>
          <a:p>
            <a:pPr marL="274320" indent="-274320">
              <a:spcBef>
                <a:spcPts val="672"/>
              </a:spcBef>
            </a:pPr>
            <a:r>
              <a:rPr lang="en-US" sz="2800" dirty="0" smtClean="0"/>
              <a:t>What is the process?</a:t>
            </a:r>
          </a:p>
          <a:p>
            <a:pPr marL="0" indent="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3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What are the changes?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3400" y="2057400"/>
            <a:ext cx="8001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Third Party Damage to Installed Material</a:t>
            </a:r>
          </a:p>
          <a:p>
            <a:pPr algn="ctr"/>
            <a:r>
              <a:rPr lang="en-US" sz="2800" b="1" dirty="0" smtClean="0"/>
              <a:t>Article 7-14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 marL="274320" indent="-274320" algn="ctr"/>
            <a:r>
              <a:rPr lang="en-US" sz="2400" dirty="0" smtClean="0"/>
              <a:t>Unknown Third Party Example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400" dirty="0" smtClean="0"/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Damage cost= $10,000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Reimburse. to contractor= ($10,000- $2,000)x 0.5= </a:t>
            </a:r>
            <a:r>
              <a:rPr lang="en-US" sz="2400" b="1" dirty="0" smtClean="0"/>
              <a:t>$4,000 </a:t>
            </a:r>
          </a:p>
        </p:txBody>
      </p: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3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What are the changes?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3400" y="2057400"/>
            <a:ext cx="8001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Third Party Damage to Installed Material</a:t>
            </a:r>
          </a:p>
          <a:p>
            <a:pPr algn="ctr"/>
            <a:r>
              <a:rPr lang="en-US" sz="2800" b="1" dirty="0" smtClean="0"/>
              <a:t>Article 7-14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Theft and vandalism are considered damage caused by an unknown third party.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Repair cost will be determined in accordance with Article 4-4.</a:t>
            </a:r>
          </a:p>
        </p:txBody>
      </p: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3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What are the changes?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3400" y="2057400"/>
            <a:ext cx="8001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Repair Cost of Third Party Damage</a:t>
            </a:r>
          </a:p>
          <a:p>
            <a:pPr algn="ctr"/>
            <a:r>
              <a:rPr lang="en-US" sz="2800" b="1" dirty="0" smtClean="0"/>
              <a:t>Article 4-4 </a:t>
            </a:r>
          </a:p>
          <a:p>
            <a:endParaRPr lang="en-US" sz="1400" dirty="0" smtClean="0"/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When the Department requires work that is not covered by a price in the Contract and …, the Department will make an adjustment to the Contract. The Engineer will determine the basis of payment for such an adjustment in a fair and equitable amount.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smtClean="0"/>
              <a:t>For the most cases “a fair and equitable amount” will be based labor, material, equipment, and </a:t>
            </a:r>
            <a:r>
              <a:rPr lang="en-US" sz="2400" dirty="0" err="1" smtClean="0"/>
              <a:t>indirects</a:t>
            </a:r>
            <a:r>
              <a:rPr lang="en-US" sz="2400" dirty="0" smtClean="0"/>
              <a:t> in accordance with </a:t>
            </a:r>
            <a:r>
              <a:rPr lang="en-US" sz="2400" dirty="0" err="1" smtClean="0"/>
              <a:t>subarticle</a:t>
            </a:r>
            <a:r>
              <a:rPr lang="en-US" sz="2400" dirty="0" smtClean="0"/>
              <a:t> 4-3.2.</a:t>
            </a:r>
          </a:p>
        </p:txBody>
      </p: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761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What is the process?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200400" y="1828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Third Party Damage</a:t>
            </a:r>
            <a:r>
              <a:rPr lang="en-US" sz="2800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2819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Prime Contractor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0" y="3810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Project Administrator/ </a:t>
            </a:r>
          </a:p>
          <a:p>
            <a:pPr algn="ctr"/>
            <a:r>
              <a:rPr lang="en-US" sz="2400" dirty="0" smtClean="0"/>
              <a:t>Resident Engineer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7000" y="5105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Office of General Counsel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4343400" y="2362200"/>
            <a:ext cx="27432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4343400" y="3276600"/>
            <a:ext cx="27432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3886200" y="4648200"/>
            <a:ext cx="27432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362200" y="4251960"/>
            <a:ext cx="640080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47" idx="0"/>
          </p:cNvCxnSpPr>
          <p:nvPr/>
        </p:nvCxnSpPr>
        <p:spPr>
          <a:xfrm flipV="1">
            <a:off x="2362200" y="3124200"/>
            <a:ext cx="0" cy="112776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Down Arrow 46"/>
          <p:cNvSpPr/>
          <p:nvPr/>
        </p:nvSpPr>
        <p:spPr>
          <a:xfrm rot="-5400000">
            <a:off x="2636520" y="2758440"/>
            <a:ext cx="182880" cy="7315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57200" y="2514600"/>
            <a:ext cx="1676400" cy="193899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Repair work and cost via Work Order or Supplemental Agreement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19200" y="4724400"/>
            <a:ext cx="2209800" cy="4001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CPAM Section 7.7</a:t>
            </a:r>
            <a:endParaRPr lang="en-US" sz="28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3200400" y="5943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Known Third Party</a:t>
            </a:r>
          </a:p>
        </p:txBody>
      </p:sp>
      <p:sp>
        <p:nvSpPr>
          <p:cNvPr id="58" name="Down Arrow 57"/>
          <p:cNvSpPr/>
          <p:nvPr/>
        </p:nvSpPr>
        <p:spPr>
          <a:xfrm>
            <a:off x="3886200" y="5486400"/>
            <a:ext cx="27432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85800" y="5562600"/>
            <a:ext cx="2743200" cy="4001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Procedure 225-085-002</a:t>
            </a:r>
            <a:endParaRPr lang="en-US" sz="2800" dirty="0" smtClean="0"/>
          </a:p>
        </p:txBody>
      </p:sp>
      <p:sp>
        <p:nvSpPr>
          <p:cNvPr id="60" name="Down Arrow 59"/>
          <p:cNvSpPr/>
          <p:nvPr/>
        </p:nvSpPr>
        <p:spPr>
          <a:xfrm rot="10800000">
            <a:off x="4876800" y="4648200"/>
            <a:ext cx="27432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 rot="10800000">
            <a:off x="4876800" y="5486400"/>
            <a:ext cx="27432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562600" y="4724400"/>
            <a:ext cx="3276600" cy="4001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Notice of deduct. recovered</a:t>
            </a:r>
            <a:endParaRPr lang="en-US" sz="280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6781800" y="2514600"/>
            <a:ext cx="1905000" cy="193899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Money encumbered and deductible reimbursed via line item adjustment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5867400" y="4267200"/>
            <a:ext cx="640080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6477000" y="3124200"/>
            <a:ext cx="0" cy="112776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Down Arrow 65"/>
          <p:cNvSpPr/>
          <p:nvPr/>
        </p:nvSpPr>
        <p:spPr>
          <a:xfrm rot="5400000">
            <a:off x="5989320" y="2773680"/>
            <a:ext cx="182880" cy="7315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41" grpId="0" animBg="1"/>
      <p:bldP spid="42" grpId="0" animBg="1"/>
      <p:bldP spid="47" grpId="0" animBg="1"/>
      <p:bldP spid="50" grpId="0" animBg="1"/>
      <p:bldP spid="56" grpId="0" animBg="1"/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Review</a:t>
            </a:r>
          </a:p>
          <a:p>
            <a:pPr marL="0" indent="0" algn="ctr">
              <a:buNone/>
            </a:pPr>
            <a:endParaRPr lang="en-US" sz="1600" b="1" dirty="0" smtClean="0"/>
          </a:p>
          <a:p>
            <a:pPr marL="274320" indent="-274320">
              <a:spcBef>
                <a:spcPts val="672"/>
              </a:spcBef>
            </a:pPr>
            <a:r>
              <a:rPr lang="en-US" sz="2800" dirty="0" smtClean="0"/>
              <a:t>What is third party damage?</a:t>
            </a:r>
          </a:p>
          <a:p>
            <a:pPr marL="274320" indent="-274320">
              <a:spcBef>
                <a:spcPts val="672"/>
              </a:spcBef>
            </a:pPr>
            <a:r>
              <a:rPr lang="en-US" sz="2800" dirty="0" smtClean="0"/>
              <a:t>What is existing property and installed material?</a:t>
            </a:r>
          </a:p>
          <a:p>
            <a:pPr marL="274320" indent="-274320">
              <a:spcBef>
                <a:spcPts val="672"/>
              </a:spcBef>
            </a:pPr>
            <a:r>
              <a:rPr lang="en-US" sz="2800" dirty="0" smtClean="0"/>
              <a:t>Why change?</a:t>
            </a:r>
          </a:p>
          <a:p>
            <a:pPr marL="274320" indent="-274320">
              <a:spcBef>
                <a:spcPts val="672"/>
              </a:spcBef>
            </a:pPr>
            <a:r>
              <a:rPr lang="en-US" sz="2800" dirty="0" smtClean="0"/>
              <a:t>What are the changes?</a:t>
            </a:r>
          </a:p>
          <a:p>
            <a:pPr marL="274320" indent="-274320">
              <a:spcBef>
                <a:spcPts val="672"/>
              </a:spcBef>
            </a:pPr>
            <a:r>
              <a:rPr lang="en-US" sz="2800" dirty="0" smtClean="0"/>
              <a:t>What is the process?</a:t>
            </a:r>
          </a:p>
          <a:p>
            <a:pPr marL="0" indent="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2286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9100" y="3581400"/>
            <a:ext cx="83058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1676400"/>
            <a:ext cx="7886700" cy="39703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F4283"/>
                </a:solidFill>
              </a:rPr>
              <a:t>Questions/ Comments?</a:t>
            </a:r>
          </a:p>
          <a:p>
            <a:pPr algn="ctr"/>
            <a:endParaRPr lang="en-US" sz="4400" b="1" dirty="0" smtClean="0">
              <a:solidFill>
                <a:srgbClr val="1F4283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b="1" i="1" u="sng" dirty="0" smtClean="0">
                <a:solidFill>
                  <a:schemeClr val="tx2"/>
                </a:solidFill>
              </a:rPr>
              <a:t>For more information contact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0"/>
              </a:spcBef>
            </a:pPr>
            <a:endParaRPr lang="en-US" sz="1200" dirty="0" smtClean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i="1" dirty="0" smtClean="0">
                <a:solidFill>
                  <a:schemeClr val="tx2"/>
                </a:solidFill>
              </a:rPr>
              <a:t>Rudy Powell, P.E.</a:t>
            </a:r>
          </a:p>
          <a:p>
            <a:pPr algn="ctr">
              <a:spcBef>
                <a:spcPct val="0"/>
              </a:spcBef>
            </a:pPr>
            <a:r>
              <a:rPr lang="en-US" i="1" dirty="0" smtClean="0">
                <a:solidFill>
                  <a:schemeClr val="tx2"/>
                </a:solidFill>
              </a:rPr>
              <a:t>State Construction Engineer</a:t>
            </a:r>
          </a:p>
          <a:p>
            <a:pPr algn="ctr">
              <a:spcBef>
                <a:spcPct val="0"/>
              </a:spcBef>
            </a:pPr>
            <a:r>
              <a:rPr lang="en-US" i="1" dirty="0" smtClean="0">
                <a:solidFill>
                  <a:schemeClr val="tx2"/>
                </a:solidFill>
              </a:rPr>
              <a:t>Florida Department of Transportation</a:t>
            </a:r>
          </a:p>
          <a:p>
            <a:pPr algn="ctr">
              <a:spcBef>
                <a:spcPct val="0"/>
              </a:spcBef>
            </a:pPr>
            <a:r>
              <a:rPr lang="en-US" i="1" dirty="0" smtClean="0">
                <a:solidFill>
                  <a:schemeClr val="tx2"/>
                </a:solidFill>
              </a:rPr>
              <a:t>(850) 414-4280</a:t>
            </a:r>
          </a:p>
          <a:p>
            <a:pPr algn="ctr">
              <a:spcBef>
                <a:spcPct val="0"/>
              </a:spcBef>
            </a:pPr>
            <a:r>
              <a:rPr lang="en-US" i="1" dirty="0" smtClean="0">
                <a:solidFill>
                  <a:schemeClr val="tx2"/>
                </a:solidFill>
              </a:rPr>
              <a:t>rudy.powell@dot.state.fl.us</a:t>
            </a:r>
            <a:endParaRPr lang="en-US" b="1" dirty="0" smtClean="0">
              <a:solidFill>
                <a:srgbClr val="1F4283"/>
              </a:solidFill>
            </a:endParaRPr>
          </a:p>
          <a:p>
            <a:pPr algn="ctr"/>
            <a:endParaRPr lang="en-US" sz="4400" b="1" dirty="0" smtClean="0">
              <a:solidFill>
                <a:srgbClr val="1F4283"/>
              </a:solidFill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715000"/>
            <a:ext cx="3559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715000"/>
            <a:ext cx="3581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What is third party damage?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3400" y="2514600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Damage caused by an individual not associated with the contract.  The prime, subcontractor, supplier, vendor, etc. are associated with the contract so they are not third parties. </a:t>
            </a:r>
          </a:p>
        </p:txBody>
      </p: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What is existing property and installed material?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3400" y="2514600"/>
            <a:ext cx="800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Existing property is public or private property within the project limits which is not part of the project.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Installed material is material placed, built, erected, or deployed as part of the project.  Installed material is not tools, equipment, vehicles, or stored or stockpiled material.</a:t>
            </a:r>
          </a:p>
        </p:txBody>
      </p: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What is existing property and installed material?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0"/>
            <a:ext cx="851235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flipV="1">
            <a:off x="762000" y="4191000"/>
            <a:ext cx="2895600" cy="9144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9800" y="2895600"/>
            <a:ext cx="2667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Property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2590800"/>
            <a:ext cx="2819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Installed Material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286000" y="3200400"/>
            <a:ext cx="152400" cy="129540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248400" y="3505200"/>
            <a:ext cx="914400" cy="106680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-1140000">
            <a:off x="1316930" y="4557052"/>
            <a:ext cx="233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New Guardrail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What is existing property and installed material?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514600"/>
            <a:ext cx="72457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438400" y="2590800"/>
            <a:ext cx="2819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Installed Material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590800" y="3200400"/>
            <a:ext cx="1219200" cy="68580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10000" y="3200400"/>
            <a:ext cx="533400" cy="144780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10000" y="3200400"/>
            <a:ext cx="1752600" cy="53340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34000" y="4419600"/>
            <a:ext cx="2667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Existing Property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629400" y="3733800"/>
            <a:ext cx="457200" cy="60960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What is existing property and installed material?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438400"/>
            <a:ext cx="7094537" cy="368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438400" y="2514600"/>
            <a:ext cx="2819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Installed Material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352800" y="3124200"/>
            <a:ext cx="609600" cy="76200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62400" y="3124200"/>
            <a:ext cx="1371600" cy="106680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62400" y="3124200"/>
            <a:ext cx="2362200" cy="15240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4600" y="5105400"/>
            <a:ext cx="3429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Not Installed Material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943600" y="4114800"/>
            <a:ext cx="1219200" cy="99060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What is existing property and installed material?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438400"/>
            <a:ext cx="769087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57800" y="2590800"/>
            <a:ext cx="2819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Installed Material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590800"/>
            <a:ext cx="3429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Not Installed Material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14600" y="3124200"/>
            <a:ext cx="228600" cy="83820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29400" y="3200400"/>
            <a:ext cx="152400" cy="129540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648200" y="3200400"/>
            <a:ext cx="1981200" cy="22860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3429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What is existing property and installed material?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438400"/>
            <a:ext cx="768004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52600" y="2743200"/>
            <a:ext cx="2819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Installed Material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72000" y="3276600"/>
            <a:ext cx="762000" cy="6096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45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025999C2056D42A4AB09CC4AD07BBC" ma:contentTypeVersion="0" ma:contentTypeDescription="Create a new document." ma:contentTypeScope="" ma:versionID="3a94f470f4823fdd677b562aa8f2ea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7466FF-3182-41A3-875C-243493360F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E77DBF-0183-45D2-A685-5D1A40D99B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661391-B2DE-4B91-950E-811BC4E92986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14616</TotalTime>
  <Words>1135</Words>
  <Application>Microsoft Office PowerPoint</Application>
  <PresentationFormat>On-screen Show (4:3)</PresentationFormat>
  <Paragraphs>239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2</dc:title>
  <dc:creator>rt826cm</dc:creator>
  <cp:lastModifiedBy>Spruce, Lori</cp:lastModifiedBy>
  <cp:revision>336</cp:revision>
  <dcterms:created xsi:type="dcterms:W3CDTF">2013-02-15T23:23:43Z</dcterms:created>
  <dcterms:modified xsi:type="dcterms:W3CDTF">2015-07-21T17:38:28Z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0x01010062025999C2056D42A4AB09CC4AD07BBC</vt:lpwstr>
  </property>
</Properties>
</file>