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2"/>
  </p:notesMasterIdLst>
  <p:handoutMasterIdLst>
    <p:handoutMasterId r:id="rId23"/>
  </p:handoutMasterIdLst>
  <p:sldIdLst>
    <p:sldId id="256" r:id="rId3"/>
    <p:sldId id="257" r:id="rId4"/>
    <p:sldId id="258" r:id="rId5"/>
    <p:sldId id="259" r:id="rId6"/>
    <p:sldId id="266" r:id="rId7"/>
    <p:sldId id="260" r:id="rId8"/>
    <p:sldId id="261" r:id="rId9"/>
    <p:sldId id="273" r:id="rId10"/>
    <p:sldId id="267" r:id="rId11"/>
    <p:sldId id="274" r:id="rId12"/>
    <p:sldId id="262" r:id="rId13"/>
    <p:sldId id="263" r:id="rId14"/>
    <p:sldId id="272" r:id="rId15"/>
    <p:sldId id="270" r:id="rId16"/>
    <p:sldId id="264" r:id="rId17"/>
    <p:sldId id="265" r:id="rId18"/>
    <p:sldId id="269" r:id="rId19"/>
    <p:sldId id="268"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07" autoAdjust="0"/>
    <p:restoredTop sz="87643" autoAdjust="0"/>
  </p:normalViewPr>
  <p:slideViewPr>
    <p:cSldViewPr>
      <p:cViewPr varScale="1">
        <p:scale>
          <a:sx n="65" d="100"/>
          <a:sy n="65" d="100"/>
        </p:scale>
        <p:origin x="-8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FE79DA-6C56-46D8-BEE6-35E9295A9183}" type="datetimeFigureOut">
              <a:rPr lang="en-US" smtClean="0"/>
              <a:pPr/>
              <a:t>12/10/2010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A458FF-8CF4-4ABC-8EC6-9AAE33B6FEF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CC9987-AE10-4685-9B5B-4577F1D5BB4C}" type="datetimeFigureOut">
              <a:rPr lang="en-US" smtClean="0"/>
              <a:pPr/>
              <a:t>12/10/2010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8454A-404F-4DF1-8F43-7DDF83BF3B6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D8454A-404F-4DF1-8F43-7DDF83BF3B6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9C0CF73-DCE9-4F02-934F-6F190B7FBFA6}" type="slidenum">
              <a:rPr lang="en-US"/>
              <a:pPr/>
              <a:t>10</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a:spcBef>
                <a:spcPts val="0"/>
              </a:spcBef>
              <a:buNone/>
              <a:defRPr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1BF1CCF-7666-4D44-83CF-B1D9081B196F}" type="datetime1">
              <a:rPr lang="en-US" smtClean="0"/>
              <a:pPr/>
              <a:t>12/10/2010</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dirty="0" smtClean="0"/>
              <a:t>Your logo here</a:t>
            </a:r>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46FD205-8D79-439C-A802-2377436AEC8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514FD-1763-45C1-AED0-FF855CD2E095}" type="datetime1">
              <a:rPr lang="en-US" smtClean="0"/>
              <a:pPr/>
              <a:t>12/10/2010</a:t>
            </a:fld>
            <a:endParaRPr lang="en-US" dirty="0"/>
          </a:p>
        </p:txBody>
      </p:sp>
      <p:sp>
        <p:nvSpPr>
          <p:cNvPr id="5" name="Footer Placeholder 4"/>
          <p:cNvSpPr>
            <a:spLocks noGrp="1"/>
          </p:cNvSpPr>
          <p:nvPr>
            <p:ph type="ftr" sz="quarter" idx="11"/>
          </p:nvPr>
        </p:nvSpPr>
        <p:spPr/>
        <p:txBody>
          <a:bodyPr/>
          <a:lstStyle/>
          <a:p>
            <a:r>
              <a:rPr lang="en-US" dirty="0" smtClean="0"/>
              <a:t>Your logo here</a:t>
            </a:r>
            <a:endParaRPr lang="en-US" dirty="0"/>
          </a:p>
        </p:txBody>
      </p:sp>
      <p:sp>
        <p:nvSpPr>
          <p:cNvPr id="6" name="Slide Number Placeholder 5"/>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01B317-6CCF-44A4-B99C-75730E0DA706}" type="datetime1">
              <a:rPr lang="en-US" smtClean="0"/>
              <a:pPr/>
              <a:t>12/10/2010</a:t>
            </a:fld>
            <a:endParaRPr lang="en-US" dirty="0"/>
          </a:p>
        </p:txBody>
      </p:sp>
      <p:sp>
        <p:nvSpPr>
          <p:cNvPr id="5" name="Footer Placeholder 4"/>
          <p:cNvSpPr>
            <a:spLocks noGrp="1"/>
          </p:cNvSpPr>
          <p:nvPr>
            <p:ph type="ftr" sz="quarter" idx="11"/>
          </p:nvPr>
        </p:nvSpPr>
        <p:spPr/>
        <p:txBody>
          <a:bodyPr/>
          <a:lstStyle/>
          <a:p>
            <a:r>
              <a:rPr lang="en-US" dirty="0" smtClean="0"/>
              <a:t>Your logo here</a:t>
            </a:r>
            <a:endParaRPr lang="en-US" dirty="0"/>
          </a:p>
        </p:txBody>
      </p:sp>
      <p:sp>
        <p:nvSpPr>
          <p:cNvPr id="6" name="Slide Number Placeholder 5"/>
          <p:cNvSpPr>
            <a:spLocks noGrp="1"/>
          </p:cNvSpPr>
          <p:nvPr>
            <p:ph type="sldNum" sz="quarter" idx="12"/>
          </p:nvPr>
        </p:nvSpPr>
        <p:spPr/>
        <p:txBody>
          <a:bodyPr/>
          <a:lstStyle/>
          <a:p>
            <a:fld id="{746FD205-8D79-439C-A802-2377436AEC8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075BA6BE-7F97-411F-9CC5-5AB35133F2B3}" type="datetime1">
              <a:rPr lang="en-US" smtClean="0"/>
              <a:pPr/>
              <a:t>12/10/2010</a:t>
            </a:fld>
            <a:endParaRPr lang="en-US" dirty="0"/>
          </a:p>
        </p:txBody>
      </p:sp>
      <p:sp>
        <p:nvSpPr>
          <p:cNvPr id="11" name="Slide Number Placeholder 10"/>
          <p:cNvSpPr>
            <a:spLocks noGrp="1"/>
          </p:cNvSpPr>
          <p:nvPr>
            <p:ph type="sldNum" sz="quarter" idx="11"/>
          </p:nvPr>
        </p:nvSpPr>
        <p:spPr/>
        <p:txBody>
          <a:bodyPr/>
          <a:lstStyle/>
          <a:p>
            <a:fld id="{746FD205-8D79-439C-A802-2377436AEC8A}" type="slidenum">
              <a:rPr lang="en-US" smtClean="0"/>
              <a:pPr/>
              <a:t>‹#›</a:t>
            </a:fld>
            <a:endParaRPr lang="en-US" dirty="0"/>
          </a:p>
        </p:txBody>
      </p:sp>
      <p:sp>
        <p:nvSpPr>
          <p:cNvPr id="12" name="Footer Placeholder 11"/>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362700"/>
            <a:ext cx="2133600" cy="304800"/>
          </a:xfrm>
        </p:spPr>
        <p:txBody>
          <a:bodyPr/>
          <a:lstStyle/>
          <a:p>
            <a:fld id="{4C3E4E52-550E-4B84-9D4F-14979F5A0D6E}" type="datetime1">
              <a:rPr lang="en-US" smtClean="0"/>
              <a:pPr/>
              <a:t>12/10/2010</a:t>
            </a:fld>
            <a:endParaRPr lang="en-US" dirty="0"/>
          </a:p>
        </p:txBody>
      </p:sp>
      <p:sp>
        <p:nvSpPr>
          <p:cNvPr id="5" name="Footer Placeholder 4"/>
          <p:cNvSpPr>
            <a:spLocks noGrp="1"/>
          </p:cNvSpPr>
          <p:nvPr>
            <p:ph type="ftr" sz="quarter" idx="11"/>
          </p:nvPr>
        </p:nvSpPr>
        <p:spPr>
          <a:xfrm>
            <a:off x="2619376" y="6366669"/>
            <a:ext cx="4260056" cy="300831"/>
          </a:xfrm>
        </p:spPr>
        <p:txBody>
          <a:bodyPr/>
          <a:lstStyle/>
          <a:p>
            <a:r>
              <a:rPr lang="en-US" dirty="0" smtClean="0"/>
              <a:t>Your logo here</a:t>
            </a:r>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746FD205-8D79-439C-A802-2377436AEC8A}"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524001"/>
            <a:ext cx="4038600" cy="47244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B81A9FF-1E9C-4B66-B4A0-EADB765782FB}" type="datetime1">
              <a:rPr lang="en-US" smtClean="0"/>
              <a:pPr/>
              <a:t>12/10/2010</a:t>
            </a:fld>
            <a:endParaRPr lang="en-US" dirty="0"/>
          </a:p>
        </p:txBody>
      </p:sp>
      <p:sp>
        <p:nvSpPr>
          <p:cNvPr id="10" name="Slide Number Placeholder 9"/>
          <p:cNvSpPr>
            <a:spLocks noGrp="1"/>
          </p:cNvSpPr>
          <p:nvPr>
            <p:ph type="sldNum" sz="quarter" idx="11"/>
          </p:nvPr>
        </p:nvSpPr>
        <p:spPr/>
        <p:txBody>
          <a:bodyPr/>
          <a:lstStyle/>
          <a:p>
            <a:fld id="{746FD205-8D79-439C-A802-2377436AEC8A}" type="slidenum">
              <a:rPr lang="en-US" smtClean="0"/>
              <a:pPr/>
              <a:t>‹#›</a:t>
            </a:fld>
            <a:endParaRPr lang="en-US" dirty="0"/>
          </a:p>
        </p:txBody>
      </p:sp>
      <p:sp>
        <p:nvSpPr>
          <p:cNvPr id="11" name="Footer Placeholder 10"/>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a:defRPr sz="3300" b="0">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2897476"/>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350924"/>
            <a:ext cx="6858000" cy="289747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D96A02F-3A95-4944-9ABC-E1DA10A11467}" type="datetime1">
              <a:rPr lang="en-US" smtClean="0"/>
              <a:pPr/>
              <a:t>12/10/2010</a:t>
            </a:fld>
            <a:endParaRPr lang="en-US" dirty="0"/>
          </a:p>
        </p:txBody>
      </p:sp>
      <p:sp>
        <p:nvSpPr>
          <p:cNvPr id="11" name="Slide Number Placeholder 10"/>
          <p:cNvSpPr>
            <a:spLocks noGrp="1"/>
          </p:cNvSpPr>
          <p:nvPr>
            <p:ph type="sldNum" sz="quarter" idx="11"/>
          </p:nvPr>
        </p:nvSpPr>
        <p:spPr/>
        <p:txBody>
          <a:bodyPr/>
          <a:lstStyle/>
          <a:p>
            <a:fld id="{746FD205-8D79-439C-A802-2377436AEC8A}" type="slidenum">
              <a:rPr lang="en-US" smtClean="0"/>
              <a:pPr/>
              <a:t>‹#›</a:t>
            </a:fld>
            <a:endParaRPr lang="en-US" dirty="0"/>
          </a:p>
        </p:txBody>
      </p:sp>
      <p:sp>
        <p:nvSpPr>
          <p:cNvPr id="12" name="Footer Placeholder 11"/>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a:lstStyle/>
          <a:p>
            <a:fld id="{EB627A8D-4D3E-4B4C-B199-3FF96543B789}" type="datetime1">
              <a:rPr lang="en-US" smtClean="0"/>
              <a:pPr/>
              <a:t>12/10/2010</a:t>
            </a:fld>
            <a:endParaRPr lang="en-US" dirty="0"/>
          </a:p>
        </p:txBody>
      </p:sp>
      <p:sp>
        <p:nvSpPr>
          <p:cNvPr id="7" name="Slide Number Placeholder 6"/>
          <p:cNvSpPr>
            <a:spLocks noGrp="1"/>
          </p:cNvSpPr>
          <p:nvPr>
            <p:ph type="sldNum" sz="quarter" idx="11"/>
          </p:nvPr>
        </p:nvSpPr>
        <p:spPr/>
        <p:txBody>
          <a:bodyPr/>
          <a:lstStyle/>
          <a:p>
            <a:fld id="{746FD205-8D79-439C-A802-2377436AEC8A}" type="slidenum">
              <a:rPr lang="en-US" smtClean="0"/>
              <a:pPr/>
              <a:t>‹#›</a:t>
            </a:fld>
            <a:endParaRPr lang="en-US" dirty="0"/>
          </a:p>
        </p:txBody>
      </p:sp>
      <p:sp>
        <p:nvSpPr>
          <p:cNvPr id="8" name="Footer Placeholder 7"/>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C67121-7AB3-44A9-B455-30D9FB40A79E}" type="datetime1">
              <a:rPr lang="en-US" smtClean="0"/>
              <a:pPr/>
              <a:t>12/10/2010</a:t>
            </a:fld>
            <a:endParaRPr lang="en-US" dirty="0"/>
          </a:p>
        </p:txBody>
      </p:sp>
      <p:sp>
        <p:nvSpPr>
          <p:cNvPr id="6" name="Slide Number Placeholder 5"/>
          <p:cNvSpPr>
            <a:spLocks noGrp="1"/>
          </p:cNvSpPr>
          <p:nvPr>
            <p:ph type="sldNum" sz="quarter" idx="11"/>
          </p:nvPr>
        </p:nvSpPr>
        <p:spPr/>
        <p:txBody>
          <a:bodyPr/>
          <a:lstStyle/>
          <a:p>
            <a:fld id="{746FD205-8D79-439C-A802-2377436AEC8A}" type="slidenum">
              <a:rPr lang="en-US" smtClean="0"/>
              <a:pPr/>
              <a:t>‹#›</a:t>
            </a:fld>
            <a:endParaRPr lang="en-US" dirty="0"/>
          </a:p>
        </p:txBody>
      </p:sp>
      <p:sp>
        <p:nvSpPr>
          <p:cNvPr id="7" name="Footer Placeholder 6"/>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883105"/>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283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0"/>
          </p:nvPr>
        </p:nvSpPr>
        <p:spPr/>
        <p:txBody>
          <a:bodyPr/>
          <a:lstStyle/>
          <a:p>
            <a:fld id="{69E77799-E3A9-4516-B428-D2DCE16620CD}" type="datetime1">
              <a:rPr lang="en-US" smtClean="0"/>
              <a:pPr/>
              <a:t>12/10/2010</a:t>
            </a:fld>
            <a:endParaRPr lang="en-US" dirty="0"/>
          </a:p>
        </p:txBody>
      </p:sp>
      <p:sp>
        <p:nvSpPr>
          <p:cNvPr id="9" name="Slide Number Placeholder 8"/>
          <p:cNvSpPr>
            <a:spLocks noGrp="1"/>
          </p:cNvSpPr>
          <p:nvPr>
            <p:ph type="sldNum" sz="quarter" idx="11"/>
          </p:nvPr>
        </p:nvSpPr>
        <p:spPr/>
        <p:txBody>
          <a:bodyPr/>
          <a:lstStyle/>
          <a:p>
            <a:fld id="{746FD205-8D79-439C-A802-2377436AEC8A}" type="slidenum">
              <a:rPr lang="en-US" smtClean="0"/>
              <a:pPr/>
              <a:t>‹#›</a:t>
            </a:fld>
            <a:endParaRPr lang="en-US" dirty="0"/>
          </a:p>
        </p:txBody>
      </p:sp>
      <p:sp>
        <p:nvSpPr>
          <p:cNvPr id="10" name="Footer Placeholder 9"/>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306688B-20E5-4279-9389-143F269CFCDC}" type="datetime1">
              <a:rPr lang="en-US" smtClean="0"/>
              <a:pPr/>
              <a:t>12/10/2010</a:t>
            </a:fld>
            <a:endParaRPr lang="en-US" dirty="0"/>
          </a:p>
        </p:txBody>
      </p:sp>
      <p:sp>
        <p:nvSpPr>
          <p:cNvPr id="9" name="Slide Number Placeholder 8"/>
          <p:cNvSpPr>
            <a:spLocks noGrp="1"/>
          </p:cNvSpPr>
          <p:nvPr>
            <p:ph type="sldNum" sz="quarter" idx="11"/>
          </p:nvPr>
        </p:nvSpPr>
        <p:spPr/>
        <p:txBody>
          <a:bodyPr/>
          <a:lstStyle/>
          <a:p>
            <a:fld id="{746FD205-8D79-439C-A802-2377436AEC8A}" type="slidenum">
              <a:rPr lang="en-US" smtClean="0"/>
              <a:pPr/>
              <a:t>‹#›</a:t>
            </a:fld>
            <a:endParaRPr lang="en-US" dirty="0"/>
          </a:p>
        </p:txBody>
      </p:sp>
      <p:sp>
        <p:nvSpPr>
          <p:cNvPr id="10" name="Footer Placeholder 9"/>
          <p:cNvSpPr>
            <a:spLocks noGrp="1"/>
          </p:cNvSpPr>
          <p:nvPr>
            <p:ph type="ftr" sz="quarter" idx="12"/>
          </p:nvPr>
        </p:nvSpPr>
        <p:spPr/>
        <p:txBody>
          <a:bodyPr/>
          <a:lstStyle/>
          <a:p>
            <a:r>
              <a:rPr lang="en-US" dirty="0" smtClean="0"/>
              <a:t>Your logo here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l" eaLnBrk="1" latinLnBrk="0" hangingPunct="1">
              <a:defRPr kumimoji="0" sz="1000" b="0">
                <a:solidFill>
                  <a:schemeClr val="tx1"/>
                </a:solidFill>
              </a:defRPr>
            </a:lvl1pPr>
          </a:lstStyle>
          <a:p>
            <a:fld id="{0ABAC977-30FA-477C-9A84-AFCB3E072BCA}" type="datetime1">
              <a:rPr lang="en-US" smtClean="0"/>
              <a:pPr/>
              <a:t>12/10/2010</a:t>
            </a:fld>
            <a:endParaRPr lang="en-US" dirty="0"/>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sz="1000">
                <a:solidFill>
                  <a:schemeClr val="tx1"/>
                </a:solidFill>
              </a:defRPr>
            </a:lvl1pPr>
          </a:lstStyle>
          <a:p>
            <a:r>
              <a:rPr lang="en-US" dirty="0" smtClean="0"/>
              <a:t>Your logo here</a:t>
            </a:r>
            <a:endParaRPr lang="en-US" dirty="0"/>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ctr" eaLnBrk="1" latinLnBrk="0" hangingPunct="1">
              <a:defRPr kumimoji="0" sz="1200">
                <a:solidFill>
                  <a:schemeClr val="tx1"/>
                </a:solidFill>
              </a:defRPr>
            </a:lvl1pPr>
          </a:lstStyle>
          <a:p>
            <a:fld id="{746FD205-8D79-439C-A802-2377436AEC8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marL="484632" algn="l" rtl="0" eaLnBrk="1" latinLnBrk="0" hangingPunct="1">
        <a:spcBef>
          <a:spcPct val="0"/>
        </a:spcBef>
        <a:buNone/>
        <a:defRPr kumimoji="0" sz="4200" kern="1200">
          <a:ln w="6350">
            <a:noFill/>
          </a:ln>
          <a:solidFill>
            <a:schemeClr val="tx2"/>
          </a:solidFill>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330-12.3</a:t>
            </a:r>
            <a:br>
              <a:rPr lang="en-US" dirty="0" smtClean="0"/>
            </a:br>
            <a:r>
              <a:rPr lang="en-US" dirty="0" smtClean="0"/>
              <a:t>Cross Slope</a:t>
            </a:r>
            <a:endParaRPr lang="en-US" dirty="0"/>
          </a:p>
        </p:txBody>
      </p:sp>
      <p:sp>
        <p:nvSpPr>
          <p:cNvPr id="3" name="Subtitle 2"/>
          <p:cNvSpPr>
            <a:spLocks noGrp="1"/>
          </p:cNvSpPr>
          <p:nvPr>
            <p:ph type="subTitle" idx="1"/>
          </p:nvPr>
        </p:nvSpPr>
        <p:spPr/>
        <p:txBody>
          <a:bodyPr/>
          <a:lstStyle/>
          <a:p>
            <a:r>
              <a:rPr lang="en-US" dirty="0" smtClean="0"/>
              <a:t>District 1</a:t>
            </a:r>
            <a:endParaRPr lang="en-US" dirty="0"/>
          </a:p>
        </p:txBody>
      </p:sp>
      <p:sp>
        <p:nvSpPr>
          <p:cNvPr id="18" name="Footer Placeholder 17"/>
          <p:cNvSpPr>
            <a:spLocks noGrp="1"/>
          </p:cNvSpPr>
          <p:nvPr>
            <p:ph type="ftr" sz="quarter" idx="11"/>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2895600" y="381000"/>
            <a:ext cx="2058577" cy="584775"/>
          </a:xfrm>
          <a:prstGeom prst="rect">
            <a:avLst/>
          </a:prstGeom>
          <a:noFill/>
          <a:ln w="9525">
            <a:noFill/>
            <a:miter lim="800000"/>
            <a:headEnd/>
            <a:tailEnd/>
          </a:ln>
        </p:spPr>
        <p:txBody>
          <a:bodyPr wrap="none">
            <a:spAutoFit/>
          </a:bodyPr>
          <a:lstStyle/>
          <a:p>
            <a:r>
              <a:rPr lang="en-US" sz="3200" b="1" dirty="0" smtClean="0"/>
              <a:t>Summary</a:t>
            </a:r>
            <a:endParaRPr lang="en-US" b="1" dirty="0"/>
          </a:p>
        </p:txBody>
      </p:sp>
      <p:sp>
        <p:nvSpPr>
          <p:cNvPr id="7172" name="Line 5"/>
          <p:cNvSpPr>
            <a:spLocks noChangeShapeType="1"/>
          </p:cNvSpPr>
          <p:nvPr/>
        </p:nvSpPr>
        <p:spPr bwMode="auto">
          <a:xfrm flipV="1">
            <a:off x="1219200" y="4495800"/>
            <a:ext cx="2514600" cy="1219200"/>
          </a:xfrm>
          <a:prstGeom prst="line">
            <a:avLst/>
          </a:prstGeom>
          <a:noFill/>
          <a:ln w="38100">
            <a:solidFill>
              <a:srgbClr val="000000"/>
            </a:solidFill>
            <a:round/>
            <a:headEnd/>
            <a:tailEnd/>
          </a:ln>
        </p:spPr>
        <p:txBody>
          <a:bodyPr/>
          <a:lstStyle/>
          <a:p>
            <a:endParaRPr lang="en-US" dirty="0"/>
          </a:p>
        </p:txBody>
      </p:sp>
      <p:sp>
        <p:nvSpPr>
          <p:cNvPr id="7173" name="Arc 6"/>
          <p:cNvSpPr>
            <a:spLocks/>
          </p:cNvSpPr>
          <p:nvPr/>
        </p:nvSpPr>
        <p:spPr bwMode="auto">
          <a:xfrm>
            <a:off x="5029200" y="4114800"/>
            <a:ext cx="2667000" cy="2514600"/>
          </a:xfrm>
          <a:custGeom>
            <a:avLst/>
            <a:gdLst>
              <a:gd name="T0" fmla="*/ 0 w 20955"/>
              <a:gd name="T1" fmla="*/ 0 h 21600"/>
              <a:gd name="T2" fmla="*/ 1828800 w 20955"/>
              <a:gd name="T3" fmla="*/ 923487 h 21600"/>
              <a:gd name="T4" fmla="*/ 0 w 20955"/>
              <a:gd name="T5" fmla="*/ 1219200 h 21600"/>
              <a:gd name="T6" fmla="*/ 0 60000 65536"/>
              <a:gd name="T7" fmla="*/ 0 60000 65536"/>
              <a:gd name="T8" fmla="*/ 0 60000 65536"/>
              <a:gd name="T9" fmla="*/ 0 w 20955"/>
              <a:gd name="T10" fmla="*/ 0 h 21600"/>
              <a:gd name="T11" fmla="*/ 20955 w 20955"/>
              <a:gd name="T12" fmla="*/ 21600 h 21600"/>
            </a:gdLst>
            <a:ahLst/>
            <a:cxnLst>
              <a:cxn ang="T6">
                <a:pos x="T0" y="T1"/>
              </a:cxn>
              <a:cxn ang="T7">
                <a:pos x="T2" y="T3"/>
              </a:cxn>
              <a:cxn ang="T8">
                <a:pos x="T4" y="T5"/>
              </a:cxn>
            </a:cxnLst>
            <a:rect l="T9" t="T10" r="T11" b="T12"/>
            <a:pathLst>
              <a:path w="20955" h="21600" fill="none" extrusionOk="0">
                <a:moveTo>
                  <a:pt x="-1" y="0"/>
                </a:moveTo>
                <a:cubicBezTo>
                  <a:pt x="9911" y="0"/>
                  <a:pt x="18551" y="6745"/>
                  <a:pt x="20955" y="16360"/>
                </a:cubicBezTo>
              </a:path>
              <a:path w="20955" h="21600" stroke="0" extrusionOk="0">
                <a:moveTo>
                  <a:pt x="-1" y="0"/>
                </a:moveTo>
                <a:cubicBezTo>
                  <a:pt x="9911" y="0"/>
                  <a:pt x="18551" y="6745"/>
                  <a:pt x="20955" y="16360"/>
                </a:cubicBezTo>
                <a:lnTo>
                  <a:pt x="0" y="21600"/>
                </a:lnTo>
                <a:close/>
              </a:path>
            </a:pathLst>
          </a:custGeom>
          <a:noFill/>
          <a:ln w="38100">
            <a:solidFill>
              <a:srgbClr val="000000"/>
            </a:solidFill>
            <a:round/>
            <a:headEnd/>
            <a:tailEnd/>
          </a:ln>
        </p:spPr>
        <p:txBody>
          <a:bodyPr/>
          <a:lstStyle/>
          <a:p>
            <a:endParaRPr lang="en-US" dirty="0"/>
          </a:p>
        </p:txBody>
      </p:sp>
      <p:sp>
        <p:nvSpPr>
          <p:cNvPr id="7174" name="Freeform 7"/>
          <p:cNvSpPr>
            <a:spLocks/>
          </p:cNvSpPr>
          <p:nvPr/>
        </p:nvSpPr>
        <p:spPr bwMode="auto">
          <a:xfrm>
            <a:off x="3733800" y="4114800"/>
            <a:ext cx="1295400" cy="381000"/>
          </a:xfrm>
          <a:custGeom>
            <a:avLst/>
            <a:gdLst>
              <a:gd name="T0" fmla="*/ 0 w 2040"/>
              <a:gd name="T1" fmla="*/ 600 h 600"/>
              <a:gd name="T2" fmla="*/ 1008 w 2040"/>
              <a:gd name="T3" fmla="*/ 168 h 600"/>
              <a:gd name="T4" fmla="*/ 1872 w 2040"/>
              <a:gd name="T5" fmla="*/ 24 h 600"/>
              <a:gd name="T6" fmla="*/ 2016 w 2040"/>
              <a:gd name="T7" fmla="*/ 24 h 600"/>
              <a:gd name="T8" fmla="*/ 0 60000 65536"/>
              <a:gd name="T9" fmla="*/ 0 60000 65536"/>
              <a:gd name="T10" fmla="*/ 0 60000 65536"/>
              <a:gd name="T11" fmla="*/ 0 60000 65536"/>
              <a:gd name="T12" fmla="*/ 0 w 2040"/>
              <a:gd name="T13" fmla="*/ 0 h 600"/>
              <a:gd name="T14" fmla="*/ 2040 w 2040"/>
              <a:gd name="T15" fmla="*/ 600 h 600"/>
            </a:gdLst>
            <a:ahLst/>
            <a:cxnLst>
              <a:cxn ang="T8">
                <a:pos x="T0" y="T1"/>
              </a:cxn>
              <a:cxn ang="T9">
                <a:pos x="T2" y="T3"/>
              </a:cxn>
              <a:cxn ang="T10">
                <a:pos x="T4" y="T5"/>
              </a:cxn>
              <a:cxn ang="T11">
                <a:pos x="T6" y="T7"/>
              </a:cxn>
            </a:cxnLst>
            <a:rect l="T12" t="T13" r="T14" b="T15"/>
            <a:pathLst>
              <a:path w="2040" h="600">
                <a:moveTo>
                  <a:pt x="0" y="600"/>
                </a:moveTo>
                <a:cubicBezTo>
                  <a:pt x="348" y="432"/>
                  <a:pt x="696" y="264"/>
                  <a:pt x="1008" y="168"/>
                </a:cubicBezTo>
                <a:cubicBezTo>
                  <a:pt x="1320" y="72"/>
                  <a:pt x="1704" y="48"/>
                  <a:pt x="1872" y="24"/>
                </a:cubicBezTo>
                <a:cubicBezTo>
                  <a:pt x="2040" y="0"/>
                  <a:pt x="2028" y="12"/>
                  <a:pt x="2016" y="24"/>
                </a:cubicBezTo>
              </a:path>
            </a:pathLst>
          </a:custGeom>
          <a:noFill/>
          <a:ln w="38100" cmpd="sng">
            <a:solidFill>
              <a:srgbClr val="000000"/>
            </a:solidFill>
            <a:round/>
            <a:headEnd/>
            <a:tailEnd/>
          </a:ln>
        </p:spPr>
        <p:txBody>
          <a:bodyPr/>
          <a:lstStyle/>
          <a:p>
            <a:endParaRPr lang="en-US" dirty="0"/>
          </a:p>
        </p:txBody>
      </p:sp>
      <p:sp>
        <p:nvSpPr>
          <p:cNvPr id="7178" name="Line 11"/>
          <p:cNvSpPr>
            <a:spLocks noChangeShapeType="1"/>
          </p:cNvSpPr>
          <p:nvPr/>
        </p:nvSpPr>
        <p:spPr bwMode="auto">
          <a:xfrm>
            <a:off x="3733800" y="4419600"/>
            <a:ext cx="0" cy="228600"/>
          </a:xfrm>
          <a:prstGeom prst="line">
            <a:avLst/>
          </a:prstGeom>
          <a:noFill/>
          <a:ln w="38100">
            <a:solidFill>
              <a:schemeClr val="tx1"/>
            </a:solidFill>
            <a:round/>
            <a:headEnd/>
            <a:tailEnd/>
          </a:ln>
        </p:spPr>
        <p:txBody>
          <a:bodyPr/>
          <a:lstStyle/>
          <a:p>
            <a:endParaRPr lang="en-US" dirty="0"/>
          </a:p>
        </p:txBody>
      </p:sp>
      <p:sp>
        <p:nvSpPr>
          <p:cNvPr id="7179" name="Line 12"/>
          <p:cNvSpPr>
            <a:spLocks noChangeShapeType="1"/>
          </p:cNvSpPr>
          <p:nvPr/>
        </p:nvSpPr>
        <p:spPr bwMode="auto">
          <a:xfrm>
            <a:off x="1219200" y="5638800"/>
            <a:ext cx="0" cy="152400"/>
          </a:xfrm>
          <a:prstGeom prst="line">
            <a:avLst/>
          </a:prstGeom>
          <a:noFill/>
          <a:ln w="38100">
            <a:solidFill>
              <a:schemeClr val="tx1"/>
            </a:solidFill>
            <a:round/>
            <a:headEnd/>
            <a:tailEnd/>
          </a:ln>
        </p:spPr>
        <p:txBody>
          <a:bodyPr/>
          <a:lstStyle/>
          <a:p>
            <a:endParaRPr lang="en-US" dirty="0"/>
          </a:p>
        </p:txBody>
      </p:sp>
      <p:sp>
        <p:nvSpPr>
          <p:cNvPr id="7180" name="Line 13"/>
          <p:cNvSpPr>
            <a:spLocks noChangeShapeType="1"/>
          </p:cNvSpPr>
          <p:nvPr/>
        </p:nvSpPr>
        <p:spPr bwMode="auto">
          <a:xfrm>
            <a:off x="5029200" y="4038600"/>
            <a:ext cx="0" cy="228600"/>
          </a:xfrm>
          <a:prstGeom prst="line">
            <a:avLst/>
          </a:prstGeom>
          <a:noFill/>
          <a:ln w="38100">
            <a:solidFill>
              <a:schemeClr val="tx1"/>
            </a:solidFill>
            <a:round/>
            <a:headEnd/>
            <a:tailEnd/>
          </a:ln>
        </p:spPr>
        <p:txBody>
          <a:bodyPr/>
          <a:lstStyle/>
          <a:p>
            <a:endParaRPr lang="en-US" dirty="0"/>
          </a:p>
        </p:txBody>
      </p:sp>
      <p:sp>
        <p:nvSpPr>
          <p:cNvPr id="7181" name="Line 14"/>
          <p:cNvSpPr>
            <a:spLocks noChangeShapeType="1"/>
          </p:cNvSpPr>
          <p:nvPr/>
        </p:nvSpPr>
        <p:spPr bwMode="auto">
          <a:xfrm flipH="1">
            <a:off x="7620000" y="5943600"/>
            <a:ext cx="228600" cy="152400"/>
          </a:xfrm>
          <a:prstGeom prst="line">
            <a:avLst/>
          </a:prstGeom>
          <a:noFill/>
          <a:ln w="38100">
            <a:solidFill>
              <a:schemeClr val="tx1"/>
            </a:solidFill>
            <a:round/>
            <a:headEnd/>
            <a:tailEnd/>
          </a:ln>
        </p:spPr>
        <p:txBody>
          <a:bodyPr/>
          <a:lstStyle/>
          <a:p>
            <a:endParaRPr lang="en-US" dirty="0"/>
          </a:p>
        </p:txBody>
      </p:sp>
      <p:sp>
        <p:nvSpPr>
          <p:cNvPr id="16" name="TextBox 15"/>
          <p:cNvSpPr txBox="1"/>
          <p:nvPr/>
        </p:nvSpPr>
        <p:spPr>
          <a:xfrm>
            <a:off x="0" y="1295400"/>
            <a:ext cx="3048000" cy="1477328"/>
          </a:xfrm>
          <a:prstGeom prst="rect">
            <a:avLst/>
          </a:prstGeom>
          <a:noFill/>
        </p:spPr>
        <p:txBody>
          <a:bodyPr wrap="square" rtlCol="0">
            <a:spAutoFit/>
          </a:bodyPr>
          <a:lstStyle/>
          <a:p>
            <a:r>
              <a:rPr lang="en-US" b="1" dirty="0" smtClean="0"/>
              <a:t>Tangent</a:t>
            </a:r>
          </a:p>
          <a:p>
            <a:r>
              <a:rPr lang="en-US" dirty="0" smtClean="0"/>
              <a:t>QC: Start every 100’,</a:t>
            </a:r>
          </a:p>
          <a:p>
            <a:r>
              <a:rPr lang="en-US" dirty="0" smtClean="0"/>
              <a:t>Every 200’ if approved by the engineer.</a:t>
            </a:r>
          </a:p>
          <a:p>
            <a:r>
              <a:rPr lang="en-US" dirty="0" smtClean="0"/>
              <a:t>VT: Minimum 10 per mile</a:t>
            </a:r>
          </a:p>
        </p:txBody>
      </p:sp>
      <p:sp>
        <p:nvSpPr>
          <p:cNvPr id="17" name="TextBox 16"/>
          <p:cNvSpPr txBox="1"/>
          <p:nvPr/>
        </p:nvSpPr>
        <p:spPr>
          <a:xfrm>
            <a:off x="3276600" y="1219200"/>
            <a:ext cx="2438400" cy="2308324"/>
          </a:xfrm>
          <a:prstGeom prst="rect">
            <a:avLst/>
          </a:prstGeom>
          <a:noFill/>
        </p:spPr>
        <p:txBody>
          <a:bodyPr wrap="square" rtlCol="0">
            <a:spAutoFit/>
          </a:bodyPr>
          <a:lstStyle/>
          <a:p>
            <a:r>
              <a:rPr lang="en-US" b="1" dirty="0" smtClean="0"/>
              <a:t>Transition</a:t>
            </a:r>
          </a:p>
          <a:p>
            <a:r>
              <a:rPr lang="en-US" dirty="0" smtClean="0"/>
              <a:t>QC: measure each design control point.  If no control points given measure beginning, 0%, and end.</a:t>
            </a:r>
          </a:p>
          <a:p>
            <a:r>
              <a:rPr lang="en-US" dirty="0" smtClean="0"/>
              <a:t>VT: Same</a:t>
            </a:r>
            <a:endParaRPr lang="en-US" dirty="0"/>
          </a:p>
        </p:txBody>
      </p:sp>
      <p:sp>
        <p:nvSpPr>
          <p:cNvPr id="18" name="TextBox 17"/>
          <p:cNvSpPr txBox="1"/>
          <p:nvPr/>
        </p:nvSpPr>
        <p:spPr>
          <a:xfrm>
            <a:off x="6019800" y="1219200"/>
            <a:ext cx="2514600" cy="1754326"/>
          </a:xfrm>
          <a:prstGeom prst="rect">
            <a:avLst/>
          </a:prstGeom>
          <a:noFill/>
        </p:spPr>
        <p:txBody>
          <a:bodyPr wrap="square" rtlCol="0">
            <a:spAutoFit/>
          </a:bodyPr>
          <a:lstStyle/>
          <a:p>
            <a:r>
              <a:rPr lang="en-US" b="1" dirty="0" smtClean="0"/>
              <a:t>Full Super</a:t>
            </a:r>
          </a:p>
          <a:p>
            <a:r>
              <a:rPr lang="en-US" dirty="0" smtClean="0"/>
              <a:t>QC: measure every 100’ a minimum of 3 points.</a:t>
            </a:r>
          </a:p>
          <a:p>
            <a:r>
              <a:rPr lang="en-US" dirty="0" smtClean="0"/>
              <a:t>VT: Minimum of 3 points.</a:t>
            </a:r>
            <a:endParaRPr lang="en-US" dirty="0"/>
          </a:p>
        </p:txBody>
      </p:sp>
      <p:cxnSp>
        <p:nvCxnSpPr>
          <p:cNvPr id="21" name="Straight Arrow Connector 20"/>
          <p:cNvCxnSpPr/>
          <p:nvPr/>
        </p:nvCxnSpPr>
        <p:spPr>
          <a:xfrm rot="5400000">
            <a:off x="1028303" y="4229497"/>
            <a:ext cx="129619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3810000" y="3886200"/>
            <a:ext cx="609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6438900" y="4000500"/>
            <a:ext cx="838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Acceptance Tolerance</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752600"/>
            <a:ext cx="9144000" cy="27753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intersections, tapers, crossovers, transitions at the beginning and end of the project, bridge approaches and similar areas; unless specified in the plans adjust the cross slope to match the actual site conditions, or as directed by the Engineer.</a:t>
            </a:r>
            <a:endParaRPr lang="en-US" dirty="0"/>
          </a:p>
        </p:txBody>
      </p:sp>
      <p:sp>
        <p:nvSpPr>
          <p:cNvPr id="3" name="Title 2"/>
          <p:cNvSpPr>
            <a:spLocks noGrp="1"/>
          </p:cNvSpPr>
          <p:nvPr>
            <p:ph type="title"/>
          </p:nvPr>
        </p:nvSpPr>
        <p:spPr/>
        <p:txBody>
          <a:bodyPr/>
          <a:lstStyle/>
          <a:p>
            <a:r>
              <a:rPr lang="en-US" dirty="0" smtClean="0"/>
              <a:t>Exceptions</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04106"/>
          </a:xfrm>
        </p:spPr>
        <p:txBody>
          <a:bodyPr/>
          <a:lstStyle/>
          <a:p>
            <a:pPr algn="r"/>
            <a:r>
              <a:rPr lang="en-US" dirty="0" smtClean="0"/>
              <a:t>Example Tangent</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
        <p:nvSpPr>
          <p:cNvPr id="8" name="TextBox 7"/>
          <p:cNvSpPr txBox="1"/>
          <p:nvPr/>
        </p:nvSpPr>
        <p:spPr>
          <a:xfrm>
            <a:off x="5105400" y="3581400"/>
            <a:ext cx="914400" cy="338554"/>
          </a:xfrm>
          <a:prstGeom prst="rect">
            <a:avLst/>
          </a:prstGeom>
          <a:noFill/>
        </p:spPr>
        <p:txBody>
          <a:bodyPr wrap="square" rtlCol="0">
            <a:spAutoFit/>
          </a:bodyPr>
          <a:lstStyle/>
          <a:p>
            <a:r>
              <a:rPr lang="en-US" sz="1600" b="1" dirty="0" smtClean="0"/>
              <a:t>&gt; .02%</a:t>
            </a:r>
            <a:endParaRPr lang="en-US" sz="1600" b="1" dirty="0"/>
          </a:p>
        </p:txBody>
      </p:sp>
      <p:pic>
        <p:nvPicPr>
          <p:cNvPr id="1026" name="Picture 2"/>
          <p:cNvPicPr>
            <a:picLocks noChangeAspect="1" noChangeArrowheads="1"/>
          </p:cNvPicPr>
          <p:nvPr/>
        </p:nvPicPr>
        <p:blipFill>
          <a:blip r:embed="rId2" cstate="print"/>
          <a:srcRect/>
          <a:stretch>
            <a:fillRect/>
          </a:stretch>
        </p:blipFill>
        <p:spPr bwMode="auto">
          <a:xfrm>
            <a:off x="609600" y="685800"/>
            <a:ext cx="3276600" cy="6010646"/>
          </a:xfrm>
          <a:prstGeom prst="rect">
            <a:avLst/>
          </a:prstGeom>
          <a:noFill/>
          <a:ln w="9525">
            <a:noFill/>
            <a:miter lim="800000"/>
            <a:headEnd/>
            <a:tailEnd/>
          </a:ln>
        </p:spPr>
      </p:pic>
      <p:sp>
        <p:nvSpPr>
          <p:cNvPr id="10" name="TextBox 9"/>
          <p:cNvSpPr txBox="1"/>
          <p:nvPr/>
        </p:nvSpPr>
        <p:spPr>
          <a:xfrm>
            <a:off x="5181600" y="6172200"/>
            <a:ext cx="838200" cy="338554"/>
          </a:xfrm>
          <a:prstGeom prst="rect">
            <a:avLst/>
          </a:prstGeom>
          <a:noFill/>
        </p:spPr>
        <p:txBody>
          <a:bodyPr wrap="square" rtlCol="0">
            <a:spAutoFit/>
          </a:bodyPr>
          <a:lstStyle/>
          <a:p>
            <a:r>
              <a:rPr lang="en-US" sz="1600" b="1" dirty="0" smtClean="0"/>
              <a:t>&gt;.0 2%</a:t>
            </a:r>
            <a:endParaRPr lang="en-US" sz="1600" b="1" dirty="0"/>
          </a:p>
        </p:txBody>
      </p:sp>
      <p:pic>
        <p:nvPicPr>
          <p:cNvPr id="1030" name="Picture 6"/>
          <p:cNvPicPr>
            <a:picLocks noChangeAspect="1" noChangeArrowheads="1"/>
          </p:cNvPicPr>
          <p:nvPr/>
        </p:nvPicPr>
        <p:blipFill>
          <a:blip r:embed="rId3" cstate="print"/>
          <a:srcRect/>
          <a:stretch>
            <a:fillRect/>
          </a:stretch>
        </p:blipFill>
        <p:spPr bwMode="auto">
          <a:xfrm>
            <a:off x="3853815" y="1066800"/>
            <a:ext cx="1251585" cy="2781300"/>
          </a:xfrm>
          <a:prstGeom prst="rect">
            <a:avLst/>
          </a:prstGeom>
          <a:noFill/>
          <a:ln w="9525">
            <a:noFill/>
            <a:miter lim="800000"/>
            <a:headEnd/>
            <a:tailEnd/>
          </a:ln>
        </p:spPr>
      </p:pic>
      <p:pic>
        <p:nvPicPr>
          <p:cNvPr id="1031" name="Picture 7"/>
          <p:cNvPicPr>
            <a:picLocks noChangeAspect="1" noChangeArrowheads="1"/>
          </p:cNvPicPr>
          <p:nvPr/>
        </p:nvPicPr>
        <p:blipFill>
          <a:blip r:embed="rId4" cstate="print"/>
          <a:srcRect/>
          <a:stretch>
            <a:fillRect/>
          </a:stretch>
        </p:blipFill>
        <p:spPr bwMode="auto">
          <a:xfrm>
            <a:off x="3810000" y="3810000"/>
            <a:ext cx="1295400" cy="2667000"/>
          </a:xfrm>
          <a:prstGeom prst="rect">
            <a:avLst/>
          </a:prstGeom>
          <a:noFill/>
          <a:ln w="9525">
            <a:noFill/>
            <a:miter lim="800000"/>
            <a:headEnd/>
            <a:tailEnd/>
          </a:ln>
        </p:spPr>
      </p:pic>
      <p:sp>
        <p:nvSpPr>
          <p:cNvPr id="14" name="TextBox 13"/>
          <p:cNvSpPr txBox="1"/>
          <p:nvPr/>
        </p:nvSpPr>
        <p:spPr>
          <a:xfrm>
            <a:off x="5410200" y="2057400"/>
            <a:ext cx="3276600" cy="830997"/>
          </a:xfrm>
          <a:prstGeom prst="rect">
            <a:avLst/>
          </a:prstGeom>
          <a:noFill/>
        </p:spPr>
        <p:txBody>
          <a:bodyPr wrap="square" rtlCol="0">
            <a:spAutoFit/>
          </a:bodyPr>
          <a:lstStyle/>
          <a:p>
            <a:r>
              <a:rPr lang="en-US" sz="1600" b="1" dirty="0" smtClean="0"/>
              <a:t>Area Fails both the absolute average and individual measurement.</a:t>
            </a:r>
            <a:endParaRPr lang="en-US" sz="1600" b="1" dirty="0"/>
          </a:p>
        </p:txBody>
      </p:sp>
      <p:sp>
        <p:nvSpPr>
          <p:cNvPr id="15" name="TextBox 14"/>
          <p:cNvSpPr txBox="1"/>
          <p:nvPr/>
        </p:nvSpPr>
        <p:spPr>
          <a:xfrm>
            <a:off x="5486400" y="4648200"/>
            <a:ext cx="3276600" cy="830997"/>
          </a:xfrm>
          <a:prstGeom prst="rect">
            <a:avLst/>
          </a:prstGeom>
          <a:noFill/>
        </p:spPr>
        <p:txBody>
          <a:bodyPr wrap="square" rtlCol="0">
            <a:spAutoFit/>
          </a:bodyPr>
          <a:lstStyle/>
          <a:p>
            <a:r>
              <a:rPr lang="en-US" sz="1600" b="1" dirty="0" smtClean="0"/>
              <a:t>Area Fails both the absolute average and individual measurement.</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slide(fromBottom)">
                                      <p:cBhvr>
                                        <p:cTn id="7" dur="500"/>
                                        <p:tgtEl>
                                          <p:spTgt spid="1030"/>
                                        </p:tgtEl>
                                      </p:cBhvr>
                                    </p:animEffect>
                                  </p:childTnLst>
                                </p:cTn>
                              </p:par>
                              <p:par>
                                <p:cTn id="8" presetID="12" presetClass="entr" presetSubtype="4" fill="hold" grpId="1"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lide(fromBottom)">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1031"/>
                                        </p:tgtEl>
                                        <p:attrNameLst>
                                          <p:attrName>style.visibility</p:attrName>
                                        </p:attrNameLst>
                                      </p:cBhvr>
                                      <p:to>
                                        <p:strVal val="visible"/>
                                      </p:to>
                                    </p:set>
                                    <p:animEffect transition="in" filter="slide(fromBottom)">
                                      <p:cBhvr>
                                        <p:cTn id="15" dur="500"/>
                                        <p:tgtEl>
                                          <p:spTgt spid="1031"/>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lide(fromBottom)">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slide(fromBottom)">
                                      <p:cBhvr>
                                        <p:cTn id="23" dur="500"/>
                                        <p:tgtEl>
                                          <p:spTgt spid="14"/>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slide(fromBottom)">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P spid="10"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Example Super-elevation</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pic>
        <p:nvPicPr>
          <p:cNvPr id="32772" name="Picture 4"/>
          <p:cNvPicPr>
            <a:picLocks noChangeAspect="1" noChangeArrowheads="1"/>
          </p:cNvPicPr>
          <p:nvPr/>
        </p:nvPicPr>
        <p:blipFill>
          <a:blip r:embed="rId2" cstate="print"/>
          <a:srcRect/>
          <a:stretch>
            <a:fillRect/>
          </a:stretch>
        </p:blipFill>
        <p:spPr bwMode="auto">
          <a:xfrm>
            <a:off x="228600" y="1524000"/>
            <a:ext cx="8600268" cy="4535990"/>
          </a:xfrm>
          <a:prstGeom prst="rect">
            <a:avLst/>
          </a:prstGeom>
          <a:noFill/>
          <a:ln w="9525">
            <a:noFill/>
            <a:miter lim="800000"/>
            <a:headEnd/>
            <a:tailEnd/>
          </a:ln>
        </p:spPr>
      </p:pic>
      <p:sp>
        <p:nvSpPr>
          <p:cNvPr id="8" name="Rectangle 7"/>
          <p:cNvSpPr/>
          <p:nvPr/>
        </p:nvSpPr>
        <p:spPr>
          <a:xfrm>
            <a:off x="4876800" y="2057400"/>
            <a:ext cx="3048000" cy="838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p:cNvCxnSpPr/>
          <p:nvPr/>
        </p:nvCxnSpPr>
        <p:spPr>
          <a:xfrm>
            <a:off x="3048000" y="1905000"/>
            <a:ext cx="1752600" cy="1524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33400" y="1676400"/>
            <a:ext cx="2667000" cy="369332"/>
          </a:xfrm>
          <a:prstGeom prst="rect">
            <a:avLst/>
          </a:prstGeom>
          <a:noFill/>
        </p:spPr>
        <p:txBody>
          <a:bodyPr wrap="square" rtlCol="0">
            <a:spAutoFit/>
          </a:bodyPr>
          <a:lstStyle/>
          <a:p>
            <a:r>
              <a:rPr lang="en-US" b="1" dirty="0" smtClean="0">
                <a:solidFill>
                  <a:srgbClr val="FF0000"/>
                </a:solidFill>
              </a:rPr>
              <a:t>Design Control Point</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What’s Acceptable</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
        <p:nvSpPr>
          <p:cNvPr id="9" name="Content Placeholder 8"/>
          <p:cNvSpPr>
            <a:spLocks noGrp="1"/>
          </p:cNvSpPr>
          <p:nvPr>
            <p:ph idx="1"/>
          </p:nvPr>
        </p:nvSpPr>
        <p:spPr/>
        <p:txBody>
          <a:bodyPr/>
          <a:lstStyle/>
          <a:p>
            <a:r>
              <a:rPr lang="en-US" dirty="0" smtClean="0"/>
              <a:t>Transition Example</a:t>
            </a:r>
            <a:endParaRPr lang="en-US" dirty="0"/>
          </a:p>
        </p:txBody>
      </p:sp>
      <p:pic>
        <p:nvPicPr>
          <p:cNvPr id="4097" name="Picture 1"/>
          <p:cNvPicPr>
            <a:picLocks noChangeAspect="1" noChangeArrowheads="1"/>
          </p:cNvPicPr>
          <p:nvPr/>
        </p:nvPicPr>
        <p:blipFill>
          <a:blip r:embed="rId2" cstate="print"/>
          <a:srcRect/>
          <a:stretch>
            <a:fillRect/>
          </a:stretch>
        </p:blipFill>
        <p:spPr bwMode="auto">
          <a:xfrm>
            <a:off x="1219200" y="2133600"/>
            <a:ext cx="7758887" cy="2971800"/>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304800" y="2209800"/>
            <a:ext cx="989451"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48200"/>
          </a:xfrm>
        </p:spPr>
        <p:txBody>
          <a:bodyPr/>
          <a:lstStyle/>
          <a:p>
            <a:r>
              <a:rPr lang="en-US" dirty="0" smtClean="0"/>
              <a:t>Example Full Super</a:t>
            </a:r>
            <a:endParaRPr lang="en-US" dirty="0"/>
          </a:p>
        </p:txBody>
      </p:sp>
      <p:sp>
        <p:nvSpPr>
          <p:cNvPr id="3" name="Title 2"/>
          <p:cNvSpPr>
            <a:spLocks noGrp="1"/>
          </p:cNvSpPr>
          <p:nvPr>
            <p:ph type="title"/>
          </p:nvPr>
        </p:nvSpPr>
        <p:spPr/>
        <p:txBody>
          <a:bodyPr/>
          <a:lstStyle/>
          <a:p>
            <a:r>
              <a:rPr lang="en-US" dirty="0" smtClean="0"/>
              <a:t>What’s Acceptable</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1295400" y="2362200"/>
            <a:ext cx="7623313" cy="2971800"/>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a:off x="383458" y="2362200"/>
            <a:ext cx="988142" cy="3200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Notify the Engineer immediately if any measured sections do not meet criteria of table 330-2.</a:t>
            </a:r>
          </a:p>
          <a:p>
            <a:r>
              <a:rPr lang="en-US" dirty="0" smtClean="0"/>
              <a:t>Engineer will determine if the deficiency poses an impact to the overall traffic safety, surface drainage, or ride quality.  If the deficiencies are sufficiently separated and do not pose an impact, Engineer may waive corrections at no reduction in pay.  If not request to have it corrected per 330-12.5.</a:t>
            </a:r>
          </a:p>
          <a:p>
            <a:r>
              <a:rPr lang="en-US" dirty="0" smtClean="0"/>
              <a:t>Engineer  reserves the right to check the cross slope measurements at any time or location.</a:t>
            </a:r>
          </a:p>
        </p:txBody>
      </p:sp>
      <p:sp>
        <p:nvSpPr>
          <p:cNvPr id="3" name="Title 2"/>
          <p:cNvSpPr>
            <a:spLocks noGrp="1"/>
          </p:cNvSpPr>
          <p:nvPr>
            <p:ph type="title"/>
          </p:nvPr>
        </p:nvSpPr>
        <p:spPr/>
        <p:txBody>
          <a:bodyPr/>
          <a:lstStyle/>
          <a:p>
            <a:r>
              <a:rPr lang="en-US" dirty="0" smtClean="0"/>
              <a:t>Corrective Action</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those instances corrective action may unnecessarily mar the appearance of the finished pavement the contractor request to leave deficient cross slope (Friction Course only) in place &amp; the Engineer approves said requests, it should be handled as a pay reduction in accordance with 330-12.5.1.2 &amp; 330-12.5.2.  The reduction form (700-050-71).</a:t>
            </a:r>
          </a:p>
          <a:p>
            <a:endParaRPr lang="en-US" dirty="0"/>
          </a:p>
        </p:txBody>
      </p:sp>
      <p:sp>
        <p:nvSpPr>
          <p:cNvPr id="3" name="Title 2"/>
          <p:cNvSpPr>
            <a:spLocks noGrp="1"/>
          </p:cNvSpPr>
          <p:nvPr>
            <p:ph type="title"/>
          </p:nvPr>
        </p:nvSpPr>
        <p:spPr/>
        <p:txBody>
          <a:bodyPr/>
          <a:lstStyle/>
          <a:p>
            <a:r>
              <a:rPr lang="en-US" dirty="0" smtClean="0"/>
              <a:t>Corrective Action</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590800"/>
            <a:ext cx="8229600" cy="1104106"/>
          </a:xfrm>
        </p:spPr>
        <p:txBody>
          <a:bodyPr/>
          <a:lstStyle/>
          <a:p>
            <a:pPr algn="ctr"/>
            <a:r>
              <a:rPr lang="en-US" dirty="0" smtClean="0"/>
              <a:t>Questions ?</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Slope Control</a:t>
            </a:r>
            <a:endParaRPr lang="en-US" dirty="0"/>
          </a:p>
        </p:txBody>
      </p:sp>
      <p:sp>
        <p:nvSpPr>
          <p:cNvPr id="19" name="Footer Placeholder 18"/>
          <p:cNvSpPr>
            <a:spLocks noGrp="1"/>
          </p:cNvSpPr>
          <p:nvPr>
            <p:ph type="ftr" sz="quarter" idx="12"/>
          </p:nvPr>
        </p:nvSpPr>
        <p:spPr/>
        <p:txBody>
          <a:bodyPr/>
          <a:lstStyle/>
          <a:p>
            <a:r>
              <a:rPr lang="en-US" dirty="0" smtClean="0"/>
              <a:t>Your logo here</a:t>
            </a:r>
            <a:endParaRPr lang="en-US" dirty="0"/>
          </a:p>
        </p:txBody>
      </p:sp>
      <p:sp>
        <p:nvSpPr>
          <p:cNvPr id="5" name="Content Placeholder 4"/>
          <p:cNvSpPr>
            <a:spLocks noGrp="1"/>
          </p:cNvSpPr>
          <p:nvPr>
            <p:ph idx="1"/>
          </p:nvPr>
        </p:nvSpPr>
        <p:spPr/>
        <p:txBody>
          <a:bodyPr/>
          <a:lstStyle/>
          <a:p>
            <a:r>
              <a:rPr lang="en-US" dirty="0" smtClean="0"/>
              <a:t>Cross slope can play a major role in safety and ride quality of a roadway.</a:t>
            </a:r>
          </a:p>
          <a:p>
            <a:r>
              <a:rPr lang="en-US" sz="2000" dirty="0" smtClean="0"/>
              <a:t>Not enough slope can contribute to poor drainage resulting in hydroplaning or lateral drift of passing vehicles.</a:t>
            </a:r>
          </a:p>
          <a:p>
            <a:r>
              <a:rPr lang="en-US" sz="2000" dirty="0" smtClean="0"/>
              <a:t>To much slope can result in sway of large body vehicles and driver discomfort.</a:t>
            </a:r>
          </a:p>
          <a:p>
            <a:r>
              <a:rPr lang="en-US" sz="2000" dirty="0" smtClean="0"/>
              <a:t>Inconsistent or sudden changes in cross slope can have a negative impact on the ride quality and driver comfort.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Goal of the revised spec.</a:t>
            </a:r>
          </a:p>
          <a:p>
            <a:r>
              <a:rPr lang="en-US" dirty="0" smtClean="0"/>
              <a:t>QC role and requirements</a:t>
            </a:r>
          </a:p>
          <a:p>
            <a:r>
              <a:rPr lang="en-US" dirty="0" smtClean="0"/>
              <a:t>CEI &amp; Verification role and requirements</a:t>
            </a:r>
          </a:p>
          <a:p>
            <a:r>
              <a:rPr lang="en-US" dirty="0" smtClean="0"/>
              <a:t>Measurements and tolerances.</a:t>
            </a:r>
          </a:p>
          <a:p>
            <a:r>
              <a:rPr lang="en-US" dirty="0" smtClean="0"/>
              <a:t>What’s acceptable and what’s not</a:t>
            </a:r>
          </a:p>
          <a:p>
            <a:r>
              <a:rPr lang="en-US" dirty="0" smtClean="0"/>
              <a:t>Corrective actions</a:t>
            </a:r>
            <a:endParaRPr lang="en-US" dirty="0"/>
          </a:p>
        </p:txBody>
      </p:sp>
      <p:sp>
        <p:nvSpPr>
          <p:cNvPr id="2" name="Title 1"/>
          <p:cNvSpPr>
            <a:spLocks noGrp="1"/>
          </p:cNvSpPr>
          <p:nvPr>
            <p:ph type="title"/>
          </p:nvPr>
        </p:nvSpPr>
        <p:spPr/>
        <p:txBody>
          <a:bodyPr/>
          <a:lstStyle/>
          <a:p>
            <a:r>
              <a:rPr lang="en-US" dirty="0" smtClean="0"/>
              <a:t>What We’ll Cover Today</a:t>
            </a:r>
            <a:endParaRPr lang="en-US" dirty="0"/>
          </a:p>
        </p:txBody>
      </p:sp>
      <p:sp>
        <p:nvSpPr>
          <p:cNvPr id="22" name="Footer Placeholder 21"/>
          <p:cNvSpPr>
            <a:spLocks noGrp="1"/>
          </p:cNvSpPr>
          <p:nvPr>
            <p:ph type="ftr" sz="quarter" idx="12"/>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Clarify QC and VT processes for Tangent Section and Super-elevated Section </a:t>
            </a:r>
          </a:p>
          <a:p>
            <a:r>
              <a:rPr lang="en-US" dirty="0" smtClean="0"/>
              <a:t>Realistic and meaning full requirements for accuracy</a:t>
            </a:r>
          </a:p>
          <a:p>
            <a:r>
              <a:rPr lang="en-US" dirty="0" smtClean="0"/>
              <a:t>Specify process of Calibration and comparisons</a:t>
            </a:r>
          </a:p>
          <a:p>
            <a:r>
              <a:rPr lang="en-US" dirty="0" smtClean="0"/>
              <a:t>Finalize the criteria of cross slope acceptance and removal and replacement of the defect area</a:t>
            </a:r>
          </a:p>
        </p:txBody>
      </p:sp>
      <p:sp>
        <p:nvSpPr>
          <p:cNvPr id="3" name="Title 2"/>
          <p:cNvSpPr>
            <a:spLocks noGrp="1"/>
          </p:cNvSpPr>
          <p:nvPr>
            <p:ph type="title"/>
          </p:nvPr>
        </p:nvSpPr>
        <p:spPr/>
        <p:txBody>
          <a:bodyPr/>
          <a:lstStyle/>
          <a:p>
            <a:r>
              <a:rPr lang="en-US" dirty="0" smtClean="0"/>
              <a:t>Goal of 330-12.3 Revised</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Measuring device</a:t>
            </a:r>
          </a:p>
          <a:p>
            <a:pPr lvl="1"/>
            <a:r>
              <a:rPr lang="en-US" dirty="0" smtClean="0"/>
              <a:t>Level</a:t>
            </a:r>
          </a:p>
          <a:p>
            <a:pPr lvl="1"/>
            <a:r>
              <a:rPr lang="en-US" dirty="0" smtClean="0"/>
              <a:t>Digital read out</a:t>
            </a:r>
          </a:p>
          <a:p>
            <a:pPr lvl="1"/>
            <a:r>
              <a:rPr lang="en-US" dirty="0" smtClean="0"/>
              <a:t>Minimum length 4 feet</a:t>
            </a:r>
          </a:p>
          <a:p>
            <a:pPr lvl="1"/>
            <a:r>
              <a:rPr lang="en-US" dirty="0" smtClean="0"/>
              <a:t>Accuracy to 0.1 degrees</a:t>
            </a:r>
          </a:p>
          <a:p>
            <a:pPr lvl="1"/>
            <a:r>
              <a:rPr lang="en-US" dirty="0" smtClean="0"/>
              <a:t>Calibrate a minimum of once per day</a:t>
            </a:r>
          </a:p>
          <a:p>
            <a:pPr lvl="1"/>
            <a:r>
              <a:rPr lang="en-US" dirty="0" smtClean="0"/>
              <a:t>Record all measurements on an approved form</a:t>
            </a:r>
            <a:endParaRPr lang="en-US" dirty="0"/>
          </a:p>
        </p:txBody>
      </p:sp>
      <p:sp>
        <p:nvSpPr>
          <p:cNvPr id="3" name="Title 2"/>
          <p:cNvSpPr>
            <a:spLocks noGrp="1"/>
          </p:cNvSpPr>
          <p:nvPr>
            <p:ph type="title"/>
          </p:nvPr>
        </p:nvSpPr>
        <p:spPr/>
        <p:txBody>
          <a:bodyPr/>
          <a:lstStyle/>
          <a:p>
            <a:r>
              <a:rPr lang="en-US" dirty="0" smtClean="0"/>
              <a:t>Requirements of 330-12.3 </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4648200" y="2209800"/>
            <a:ext cx="383783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153400" cy="4724400"/>
          </a:xfrm>
        </p:spPr>
        <p:txBody>
          <a:bodyPr>
            <a:normAutofit fontScale="85000" lnSpcReduction="10000"/>
          </a:bodyPr>
          <a:lstStyle/>
          <a:p>
            <a:pPr>
              <a:buNone/>
            </a:pPr>
            <a:r>
              <a:rPr lang="en-US" sz="4100" dirty="0" smtClean="0"/>
              <a:t>Tangent Sections</a:t>
            </a:r>
          </a:p>
          <a:p>
            <a:r>
              <a:rPr lang="en-US" dirty="0" smtClean="0"/>
              <a:t> Minimum Frequency: One measurement every 100 feet.</a:t>
            </a:r>
          </a:p>
          <a:p>
            <a:r>
              <a:rPr lang="en-US" dirty="0" smtClean="0"/>
              <a:t>Calculate the deviation cross slope at each</a:t>
            </a:r>
          </a:p>
          <a:p>
            <a:r>
              <a:rPr lang="en-US" dirty="0" smtClean="0"/>
              <a:t>measurement </a:t>
            </a:r>
          </a:p>
          <a:p>
            <a:pPr>
              <a:buNone/>
            </a:pPr>
            <a:r>
              <a:rPr lang="en-US" sz="2200" dirty="0" smtClean="0"/>
              <a:t>Deviation = </a:t>
            </a:r>
            <a:r>
              <a:rPr lang="he-IL" dirty="0" smtClean="0"/>
              <a:t>׀</a:t>
            </a:r>
            <a:r>
              <a:rPr lang="en-US" sz="2200" dirty="0" smtClean="0"/>
              <a:t>Measured cross slope –Design cross slope</a:t>
            </a:r>
            <a:r>
              <a:rPr lang="he-IL" dirty="0" smtClean="0"/>
              <a:t>׀</a:t>
            </a:r>
            <a:r>
              <a:rPr lang="en-US" sz="2200" dirty="0" smtClean="0"/>
              <a:t>.</a:t>
            </a:r>
          </a:p>
          <a:p>
            <a:r>
              <a:rPr lang="en-US" dirty="0" smtClean="0"/>
              <a:t>Average the deviation of ten consecutive measurements</a:t>
            </a:r>
          </a:p>
          <a:p>
            <a:r>
              <a:rPr lang="en-US" dirty="0" smtClean="0"/>
              <a:t>Compare Average deviation to table 330-2.</a:t>
            </a:r>
          </a:p>
          <a:p>
            <a:r>
              <a:rPr lang="en-US" dirty="0" smtClean="0"/>
              <a:t>If acceptable reduce frequency to 200’ if approved by Engineer</a:t>
            </a:r>
            <a:endParaRPr lang="en-US" dirty="0"/>
          </a:p>
        </p:txBody>
      </p:sp>
      <p:sp>
        <p:nvSpPr>
          <p:cNvPr id="3" name="Title 2"/>
          <p:cNvSpPr>
            <a:spLocks noGrp="1"/>
          </p:cNvSpPr>
          <p:nvPr>
            <p:ph type="title"/>
          </p:nvPr>
        </p:nvSpPr>
        <p:spPr/>
        <p:txBody>
          <a:bodyPr/>
          <a:lstStyle/>
          <a:p>
            <a:r>
              <a:rPr lang="en-US" dirty="0" smtClean="0"/>
              <a:t>QC Requirements </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QC</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
        <p:nvSpPr>
          <p:cNvPr id="5" name="Content Placeholder 1"/>
          <p:cNvSpPr txBox="1">
            <a:spLocks/>
          </p:cNvSpPr>
          <p:nvPr/>
        </p:nvSpPr>
        <p:spPr>
          <a:xfrm>
            <a:off x="457200" y="1371600"/>
            <a:ext cx="8153400" cy="4876800"/>
          </a:xfrm>
          <a:prstGeom prst="rect">
            <a:avLst/>
          </a:prstGeom>
        </p:spPr>
        <p:txBody>
          <a:bodyPr vert="horz" anchor="t">
            <a:normAutofit fontScale="85000" lnSpcReduction="20000"/>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4100" b="0" i="0" u="none" strike="noStrike" kern="1200" cap="none" spc="0" normalizeH="0" baseline="0" noProof="0" dirty="0" smtClean="0">
                <a:ln>
                  <a:noFill/>
                </a:ln>
                <a:solidFill>
                  <a:schemeClr val="tx1"/>
                </a:solidFill>
                <a:effectLst/>
                <a:uLnTx/>
                <a:uFillTx/>
                <a:latin typeface="+mn-lt"/>
                <a:ea typeface="+mn-ea"/>
                <a:cs typeface="+mn-cs"/>
              </a:rPr>
              <a:t>Super-Elevated Sections</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One measurement every 100 feet in the full super elevation.</a:t>
            </a:r>
          </a:p>
          <a:p>
            <a:pPr marL="448056" indent="-384048">
              <a:spcBef>
                <a:spcPct val="20000"/>
              </a:spcBef>
              <a:buClr>
                <a:schemeClr val="accent1"/>
              </a:buClr>
              <a:buSzPct val="80000"/>
              <a:buFont typeface="Wingdings 2"/>
              <a:buChar char=""/>
            </a:pPr>
            <a:r>
              <a:rPr lang="en-US" sz="3000" dirty="0" smtClean="0"/>
              <a:t>For transitions one measurement at every control point as specified in the plans.</a:t>
            </a:r>
          </a:p>
          <a:p>
            <a:pPr marL="448056" indent="-384048">
              <a:spcBef>
                <a:spcPct val="20000"/>
              </a:spcBef>
              <a:buClr>
                <a:schemeClr val="accent1"/>
              </a:buClr>
              <a:buSzPct val="80000"/>
              <a:buFont typeface="Wingdings 2"/>
              <a:buChar char=""/>
            </a:pPr>
            <a:r>
              <a:rPr lang="en-US" sz="3000" dirty="0" smtClean="0"/>
              <a:t>If no control points are specified or  transition is less than 250’ take a minimum of three measurements:  start of transition, 0% point, and end of transition, (same for full super)</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Average the deviation</a:t>
            </a:r>
            <a:r>
              <a:rPr kumimoji="0" lang="en-US" sz="3000" b="0" i="0" u="none" strike="noStrike" kern="1200" cap="none" spc="0" normalizeH="0" noProof="0" dirty="0" smtClean="0">
                <a:ln>
                  <a:noFill/>
                </a:ln>
                <a:solidFill>
                  <a:schemeClr val="tx1"/>
                </a:solidFill>
                <a:effectLst/>
                <a:uLnTx/>
                <a:uFillTx/>
                <a:latin typeface="+mn-lt"/>
                <a:ea typeface="+mn-ea"/>
                <a:cs typeface="+mn-cs"/>
              </a:rPr>
              <a:t> separately for the transition and the full super</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Compare Average deviation to table 330-2.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Transitions</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pic>
        <p:nvPicPr>
          <p:cNvPr id="5" name="Picture 1035" descr="\\Es-egr-05\ce\xjia\Courses\training_Caltrans\book_12\supertransition.jpg"/>
          <p:cNvPicPr>
            <a:picLocks noChangeAspect="1" noChangeArrowheads="1"/>
          </p:cNvPicPr>
          <p:nvPr/>
        </p:nvPicPr>
        <p:blipFill>
          <a:blip r:embed="rId2" cstate="print"/>
          <a:srcRect/>
          <a:stretch>
            <a:fillRect/>
          </a:stretch>
        </p:blipFill>
        <p:spPr bwMode="auto">
          <a:xfrm>
            <a:off x="762000" y="1524000"/>
            <a:ext cx="7315200" cy="4674938"/>
          </a:xfrm>
          <a:prstGeom prst="rect">
            <a:avLst/>
          </a:prstGeom>
          <a:noFill/>
          <a:ln w="9525">
            <a:noFill/>
            <a:miter lim="800000"/>
            <a:headEnd/>
            <a:tailEnd/>
          </a:ln>
        </p:spPr>
      </p:pic>
      <p:cxnSp>
        <p:nvCxnSpPr>
          <p:cNvPr id="7" name="Straight Connector 6"/>
          <p:cNvCxnSpPr/>
          <p:nvPr/>
        </p:nvCxnSpPr>
        <p:spPr>
          <a:xfrm>
            <a:off x="2819400" y="5486400"/>
            <a:ext cx="1447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67200" y="5486400"/>
            <a:ext cx="1524000" cy="30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657600" y="4038600"/>
            <a:ext cx="15240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5400" y="4191000"/>
            <a:ext cx="16002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95800" y="2590800"/>
            <a:ext cx="1524000" cy="381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943600" y="2971800"/>
            <a:ext cx="1447800" cy="457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667000" y="2057400"/>
            <a:ext cx="1828800" cy="5334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47800" y="1752600"/>
            <a:ext cx="1447800" cy="646331"/>
          </a:xfrm>
          <a:prstGeom prst="rect">
            <a:avLst/>
          </a:prstGeom>
          <a:noFill/>
        </p:spPr>
        <p:txBody>
          <a:bodyPr wrap="square" rtlCol="0">
            <a:spAutoFit/>
          </a:bodyPr>
          <a:lstStyle/>
          <a:p>
            <a:r>
              <a:rPr lang="en-US" b="1" dirty="0" smtClean="0">
                <a:solidFill>
                  <a:srgbClr val="FF0000"/>
                </a:solidFill>
              </a:rPr>
              <a:t>End transition</a:t>
            </a:r>
            <a:endParaRPr lang="en-US" b="1" dirty="0">
              <a:solidFill>
                <a:srgbClr val="FF0000"/>
              </a:solidFill>
            </a:endParaRPr>
          </a:p>
        </p:txBody>
      </p:sp>
      <p:sp>
        <p:nvSpPr>
          <p:cNvPr id="21" name="TextBox 20"/>
          <p:cNvSpPr txBox="1"/>
          <p:nvPr/>
        </p:nvSpPr>
        <p:spPr>
          <a:xfrm>
            <a:off x="762000" y="4800600"/>
            <a:ext cx="1447800" cy="646331"/>
          </a:xfrm>
          <a:prstGeom prst="rect">
            <a:avLst/>
          </a:prstGeom>
          <a:noFill/>
        </p:spPr>
        <p:txBody>
          <a:bodyPr wrap="square" rtlCol="0">
            <a:spAutoFit/>
          </a:bodyPr>
          <a:lstStyle/>
          <a:p>
            <a:r>
              <a:rPr lang="en-US" b="1" dirty="0" smtClean="0">
                <a:solidFill>
                  <a:srgbClr val="FF0000"/>
                </a:solidFill>
              </a:rPr>
              <a:t>Start transition</a:t>
            </a:r>
            <a:endParaRPr lang="en-US" b="1" dirty="0">
              <a:solidFill>
                <a:srgbClr val="FF0000"/>
              </a:solidFill>
            </a:endParaRPr>
          </a:p>
        </p:txBody>
      </p:sp>
      <p:sp>
        <p:nvSpPr>
          <p:cNvPr id="22" name="TextBox 21"/>
          <p:cNvSpPr txBox="1"/>
          <p:nvPr/>
        </p:nvSpPr>
        <p:spPr>
          <a:xfrm>
            <a:off x="1066800" y="3124200"/>
            <a:ext cx="1447800" cy="646331"/>
          </a:xfrm>
          <a:prstGeom prst="rect">
            <a:avLst/>
          </a:prstGeom>
          <a:noFill/>
        </p:spPr>
        <p:txBody>
          <a:bodyPr wrap="square" rtlCol="0">
            <a:spAutoFit/>
          </a:bodyPr>
          <a:lstStyle/>
          <a:p>
            <a:r>
              <a:rPr lang="en-US" b="1" dirty="0" smtClean="0">
                <a:solidFill>
                  <a:srgbClr val="FF0000"/>
                </a:solidFill>
              </a:rPr>
              <a:t>Location of 0%</a:t>
            </a:r>
            <a:endParaRPr lang="en-US" b="1" dirty="0">
              <a:solidFill>
                <a:srgbClr val="FF0000"/>
              </a:solidFill>
            </a:endParaRPr>
          </a:p>
        </p:txBody>
      </p:sp>
      <p:cxnSp>
        <p:nvCxnSpPr>
          <p:cNvPr id="23" name="Straight Arrow Connector 22"/>
          <p:cNvCxnSpPr/>
          <p:nvPr/>
        </p:nvCxnSpPr>
        <p:spPr>
          <a:xfrm>
            <a:off x="1905000" y="3505200"/>
            <a:ext cx="1828800" cy="5334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828800" y="5105400"/>
            <a:ext cx="1143000" cy="381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Minimum Frequency: </a:t>
            </a:r>
          </a:p>
          <a:p>
            <a:pPr>
              <a:buNone/>
            </a:pPr>
            <a:r>
              <a:rPr lang="en-US" dirty="0" smtClean="0"/>
              <a:t>Tangent sections, Randomly select ten cross slope measurements per lane mile, (one every 500 feet)</a:t>
            </a:r>
          </a:p>
          <a:p>
            <a:pPr>
              <a:buNone/>
            </a:pPr>
            <a:r>
              <a:rPr lang="en-US" dirty="0" smtClean="0"/>
              <a:t>Super-elevated sections, Verify all control points in transitions, and a minimum of three points on the full-super.</a:t>
            </a:r>
            <a:endParaRPr lang="en-US" dirty="0"/>
          </a:p>
        </p:txBody>
      </p:sp>
      <p:sp>
        <p:nvSpPr>
          <p:cNvPr id="3" name="Title 2"/>
          <p:cNvSpPr>
            <a:spLocks noGrp="1"/>
          </p:cNvSpPr>
          <p:nvPr>
            <p:ph type="title"/>
          </p:nvPr>
        </p:nvSpPr>
        <p:spPr/>
        <p:txBody>
          <a:bodyPr/>
          <a:lstStyle/>
          <a:p>
            <a:r>
              <a:rPr lang="en-US" dirty="0" smtClean="0"/>
              <a:t>Verification</a:t>
            </a:r>
            <a:endParaRPr lang="en-US" dirty="0"/>
          </a:p>
        </p:txBody>
      </p:sp>
      <p:sp>
        <p:nvSpPr>
          <p:cNvPr id="4" name="Footer Placeholder 3"/>
          <p:cNvSpPr>
            <a:spLocks noGrp="1"/>
          </p:cNvSpPr>
          <p:nvPr>
            <p:ph type="ftr" sz="quarter" idx="12"/>
          </p:nvPr>
        </p:nvSpPr>
        <p:spPr/>
        <p:txBody>
          <a:bodyPr/>
          <a:lstStyle/>
          <a:p>
            <a:r>
              <a:rPr lang="en-US" dirty="0" smtClean="0"/>
              <a:t>Your logo here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PropPre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DF76E17-4C45-4ED6-B926-849D8EB4B3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SalesPropPres</Template>
  <TotalTime>0</TotalTime>
  <Words>742</Words>
  <Application>Microsoft Office PowerPoint</Application>
  <PresentationFormat>On-screen Show (4:3)</PresentationFormat>
  <Paragraphs>106</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SalesPropPres</vt:lpstr>
      <vt:lpstr>Section 330-12.3 Cross Slope</vt:lpstr>
      <vt:lpstr>Cross Slope Control</vt:lpstr>
      <vt:lpstr>What We’ll Cover Today</vt:lpstr>
      <vt:lpstr>Goal of 330-12.3 Revised</vt:lpstr>
      <vt:lpstr>Requirements of 330-12.3 </vt:lpstr>
      <vt:lpstr>QC Requirements </vt:lpstr>
      <vt:lpstr>QC</vt:lpstr>
      <vt:lpstr>Transitions</vt:lpstr>
      <vt:lpstr>Verification</vt:lpstr>
      <vt:lpstr>Slide 10</vt:lpstr>
      <vt:lpstr>Acceptance Tolerance</vt:lpstr>
      <vt:lpstr>Exceptions</vt:lpstr>
      <vt:lpstr>Example Tangent</vt:lpstr>
      <vt:lpstr>Example Super-elevation</vt:lpstr>
      <vt:lpstr>What’s Acceptable</vt:lpstr>
      <vt:lpstr>What’s Acceptable</vt:lpstr>
      <vt:lpstr>Corrective Action</vt:lpstr>
      <vt:lpstr>Corrective Action</vt:lpstr>
      <vt:lpstr>Questions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2010-11-29T15:35:54Z</dcterms:created>
  <dcterms:modified xsi:type="dcterms:W3CDTF">2010-12-10T16:02:45Z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TC102202139990</vt:lpwstr>
  </property>
</Properties>
</file>